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1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4" r:id="rId10"/>
    <p:sldId id="280" r:id="rId11"/>
    <p:sldId id="266" r:id="rId12"/>
    <p:sldId id="26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1B17-330D-4463-BA84-8FA149915E3B}" type="datetimeFigureOut">
              <a:rPr lang="pt-BR" smtClean="0"/>
              <a:pPr/>
              <a:t>02/04/2020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2976-6246-442F-B73E-A6EEA3D3614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1B17-330D-4463-BA84-8FA149915E3B}" type="datetimeFigureOut">
              <a:rPr lang="pt-BR" smtClean="0"/>
              <a:pPr/>
              <a:t>02/04/2020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2976-6246-442F-B73E-A6EEA3D361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1B17-330D-4463-BA84-8FA149915E3B}" type="datetimeFigureOut">
              <a:rPr lang="pt-BR" smtClean="0"/>
              <a:pPr/>
              <a:t>02/04/2020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2976-6246-442F-B73E-A6EEA3D361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1B17-330D-4463-BA84-8FA149915E3B}" type="datetimeFigureOut">
              <a:rPr lang="pt-BR" smtClean="0"/>
              <a:pPr/>
              <a:t>02/04/2020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2976-6246-442F-B73E-A6EEA3D361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1B17-330D-4463-BA84-8FA149915E3B}" type="datetimeFigureOut">
              <a:rPr lang="pt-BR" smtClean="0"/>
              <a:pPr/>
              <a:t>02/04/2020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2976-6246-442F-B73E-A6EEA3D361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1B17-330D-4463-BA84-8FA149915E3B}" type="datetimeFigureOut">
              <a:rPr lang="pt-BR" smtClean="0"/>
              <a:pPr/>
              <a:t>02/04/2020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2976-6246-442F-B73E-A6EEA3D361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1B17-330D-4463-BA84-8FA149915E3B}" type="datetimeFigureOut">
              <a:rPr lang="pt-BR" smtClean="0"/>
              <a:pPr/>
              <a:t>02/04/2020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2976-6246-442F-B73E-A6EEA3D361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1B17-330D-4463-BA84-8FA149915E3B}" type="datetimeFigureOut">
              <a:rPr lang="pt-BR" smtClean="0"/>
              <a:pPr/>
              <a:t>02/04/2020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2976-6246-442F-B73E-A6EEA3D361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1B17-330D-4463-BA84-8FA149915E3B}" type="datetimeFigureOut">
              <a:rPr lang="pt-BR" smtClean="0"/>
              <a:pPr/>
              <a:t>02/04/2020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2976-6246-442F-B73E-A6EEA3D361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1B17-330D-4463-BA84-8FA149915E3B}" type="datetimeFigureOut">
              <a:rPr lang="pt-BR" smtClean="0"/>
              <a:pPr/>
              <a:t>02/04/2020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2976-6246-442F-B73E-A6EEA3D3614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Retângu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D041B17-330D-4463-BA84-8FA149915E3B}" type="datetimeFigureOut">
              <a:rPr lang="pt-BR" smtClean="0"/>
              <a:pPr/>
              <a:t>02/04/2020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DFA2976-6246-442F-B73E-A6EEA3D361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D041B17-330D-4463-BA84-8FA149915E3B}" type="datetimeFigureOut">
              <a:rPr lang="pt-BR" smtClean="0"/>
              <a:pPr/>
              <a:t>02/04/2020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DFA2976-6246-442F-B73E-A6EEA3D361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ACENTUAÇÃO GRÁFICA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2B7B0B4B-CFA7-4C92-B019-79E59BA3F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8224" y="1828800"/>
            <a:ext cx="2257425" cy="152704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solidFill>
                  <a:schemeClr val="accent1"/>
                </a:solidFill>
              </a:rPr>
              <a:t>Quais são os monossílabos tônicos?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pt-BR" i="1" dirty="0"/>
              <a:t>Substantivos: </a:t>
            </a:r>
            <a:r>
              <a:rPr lang="pt-BR" dirty="0"/>
              <a:t>mar, céu, sol, fé. </a:t>
            </a:r>
          </a:p>
          <a:p>
            <a:pPr>
              <a:lnSpc>
                <a:spcPct val="90000"/>
              </a:lnSpc>
              <a:buNone/>
            </a:pPr>
            <a:endParaRPr lang="pt-BR" dirty="0"/>
          </a:p>
          <a:p>
            <a:pPr>
              <a:lnSpc>
                <a:spcPct val="90000"/>
              </a:lnSpc>
            </a:pPr>
            <a:r>
              <a:rPr lang="pt-BR" i="1" dirty="0"/>
              <a:t>Adjetivos</a:t>
            </a:r>
            <a:r>
              <a:rPr lang="pt-BR" dirty="0"/>
              <a:t>: má, só.</a:t>
            </a:r>
          </a:p>
          <a:p>
            <a:pPr>
              <a:lnSpc>
                <a:spcPct val="90000"/>
              </a:lnSpc>
              <a:buNone/>
            </a:pPr>
            <a:endParaRPr lang="pt-BR" dirty="0"/>
          </a:p>
          <a:p>
            <a:pPr>
              <a:lnSpc>
                <a:spcPct val="90000"/>
              </a:lnSpc>
            </a:pPr>
            <a:r>
              <a:rPr lang="pt-BR" i="1" dirty="0"/>
              <a:t>Formas verbais</a:t>
            </a:r>
            <a:r>
              <a:rPr lang="pt-BR" dirty="0"/>
              <a:t>: quis, ser, vou, é.</a:t>
            </a:r>
          </a:p>
          <a:p>
            <a:pPr>
              <a:lnSpc>
                <a:spcPct val="90000"/>
              </a:lnSpc>
              <a:buNone/>
            </a:pPr>
            <a:endParaRPr lang="pt-BR" dirty="0"/>
          </a:p>
          <a:p>
            <a:pPr>
              <a:lnSpc>
                <a:spcPct val="90000"/>
              </a:lnSpc>
            </a:pPr>
            <a:r>
              <a:rPr lang="pt-BR" i="1" dirty="0"/>
              <a:t>Pronomes pessoais retos</a:t>
            </a:r>
            <a:r>
              <a:rPr lang="pt-BR" dirty="0"/>
              <a:t>: eu, tu, nós, vós.</a:t>
            </a:r>
          </a:p>
          <a:p>
            <a:pPr>
              <a:lnSpc>
                <a:spcPct val="90000"/>
              </a:lnSpc>
              <a:buNone/>
            </a:pPr>
            <a:endParaRPr lang="pt-BR" dirty="0"/>
          </a:p>
          <a:p>
            <a:pPr>
              <a:lnSpc>
                <a:spcPct val="90000"/>
              </a:lnSpc>
            </a:pPr>
            <a:r>
              <a:rPr lang="pt-BR" i="1" dirty="0"/>
              <a:t>Pronomes possessivos</a:t>
            </a:r>
            <a:r>
              <a:rPr lang="pt-BR" dirty="0"/>
              <a:t>: teu, meu, seu.</a:t>
            </a:r>
          </a:p>
          <a:p>
            <a:pPr>
              <a:lnSpc>
                <a:spcPct val="90000"/>
              </a:lnSpc>
              <a:buNone/>
            </a:pPr>
            <a:endParaRPr lang="pt-BR" dirty="0"/>
          </a:p>
          <a:p>
            <a:pPr>
              <a:lnSpc>
                <a:spcPct val="90000"/>
              </a:lnSpc>
            </a:pPr>
            <a:r>
              <a:rPr lang="pt-BR" i="1" dirty="0"/>
              <a:t>Advérbios</a:t>
            </a:r>
            <a:r>
              <a:rPr lang="pt-BR" dirty="0"/>
              <a:t>: não, sim, tão.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OBSERVAÇÃO</a:t>
            </a:r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pt-BR" sz="4000" dirty="0"/>
              <a:t>singular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lê</a:t>
            </a:r>
          </a:p>
          <a:p>
            <a:r>
              <a:rPr lang="pt-BR" sz="3600" dirty="0"/>
              <a:t>dê</a:t>
            </a:r>
          </a:p>
          <a:p>
            <a:r>
              <a:rPr lang="pt-BR" sz="3600" dirty="0"/>
              <a:t>crê</a:t>
            </a:r>
          </a:p>
          <a:p>
            <a:r>
              <a:rPr lang="pt-BR" sz="3600" dirty="0"/>
              <a:t>vê</a:t>
            </a:r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pt-BR" sz="4400" dirty="0"/>
              <a:t>plural</a:t>
            </a:r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pt-BR" sz="3600" dirty="0" err="1"/>
              <a:t>leem</a:t>
            </a:r>
            <a:endParaRPr lang="pt-BR" sz="3600" dirty="0"/>
          </a:p>
          <a:p>
            <a:r>
              <a:rPr lang="pt-BR" sz="3600" dirty="0" err="1"/>
              <a:t>deem</a:t>
            </a:r>
            <a:endParaRPr lang="pt-BR" sz="3600" dirty="0"/>
          </a:p>
          <a:p>
            <a:r>
              <a:rPr lang="pt-BR" sz="3600" dirty="0" err="1"/>
              <a:t>creem</a:t>
            </a:r>
            <a:endParaRPr lang="pt-BR" sz="3600" dirty="0"/>
          </a:p>
          <a:p>
            <a:r>
              <a:rPr lang="pt-BR" sz="3600" dirty="0" err="1"/>
              <a:t>veem</a:t>
            </a:r>
            <a:endParaRPr lang="pt-BR" sz="3600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785786" y="5143512"/>
            <a:ext cx="7358114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600" dirty="0"/>
              <a:t>No plural, dobramos o [e] e tiramos o acento.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OXÍTONAS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Palavras oxítonas são aquelas cuja sílaba tônica é a última. </a:t>
            </a:r>
          </a:p>
          <a:p>
            <a:pPr>
              <a:buNone/>
            </a:pPr>
            <a:endParaRPr lang="pt-BR" sz="3200" dirty="0"/>
          </a:p>
          <a:p>
            <a:pPr>
              <a:buNone/>
            </a:pPr>
            <a:r>
              <a:rPr lang="pt-BR" sz="3200" dirty="0"/>
              <a:t>		vata</a:t>
            </a:r>
            <a:r>
              <a:rPr lang="pt-BR" sz="3200" dirty="0">
                <a:solidFill>
                  <a:srgbClr val="08A81B"/>
                </a:solidFill>
              </a:rPr>
              <a:t>pá</a:t>
            </a:r>
            <a:r>
              <a:rPr lang="pt-BR" sz="3200" dirty="0"/>
              <a:t>		Bari</a:t>
            </a:r>
            <a:r>
              <a:rPr lang="pt-BR" sz="3200" dirty="0">
                <a:solidFill>
                  <a:srgbClr val="08A81B"/>
                </a:solidFill>
              </a:rPr>
              <a:t>ri</a:t>
            </a:r>
          </a:p>
          <a:p>
            <a:pPr lvl="1">
              <a:buFontTx/>
              <a:buNone/>
            </a:pPr>
            <a:r>
              <a:rPr lang="pt-BR" sz="3200" dirty="0">
                <a:solidFill>
                  <a:srgbClr val="08A81B"/>
                </a:solidFill>
              </a:rPr>
              <a:t>		</a:t>
            </a:r>
            <a:r>
              <a:rPr lang="pt-BR" sz="3200" dirty="0"/>
              <a:t>ca</a:t>
            </a:r>
            <a:r>
              <a:rPr lang="pt-BR" sz="3200" dirty="0">
                <a:solidFill>
                  <a:srgbClr val="08A81B"/>
                </a:solidFill>
              </a:rPr>
              <a:t>fé</a:t>
            </a:r>
            <a:r>
              <a:rPr lang="pt-BR" sz="3200" dirty="0"/>
              <a:t>	 		Bau</a:t>
            </a:r>
            <a:r>
              <a:rPr lang="pt-BR" sz="3200" dirty="0">
                <a:solidFill>
                  <a:srgbClr val="08A81B"/>
                </a:solidFill>
              </a:rPr>
              <a:t>ru </a:t>
            </a:r>
            <a:r>
              <a:rPr lang="pt-BR" sz="3200" dirty="0"/>
              <a:t>		</a:t>
            </a:r>
            <a:endParaRPr lang="pt-BR" sz="3200" dirty="0">
              <a:solidFill>
                <a:srgbClr val="08A81B"/>
              </a:solidFill>
            </a:endParaRPr>
          </a:p>
          <a:p>
            <a:pPr>
              <a:buFontTx/>
              <a:buNone/>
            </a:pPr>
            <a:r>
              <a:rPr lang="pt-BR" dirty="0"/>
              <a:t>		be</a:t>
            </a:r>
            <a:r>
              <a:rPr lang="pt-BR" dirty="0">
                <a:solidFill>
                  <a:srgbClr val="08A81B"/>
                </a:solidFill>
              </a:rPr>
              <a:t>bê</a:t>
            </a:r>
            <a:r>
              <a:rPr lang="pt-BR" dirty="0"/>
              <a:t>			</a:t>
            </a:r>
            <a:endParaRPr lang="pt-BR" dirty="0">
              <a:solidFill>
                <a:srgbClr val="08A81B"/>
              </a:solidFill>
            </a:endParaRPr>
          </a:p>
          <a:p>
            <a:pPr>
              <a:buFontTx/>
              <a:buNone/>
            </a:pPr>
            <a:r>
              <a:rPr lang="pt-BR" dirty="0"/>
              <a:t>		ro</a:t>
            </a:r>
            <a:r>
              <a:rPr lang="pt-BR" dirty="0">
                <a:solidFill>
                  <a:srgbClr val="08A81B"/>
                </a:solidFill>
              </a:rPr>
              <a:t>bô </a:t>
            </a:r>
          </a:p>
          <a:p>
            <a:pPr>
              <a:buFontTx/>
              <a:buNone/>
            </a:pPr>
            <a:r>
              <a:rPr lang="pt-BR" dirty="0">
                <a:solidFill>
                  <a:srgbClr val="08A81B"/>
                </a:solidFill>
              </a:rPr>
              <a:t>		</a:t>
            </a:r>
            <a:r>
              <a:rPr lang="pt-BR" dirty="0"/>
              <a:t>cocori</a:t>
            </a:r>
            <a:r>
              <a:rPr lang="pt-BR" dirty="0">
                <a:solidFill>
                  <a:srgbClr val="08A81B"/>
                </a:solidFill>
              </a:rPr>
              <a:t>có </a:t>
            </a:r>
            <a:r>
              <a:rPr lang="pt-BR" dirty="0"/>
              <a:t>				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OXÍTONAS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est</a:t>
            </a:r>
            <a:r>
              <a:rPr lang="pt-BR" dirty="0">
                <a:solidFill>
                  <a:srgbClr val="08A81B"/>
                </a:solidFill>
              </a:rPr>
              <a:t>á</a:t>
            </a:r>
            <a:r>
              <a:rPr lang="pt-BR" dirty="0"/>
              <a:t>, est</a:t>
            </a:r>
            <a:r>
              <a:rPr lang="pt-BR" dirty="0">
                <a:solidFill>
                  <a:srgbClr val="08A81B"/>
                </a:solidFill>
              </a:rPr>
              <a:t>ás</a:t>
            </a:r>
            <a:r>
              <a:rPr lang="pt-BR" dirty="0"/>
              <a:t>; </a:t>
            </a:r>
          </a:p>
          <a:p>
            <a:r>
              <a:rPr lang="pt-BR" dirty="0"/>
              <a:t>at</a:t>
            </a:r>
            <a:r>
              <a:rPr lang="pt-BR" dirty="0">
                <a:solidFill>
                  <a:srgbClr val="08A81B"/>
                </a:solidFill>
              </a:rPr>
              <a:t>é</a:t>
            </a:r>
            <a:r>
              <a:rPr lang="pt-BR" dirty="0"/>
              <a:t>, ol</a:t>
            </a:r>
            <a:r>
              <a:rPr lang="pt-BR" dirty="0">
                <a:solidFill>
                  <a:srgbClr val="08A81B"/>
                </a:solidFill>
              </a:rPr>
              <a:t>é</a:t>
            </a:r>
            <a:r>
              <a:rPr lang="pt-BR" dirty="0"/>
              <a:t>, pontap</a:t>
            </a:r>
            <a:r>
              <a:rPr lang="pt-BR" dirty="0">
                <a:solidFill>
                  <a:srgbClr val="08A81B"/>
                </a:solidFill>
              </a:rPr>
              <a:t>é</a:t>
            </a:r>
            <a:r>
              <a:rPr lang="pt-BR" dirty="0"/>
              <a:t>(s);</a:t>
            </a:r>
          </a:p>
          <a:p>
            <a:r>
              <a:rPr lang="pt-BR" dirty="0"/>
              <a:t>a</a:t>
            </a:r>
            <a:r>
              <a:rPr lang="pt-BR" dirty="0">
                <a:solidFill>
                  <a:srgbClr val="08A81B"/>
                </a:solidFill>
              </a:rPr>
              <a:t>vó</a:t>
            </a:r>
            <a:r>
              <a:rPr lang="pt-BR" dirty="0"/>
              <a:t>(s), domi</a:t>
            </a:r>
            <a:r>
              <a:rPr lang="pt-BR" dirty="0">
                <a:solidFill>
                  <a:srgbClr val="08A81B"/>
                </a:solidFill>
              </a:rPr>
              <a:t>nó</a:t>
            </a:r>
            <a:r>
              <a:rPr lang="pt-BR" dirty="0"/>
              <a:t>(s), pale</a:t>
            </a:r>
            <a:r>
              <a:rPr lang="pt-BR" dirty="0">
                <a:solidFill>
                  <a:srgbClr val="08A81B"/>
                </a:solidFill>
              </a:rPr>
              <a:t>tó</a:t>
            </a:r>
            <a:r>
              <a:rPr lang="pt-BR" dirty="0"/>
              <a:t>(s);</a:t>
            </a:r>
          </a:p>
          <a:p>
            <a:r>
              <a:rPr lang="pt-BR" dirty="0"/>
              <a:t>cort</a:t>
            </a:r>
            <a:r>
              <a:rPr lang="pt-BR" dirty="0">
                <a:solidFill>
                  <a:srgbClr val="08A81B"/>
                </a:solidFill>
              </a:rPr>
              <a:t>ês</a:t>
            </a:r>
            <a:r>
              <a:rPr lang="pt-BR" dirty="0"/>
              <a:t>, portugu</a:t>
            </a:r>
            <a:r>
              <a:rPr lang="pt-BR" dirty="0">
                <a:solidFill>
                  <a:srgbClr val="08A81B"/>
                </a:solidFill>
              </a:rPr>
              <a:t>ês</a:t>
            </a:r>
            <a:r>
              <a:rPr lang="pt-BR" dirty="0"/>
              <a:t>, voc</a:t>
            </a:r>
            <a:r>
              <a:rPr lang="pt-BR" dirty="0">
                <a:solidFill>
                  <a:srgbClr val="08A81B"/>
                </a:solidFill>
              </a:rPr>
              <a:t>ê</a:t>
            </a:r>
            <a:r>
              <a:rPr lang="pt-BR" dirty="0"/>
              <a:t>(s); </a:t>
            </a:r>
          </a:p>
          <a:p>
            <a:r>
              <a:rPr lang="pt-BR" dirty="0"/>
              <a:t>av</a:t>
            </a:r>
            <a:r>
              <a:rPr lang="pt-BR" dirty="0">
                <a:solidFill>
                  <a:srgbClr val="08A81B"/>
                </a:solidFill>
              </a:rPr>
              <a:t>ô</a:t>
            </a:r>
            <a:r>
              <a:rPr lang="pt-BR" dirty="0"/>
              <a:t>(s), rob</a:t>
            </a:r>
            <a:r>
              <a:rPr lang="pt-BR" dirty="0">
                <a:solidFill>
                  <a:srgbClr val="08A81B"/>
                </a:solidFill>
              </a:rPr>
              <a:t>ô</a:t>
            </a:r>
            <a:r>
              <a:rPr lang="pt-BR" dirty="0"/>
              <a:t>(s). 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785786" y="4643446"/>
            <a:ext cx="7572428" cy="1643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pt-BR" sz="2800" dirty="0">
                <a:solidFill>
                  <a:schemeClr val="tx1"/>
                </a:solidFill>
              </a:rPr>
              <a:t>São acentuadas as palavras oxítonas terminadas nas vogais tônicas abertas ou fechadas grafadas –a, -e ou –o, seguidas ou não de –s: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OXÍTONAS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ac</a:t>
            </a:r>
            <a:r>
              <a:rPr lang="pt-BR" dirty="0">
                <a:solidFill>
                  <a:schemeClr val="hlink"/>
                </a:solidFill>
              </a:rPr>
              <a:t>ém</a:t>
            </a:r>
            <a:r>
              <a:rPr lang="pt-BR" dirty="0"/>
              <a:t>, det</a:t>
            </a:r>
            <a:r>
              <a:rPr lang="pt-BR" dirty="0">
                <a:solidFill>
                  <a:schemeClr val="hlink"/>
                </a:solidFill>
              </a:rPr>
              <a:t>ém</a:t>
            </a:r>
            <a:r>
              <a:rPr lang="pt-BR" dirty="0"/>
              <a:t>, det</a:t>
            </a:r>
            <a:r>
              <a:rPr lang="pt-BR" dirty="0">
                <a:solidFill>
                  <a:schemeClr val="hlink"/>
                </a:solidFill>
              </a:rPr>
              <a:t>éns</a:t>
            </a:r>
            <a:r>
              <a:rPr lang="pt-BR" dirty="0"/>
              <a:t>, entret</a:t>
            </a:r>
            <a:r>
              <a:rPr lang="pt-BR" dirty="0">
                <a:solidFill>
                  <a:schemeClr val="hlink"/>
                </a:solidFill>
              </a:rPr>
              <a:t>ém</a:t>
            </a:r>
            <a:r>
              <a:rPr lang="pt-BR" dirty="0"/>
              <a:t>, entret</a:t>
            </a:r>
            <a:r>
              <a:rPr lang="pt-BR" dirty="0">
                <a:solidFill>
                  <a:schemeClr val="hlink"/>
                </a:solidFill>
              </a:rPr>
              <a:t>éns</a:t>
            </a:r>
            <a:r>
              <a:rPr lang="pt-BR" dirty="0"/>
              <a:t>, har</a:t>
            </a:r>
            <a:r>
              <a:rPr lang="pt-BR" dirty="0">
                <a:solidFill>
                  <a:schemeClr val="hlink"/>
                </a:solidFill>
              </a:rPr>
              <a:t>ém</a:t>
            </a:r>
            <a:r>
              <a:rPr lang="pt-BR" dirty="0"/>
              <a:t>, har</a:t>
            </a:r>
            <a:r>
              <a:rPr lang="pt-BR" dirty="0">
                <a:solidFill>
                  <a:schemeClr val="hlink"/>
                </a:solidFill>
              </a:rPr>
              <a:t>éns</a:t>
            </a:r>
            <a:r>
              <a:rPr lang="pt-BR" dirty="0"/>
              <a:t>, por</a:t>
            </a:r>
            <a:r>
              <a:rPr lang="pt-BR" dirty="0">
                <a:solidFill>
                  <a:schemeClr val="hlink"/>
                </a:solidFill>
              </a:rPr>
              <a:t>ém</a:t>
            </a:r>
            <a:r>
              <a:rPr lang="pt-BR" dirty="0"/>
              <a:t>, prov</a:t>
            </a:r>
            <a:r>
              <a:rPr lang="pt-BR" dirty="0">
                <a:solidFill>
                  <a:schemeClr val="hlink"/>
                </a:solidFill>
              </a:rPr>
              <a:t>ém</a:t>
            </a:r>
            <a:r>
              <a:rPr lang="pt-BR" dirty="0"/>
              <a:t>, prov</a:t>
            </a:r>
            <a:r>
              <a:rPr lang="pt-BR" dirty="0">
                <a:solidFill>
                  <a:schemeClr val="hlink"/>
                </a:solidFill>
              </a:rPr>
              <a:t>éns</a:t>
            </a:r>
            <a:r>
              <a:rPr lang="pt-BR" dirty="0"/>
              <a:t>, tamb</a:t>
            </a:r>
            <a:r>
              <a:rPr lang="pt-BR" dirty="0">
                <a:solidFill>
                  <a:schemeClr val="hlink"/>
                </a:solidFill>
              </a:rPr>
              <a:t>ém</a:t>
            </a:r>
            <a:r>
              <a:rPr lang="pt-BR" dirty="0"/>
              <a:t>.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857224" y="4143380"/>
            <a:ext cx="7286676" cy="1643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pt-BR" sz="3200" dirty="0">
                <a:solidFill>
                  <a:schemeClr val="tx1"/>
                </a:solidFill>
              </a:rPr>
              <a:t>São acentuadas as palavras oxítonas </a:t>
            </a:r>
            <a:r>
              <a:rPr lang="pt-BR" sz="3200" u="sng" dirty="0">
                <a:solidFill>
                  <a:schemeClr val="tx1"/>
                </a:solidFill>
              </a:rPr>
              <a:t>com mais de uma sílaba</a:t>
            </a:r>
            <a:r>
              <a:rPr lang="pt-BR" sz="3200" dirty="0">
                <a:solidFill>
                  <a:schemeClr val="tx1"/>
                </a:solidFill>
              </a:rPr>
              <a:t> terminadas no ditongo nasal grafado –em ou - </a:t>
            </a:r>
            <a:r>
              <a:rPr lang="pt-BR" sz="3200" dirty="0" err="1">
                <a:solidFill>
                  <a:schemeClr val="tx1"/>
                </a:solidFill>
              </a:rPr>
              <a:t>ens</a:t>
            </a:r>
            <a:r>
              <a:rPr lang="pt-BR" sz="3200" dirty="0">
                <a:solidFill>
                  <a:schemeClr val="tx1"/>
                </a:solidFill>
              </a:rPr>
              <a:t>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OXÍTONAS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Comic Sans MS" pitchFamily="66" charset="0"/>
              <a:buChar char="●"/>
            </a:pPr>
            <a:r>
              <a:rPr lang="pt-BR" dirty="0"/>
              <a:t>an</a:t>
            </a:r>
            <a:r>
              <a:rPr lang="pt-BR" dirty="0">
                <a:solidFill>
                  <a:schemeClr val="hlink"/>
                </a:solidFill>
              </a:rPr>
              <a:t>éis</a:t>
            </a:r>
            <a:r>
              <a:rPr lang="pt-BR" dirty="0"/>
              <a:t>, fi</a:t>
            </a:r>
            <a:r>
              <a:rPr lang="pt-BR" dirty="0">
                <a:solidFill>
                  <a:schemeClr val="hlink"/>
                </a:solidFill>
              </a:rPr>
              <a:t>éis</a:t>
            </a:r>
            <a:r>
              <a:rPr lang="pt-BR" dirty="0"/>
              <a:t>, pap</a:t>
            </a:r>
            <a:r>
              <a:rPr lang="pt-BR" dirty="0">
                <a:solidFill>
                  <a:schemeClr val="hlink"/>
                </a:solidFill>
              </a:rPr>
              <a:t>éis</a:t>
            </a:r>
            <a:r>
              <a:rPr lang="pt-BR" dirty="0"/>
              <a:t>;</a:t>
            </a:r>
          </a:p>
          <a:p>
            <a:pPr>
              <a:lnSpc>
                <a:spcPct val="90000"/>
              </a:lnSpc>
              <a:buFont typeface="Comic Sans MS" pitchFamily="66" charset="0"/>
              <a:buChar char="●"/>
            </a:pPr>
            <a:r>
              <a:rPr lang="pt-BR" dirty="0"/>
              <a:t>chap</a:t>
            </a:r>
            <a:r>
              <a:rPr lang="pt-BR" dirty="0">
                <a:solidFill>
                  <a:schemeClr val="hlink"/>
                </a:solidFill>
              </a:rPr>
              <a:t>éu</a:t>
            </a:r>
            <a:r>
              <a:rPr lang="pt-BR" dirty="0"/>
              <a:t>(s), ilh</a:t>
            </a:r>
            <a:r>
              <a:rPr lang="pt-BR" dirty="0">
                <a:solidFill>
                  <a:schemeClr val="hlink"/>
                </a:solidFill>
              </a:rPr>
              <a:t>éu</a:t>
            </a:r>
            <a:r>
              <a:rPr lang="pt-BR" dirty="0"/>
              <a:t>(s);</a:t>
            </a:r>
          </a:p>
          <a:p>
            <a:pPr>
              <a:lnSpc>
                <a:spcPct val="90000"/>
              </a:lnSpc>
              <a:buFont typeface="Comic Sans MS" pitchFamily="66" charset="0"/>
              <a:buChar char="●"/>
            </a:pPr>
            <a:r>
              <a:rPr lang="pt-BR" dirty="0"/>
              <a:t>corr</a:t>
            </a:r>
            <a:r>
              <a:rPr lang="pt-BR" dirty="0">
                <a:solidFill>
                  <a:schemeClr val="hlink"/>
                </a:solidFill>
              </a:rPr>
              <a:t>ói</a:t>
            </a:r>
            <a:r>
              <a:rPr lang="pt-BR" dirty="0"/>
              <a:t>(s), her</a:t>
            </a:r>
            <a:r>
              <a:rPr lang="pt-BR" dirty="0">
                <a:solidFill>
                  <a:schemeClr val="hlink"/>
                </a:solidFill>
              </a:rPr>
              <a:t>ói</a:t>
            </a:r>
            <a:r>
              <a:rPr lang="pt-BR" dirty="0"/>
              <a:t>(s), rem</a:t>
            </a:r>
            <a:r>
              <a:rPr lang="pt-BR" dirty="0">
                <a:solidFill>
                  <a:schemeClr val="hlink"/>
                </a:solidFill>
              </a:rPr>
              <a:t>ói</a:t>
            </a:r>
            <a:r>
              <a:rPr lang="pt-BR" dirty="0"/>
              <a:t>(s).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857224" y="4000504"/>
            <a:ext cx="7215238" cy="17859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071538" y="4214818"/>
            <a:ext cx="6858048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pt-BR" sz="2800" dirty="0"/>
              <a:t>São acentuadas as palavras oxítonas com os ditongos abertos grafados </a:t>
            </a:r>
          </a:p>
          <a:p>
            <a:pPr>
              <a:lnSpc>
                <a:spcPct val="90000"/>
              </a:lnSpc>
              <a:defRPr/>
            </a:pPr>
            <a:r>
              <a:rPr lang="pt-BR" sz="2800" dirty="0"/>
              <a:t>	-</a:t>
            </a:r>
            <a:r>
              <a:rPr lang="pt-BR" sz="2800" dirty="0" err="1"/>
              <a:t>éis</a:t>
            </a:r>
            <a:r>
              <a:rPr lang="pt-BR" sz="2800" dirty="0"/>
              <a:t>, -</a:t>
            </a:r>
            <a:r>
              <a:rPr lang="pt-BR" sz="2800" dirty="0" err="1"/>
              <a:t>éu</a:t>
            </a:r>
            <a:r>
              <a:rPr lang="pt-BR" sz="2800" dirty="0"/>
              <a:t>(s) ou –</a:t>
            </a:r>
            <a:r>
              <a:rPr lang="pt-BR" sz="2800" dirty="0" err="1"/>
              <a:t>ói</a:t>
            </a:r>
            <a:r>
              <a:rPr lang="pt-BR" sz="2800" dirty="0"/>
              <a:t>(s):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OBSERVAÇÃO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he</a:t>
            </a:r>
            <a:r>
              <a:rPr lang="pt-BR" dirty="0">
                <a:solidFill>
                  <a:schemeClr val="hlink"/>
                </a:solidFill>
              </a:rPr>
              <a:t>rói</a:t>
            </a:r>
            <a:r>
              <a:rPr lang="pt-BR" dirty="0"/>
              <a:t>: os grupos tônicos </a:t>
            </a:r>
            <a:r>
              <a:rPr lang="pt-BR" i="1" dirty="0">
                <a:solidFill>
                  <a:schemeClr val="hlink"/>
                </a:solidFill>
              </a:rPr>
              <a:t>ei</a:t>
            </a:r>
            <a:r>
              <a:rPr lang="pt-BR" i="1" dirty="0"/>
              <a:t>, </a:t>
            </a:r>
            <a:r>
              <a:rPr lang="pt-BR" i="1" dirty="0">
                <a:solidFill>
                  <a:schemeClr val="hlink"/>
                </a:solidFill>
              </a:rPr>
              <a:t>oi</a:t>
            </a:r>
            <a:r>
              <a:rPr lang="pt-BR" dirty="0"/>
              <a:t> de palavras oxítonas continuam  acentuados. </a:t>
            </a:r>
          </a:p>
          <a:p>
            <a:endParaRPr lang="pt-BR" dirty="0"/>
          </a:p>
          <a:p>
            <a:pPr algn="just"/>
            <a:r>
              <a:rPr lang="pt-BR" dirty="0" err="1"/>
              <a:t>he</a:t>
            </a:r>
            <a:r>
              <a:rPr lang="pt-BR" dirty="0" err="1">
                <a:solidFill>
                  <a:schemeClr val="hlink"/>
                </a:solidFill>
              </a:rPr>
              <a:t>roi</a:t>
            </a:r>
            <a:r>
              <a:rPr lang="pt-BR" dirty="0" err="1"/>
              <a:t>co</a:t>
            </a:r>
            <a:r>
              <a:rPr lang="pt-BR" dirty="0"/>
              <a:t>: não será mais acentuada, pois os ditongos </a:t>
            </a:r>
            <a:r>
              <a:rPr lang="pt-BR" i="1" dirty="0">
                <a:solidFill>
                  <a:schemeClr val="hlink"/>
                </a:solidFill>
              </a:rPr>
              <a:t>ei</a:t>
            </a:r>
            <a:r>
              <a:rPr lang="pt-BR" dirty="0"/>
              <a:t>, </a:t>
            </a:r>
            <a:r>
              <a:rPr lang="pt-BR" i="1" dirty="0">
                <a:solidFill>
                  <a:schemeClr val="hlink"/>
                </a:solidFill>
              </a:rPr>
              <a:t>oi</a:t>
            </a:r>
            <a:r>
              <a:rPr lang="pt-BR" dirty="0"/>
              <a:t> da sílaba tônica de palavras paroxítonas perdem o acento gráfico.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PAROXÍTONAS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Palavras paroxítonas são aquelas cuja sílaba tônica é a penúltima. </a:t>
            </a:r>
          </a:p>
          <a:p>
            <a:endParaRPr lang="pt-BR" dirty="0"/>
          </a:p>
          <a:p>
            <a:pPr>
              <a:buNone/>
            </a:pPr>
            <a:r>
              <a:rPr lang="pt-BR" dirty="0"/>
              <a:t>	filan</a:t>
            </a:r>
            <a:r>
              <a:rPr lang="pt-BR" dirty="0">
                <a:solidFill>
                  <a:schemeClr val="hlink"/>
                </a:solidFill>
              </a:rPr>
              <a:t>tro</a:t>
            </a:r>
            <a:r>
              <a:rPr lang="pt-BR" dirty="0"/>
              <a:t>po	pu</a:t>
            </a:r>
            <a:r>
              <a:rPr lang="pt-BR" dirty="0">
                <a:solidFill>
                  <a:schemeClr val="hlink"/>
                </a:solidFill>
              </a:rPr>
              <a:t>di</a:t>
            </a:r>
            <a:r>
              <a:rPr lang="pt-BR" dirty="0"/>
              <a:t>co	misan</a:t>
            </a:r>
            <a:r>
              <a:rPr lang="pt-BR" dirty="0">
                <a:solidFill>
                  <a:schemeClr val="hlink"/>
                </a:solidFill>
              </a:rPr>
              <a:t>tro</a:t>
            </a:r>
            <a:r>
              <a:rPr lang="pt-BR" dirty="0"/>
              <a:t>po</a:t>
            </a:r>
          </a:p>
          <a:p>
            <a:pPr>
              <a:buNone/>
            </a:pPr>
            <a:r>
              <a:rPr lang="pt-BR" dirty="0"/>
              <a:t>	cir</a:t>
            </a:r>
            <a:r>
              <a:rPr lang="pt-BR" dirty="0">
                <a:solidFill>
                  <a:schemeClr val="hlink"/>
                </a:solidFill>
              </a:rPr>
              <a:t>cui</a:t>
            </a:r>
            <a:r>
              <a:rPr lang="pt-BR" dirty="0"/>
              <a:t>to		juni</a:t>
            </a:r>
            <a:r>
              <a:rPr lang="pt-BR" dirty="0">
                <a:solidFill>
                  <a:schemeClr val="hlink"/>
                </a:solidFill>
              </a:rPr>
              <a:t>o</a:t>
            </a:r>
            <a:r>
              <a:rPr lang="pt-BR" dirty="0"/>
              <a:t>res	pu</a:t>
            </a:r>
            <a:r>
              <a:rPr lang="pt-BR" dirty="0">
                <a:solidFill>
                  <a:schemeClr val="hlink"/>
                </a:solidFill>
              </a:rPr>
              <a:t>di</a:t>
            </a:r>
            <a:r>
              <a:rPr lang="pt-BR" dirty="0"/>
              <a:t>co</a:t>
            </a:r>
          </a:p>
          <a:p>
            <a:pPr>
              <a:buNone/>
            </a:pPr>
            <a:r>
              <a:rPr lang="pt-BR" dirty="0"/>
              <a:t>	</a:t>
            </a:r>
            <a:r>
              <a:rPr lang="pt-BR" dirty="0">
                <a:solidFill>
                  <a:schemeClr val="hlink"/>
                </a:solidFill>
              </a:rPr>
              <a:t>flui</a:t>
            </a:r>
            <a:r>
              <a:rPr lang="pt-BR" dirty="0"/>
              <a:t>do		</a:t>
            </a:r>
            <a:r>
              <a:rPr lang="pt-BR" dirty="0">
                <a:solidFill>
                  <a:schemeClr val="hlink"/>
                </a:solidFill>
              </a:rPr>
              <a:t>lá</a:t>
            </a:r>
            <a:r>
              <a:rPr lang="pt-BR" dirty="0"/>
              <a:t>tex		ru</a:t>
            </a:r>
            <a:r>
              <a:rPr lang="pt-BR" dirty="0">
                <a:solidFill>
                  <a:schemeClr val="hlink"/>
                </a:solidFill>
              </a:rPr>
              <a:t>bri</a:t>
            </a:r>
            <a:r>
              <a:rPr lang="pt-BR" dirty="0"/>
              <a:t>ca</a:t>
            </a:r>
          </a:p>
          <a:p>
            <a:pPr>
              <a:buNone/>
            </a:pPr>
            <a:r>
              <a:rPr lang="pt-BR" dirty="0"/>
              <a:t>	for</a:t>
            </a:r>
            <a:r>
              <a:rPr lang="pt-BR" dirty="0">
                <a:solidFill>
                  <a:schemeClr val="hlink"/>
                </a:solidFill>
              </a:rPr>
              <a:t>tui</a:t>
            </a:r>
            <a:r>
              <a:rPr lang="pt-BR" dirty="0"/>
              <a:t>to		li</a:t>
            </a:r>
            <a:r>
              <a:rPr lang="pt-BR" dirty="0">
                <a:solidFill>
                  <a:schemeClr val="hlink"/>
                </a:solidFill>
              </a:rPr>
              <a:t>bi</a:t>
            </a:r>
            <a:r>
              <a:rPr lang="pt-BR" dirty="0"/>
              <a:t>do	seni</a:t>
            </a:r>
            <a:r>
              <a:rPr lang="pt-BR" dirty="0">
                <a:solidFill>
                  <a:schemeClr val="hlink"/>
                </a:solidFill>
              </a:rPr>
              <a:t>o</a:t>
            </a:r>
            <a:r>
              <a:rPr lang="pt-BR" dirty="0"/>
              <a:t>res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PAROXÍTONAS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t-BR" dirty="0"/>
              <a:t>revólve</a:t>
            </a:r>
            <a:r>
              <a:rPr lang="pt-BR" dirty="0">
                <a:solidFill>
                  <a:srgbClr val="08A81B"/>
                </a:solidFill>
              </a:rPr>
              <a:t>r</a:t>
            </a:r>
            <a:r>
              <a:rPr lang="pt-BR" dirty="0"/>
              <a:t>, caráte</a:t>
            </a:r>
            <a:r>
              <a:rPr lang="pt-BR" dirty="0">
                <a:solidFill>
                  <a:srgbClr val="08A81B"/>
                </a:solidFill>
              </a:rPr>
              <a:t>r</a:t>
            </a:r>
            <a:r>
              <a:rPr lang="pt-BR" dirty="0"/>
              <a:t>, cadáve</a:t>
            </a:r>
            <a:r>
              <a:rPr lang="pt-BR" dirty="0">
                <a:solidFill>
                  <a:srgbClr val="08A81B"/>
                </a:solidFill>
              </a:rPr>
              <a:t>r</a:t>
            </a:r>
            <a:r>
              <a:rPr lang="pt-BR" dirty="0"/>
              <a:t>, márti</a:t>
            </a:r>
            <a:r>
              <a:rPr lang="pt-BR" dirty="0">
                <a:solidFill>
                  <a:srgbClr val="08A81B"/>
                </a:solidFill>
              </a:rPr>
              <a:t>r</a:t>
            </a:r>
            <a:r>
              <a:rPr lang="pt-BR" dirty="0"/>
              <a:t>.</a:t>
            </a:r>
          </a:p>
          <a:p>
            <a:pPr>
              <a:buFontTx/>
              <a:buChar char="-"/>
            </a:pPr>
            <a:r>
              <a:rPr lang="pt-BR" dirty="0"/>
              <a:t>tóra</a:t>
            </a:r>
            <a:r>
              <a:rPr lang="pt-BR" dirty="0">
                <a:solidFill>
                  <a:srgbClr val="08A81B"/>
                </a:solidFill>
              </a:rPr>
              <a:t>x</a:t>
            </a:r>
            <a:r>
              <a:rPr lang="pt-BR" dirty="0"/>
              <a:t>, láte</a:t>
            </a:r>
            <a:r>
              <a:rPr lang="pt-BR" dirty="0">
                <a:solidFill>
                  <a:srgbClr val="08A81B"/>
                </a:solidFill>
              </a:rPr>
              <a:t>x</a:t>
            </a:r>
            <a:r>
              <a:rPr lang="pt-BR" dirty="0"/>
              <a:t>.</a:t>
            </a:r>
          </a:p>
          <a:p>
            <a:pPr>
              <a:buFontTx/>
              <a:buChar char="-"/>
            </a:pPr>
            <a:r>
              <a:rPr lang="pt-BR" dirty="0"/>
              <a:t>hífe</a:t>
            </a:r>
            <a:r>
              <a:rPr lang="pt-BR" dirty="0">
                <a:solidFill>
                  <a:srgbClr val="08A81B"/>
                </a:solidFill>
              </a:rPr>
              <a:t>n</a:t>
            </a:r>
            <a:r>
              <a:rPr lang="pt-BR" dirty="0"/>
              <a:t>, póle</a:t>
            </a:r>
            <a:r>
              <a:rPr lang="pt-BR" dirty="0">
                <a:solidFill>
                  <a:srgbClr val="08A81B"/>
                </a:solidFill>
              </a:rPr>
              <a:t>n</a:t>
            </a:r>
            <a:r>
              <a:rPr lang="pt-BR" dirty="0"/>
              <a:t>, próto</a:t>
            </a:r>
            <a:r>
              <a:rPr lang="pt-BR" dirty="0">
                <a:solidFill>
                  <a:srgbClr val="08A81B"/>
                </a:solidFill>
              </a:rPr>
              <a:t>n</a:t>
            </a:r>
            <a:r>
              <a:rPr lang="pt-BR" dirty="0"/>
              <a:t>, nêutro</a:t>
            </a:r>
            <a:r>
              <a:rPr lang="pt-BR" dirty="0">
                <a:solidFill>
                  <a:srgbClr val="08A81B"/>
                </a:solidFill>
              </a:rPr>
              <a:t>n</a:t>
            </a:r>
            <a:r>
              <a:rPr lang="pt-BR" dirty="0"/>
              <a:t>.</a:t>
            </a:r>
          </a:p>
          <a:p>
            <a:pPr>
              <a:buFontTx/>
              <a:buChar char="-"/>
            </a:pPr>
            <a:r>
              <a:rPr lang="pt-BR" dirty="0"/>
              <a:t>fáci</a:t>
            </a:r>
            <a:r>
              <a:rPr lang="pt-BR" dirty="0">
                <a:solidFill>
                  <a:srgbClr val="08A81B"/>
                </a:solidFill>
              </a:rPr>
              <a:t>l</a:t>
            </a:r>
            <a:r>
              <a:rPr lang="pt-BR" dirty="0"/>
              <a:t>, répti</a:t>
            </a:r>
            <a:r>
              <a:rPr lang="pt-BR" dirty="0">
                <a:solidFill>
                  <a:srgbClr val="08A81B"/>
                </a:solidFill>
              </a:rPr>
              <a:t>l</a:t>
            </a:r>
            <a:r>
              <a:rPr lang="pt-BR" dirty="0"/>
              <a:t>, míssi</a:t>
            </a:r>
            <a:r>
              <a:rPr lang="pt-BR" dirty="0">
                <a:solidFill>
                  <a:srgbClr val="08A81B"/>
                </a:solidFill>
              </a:rPr>
              <a:t>l</a:t>
            </a:r>
            <a:r>
              <a:rPr lang="pt-BR" dirty="0"/>
              <a:t>, fóssi</a:t>
            </a:r>
            <a:r>
              <a:rPr lang="pt-BR" dirty="0">
                <a:solidFill>
                  <a:srgbClr val="08A81B"/>
                </a:solidFill>
              </a:rPr>
              <a:t>l</a:t>
            </a:r>
            <a:r>
              <a:rPr lang="pt-BR" dirty="0"/>
              <a:t>.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/>
              <a:t>				</a:t>
            </a:r>
          </a:p>
          <a:p>
            <a:pPr>
              <a:buNone/>
            </a:pPr>
            <a:r>
              <a:rPr lang="pt-BR" dirty="0"/>
              <a:t>                                           DICA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642910" y="435769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0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5" name="Retângulo de cantos arredondados 4"/>
          <p:cNvSpPr/>
          <p:nvPr/>
        </p:nvSpPr>
        <p:spPr>
          <a:xfrm>
            <a:off x="1571604" y="435769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000" dirty="0"/>
              <a:t>O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2500298" y="435769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000" dirty="0"/>
              <a:t>U</a:t>
            </a:r>
          </a:p>
        </p:txBody>
      </p:sp>
      <p:sp>
        <p:nvSpPr>
          <p:cNvPr id="7" name="Retângulo de cantos arredondados 6"/>
          <p:cNvSpPr/>
          <p:nvPr/>
        </p:nvSpPr>
        <p:spPr>
          <a:xfrm>
            <a:off x="3428992" y="435769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000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8" name="Retângulo de cantos arredondados 7"/>
          <p:cNvSpPr/>
          <p:nvPr/>
        </p:nvSpPr>
        <p:spPr>
          <a:xfrm>
            <a:off x="4357686" y="435769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000" dirty="0"/>
              <a:t>I</a:t>
            </a:r>
          </a:p>
        </p:txBody>
      </p:sp>
      <p:sp>
        <p:nvSpPr>
          <p:cNvPr id="9" name="Retângulo de cantos arredondados 8"/>
          <p:cNvSpPr/>
          <p:nvPr/>
        </p:nvSpPr>
        <p:spPr>
          <a:xfrm>
            <a:off x="5286380" y="435769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00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0" name="Retângulo de cantos arredondados 9"/>
          <p:cNvSpPr/>
          <p:nvPr/>
        </p:nvSpPr>
        <p:spPr>
          <a:xfrm>
            <a:off x="6215074" y="435769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000" dirty="0"/>
              <a:t>O</a:t>
            </a: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7143768" y="435769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000" dirty="0">
                <a:solidFill>
                  <a:schemeClr val="tx1"/>
                </a:solidFill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PAROXÍTONAS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8912" lvl="2" indent="-320040">
              <a:spcBef>
                <a:spcPts val="0"/>
              </a:spcBef>
              <a:buClr>
                <a:schemeClr val="accent1"/>
              </a:buClr>
              <a:buSzPct val="80000"/>
              <a:buFontTx/>
              <a:buChar char="-"/>
            </a:pPr>
            <a:r>
              <a:rPr lang="pt-BR" sz="3600" dirty="0"/>
              <a:t>ím</a:t>
            </a:r>
            <a:r>
              <a:rPr lang="pt-BR" sz="3600" dirty="0">
                <a:solidFill>
                  <a:srgbClr val="08A81B"/>
                </a:solidFill>
              </a:rPr>
              <a:t>ã</a:t>
            </a:r>
            <a:r>
              <a:rPr lang="pt-BR" sz="3600" dirty="0"/>
              <a:t>, </a:t>
            </a:r>
            <a:r>
              <a:rPr lang="pt-BR" sz="3600" dirty="0" err="1"/>
              <a:t>ím</a:t>
            </a:r>
            <a:r>
              <a:rPr lang="pt-BR" sz="3600" dirty="0" err="1">
                <a:solidFill>
                  <a:srgbClr val="08A81B"/>
                </a:solidFill>
              </a:rPr>
              <a:t>as</a:t>
            </a:r>
            <a:r>
              <a:rPr lang="pt-BR" sz="3600" dirty="0"/>
              <a:t>, órf</a:t>
            </a:r>
            <a:r>
              <a:rPr lang="pt-BR" sz="3600" dirty="0">
                <a:solidFill>
                  <a:srgbClr val="08A81B"/>
                </a:solidFill>
              </a:rPr>
              <a:t>ã</a:t>
            </a:r>
            <a:r>
              <a:rPr lang="pt-BR" sz="3600" dirty="0"/>
              <a:t>, órf</a:t>
            </a:r>
            <a:r>
              <a:rPr lang="pt-BR" sz="3600" dirty="0">
                <a:solidFill>
                  <a:srgbClr val="08A81B"/>
                </a:solidFill>
              </a:rPr>
              <a:t>ãs</a:t>
            </a:r>
            <a:r>
              <a:rPr lang="pt-BR" sz="3600" dirty="0"/>
              <a:t>.</a:t>
            </a:r>
          </a:p>
          <a:p>
            <a:pPr>
              <a:buFontTx/>
              <a:buChar char="-"/>
            </a:pPr>
            <a:r>
              <a:rPr lang="pt-BR" sz="3600" dirty="0"/>
              <a:t>táx</a:t>
            </a:r>
            <a:r>
              <a:rPr lang="pt-BR" sz="3600" dirty="0">
                <a:solidFill>
                  <a:srgbClr val="08A81B"/>
                </a:solidFill>
              </a:rPr>
              <a:t>i</a:t>
            </a:r>
            <a:r>
              <a:rPr lang="pt-BR" sz="3600" dirty="0"/>
              <a:t>, táx</a:t>
            </a:r>
            <a:r>
              <a:rPr lang="pt-BR" sz="3600" dirty="0">
                <a:solidFill>
                  <a:srgbClr val="08A81B"/>
                </a:solidFill>
              </a:rPr>
              <a:t>is</a:t>
            </a:r>
            <a:r>
              <a:rPr lang="pt-BR" sz="3600" dirty="0"/>
              <a:t>, júr</a:t>
            </a:r>
            <a:r>
              <a:rPr lang="pt-BR" sz="3600" dirty="0">
                <a:solidFill>
                  <a:srgbClr val="08A81B"/>
                </a:solidFill>
              </a:rPr>
              <a:t>i</a:t>
            </a:r>
            <a:r>
              <a:rPr lang="pt-BR" sz="3600" dirty="0"/>
              <a:t>, júr</a:t>
            </a:r>
            <a:r>
              <a:rPr lang="pt-BR" sz="3600" dirty="0">
                <a:solidFill>
                  <a:srgbClr val="08A81B"/>
                </a:solidFill>
              </a:rPr>
              <a:t>is</a:t>
            </a:r>
            <a:r>
              <a:rPr lang="pt-BR" sz="3600" dirty="0"/>
              <a:t>.</a:t>
            </a:r>
          </a:p>
          <a:p>
            <a:pPr>
              <a:buFontTx/>
              <a:buChar char="-"/>
            </a:pPr>
            <a:r>
              <a:rPr lang="pt-BR" sz="3600" dirty="0"/>
              <a:t>ôn</a:t>
            </a:r>
            <a:r>
              <a:rPr lang="pt-BR" sz="3600" dirty="0">
                <a:solidFill>
                  <a:srgbClr val="08A81B"/>
                </a:solidFill>
              </a:rPr>
              <a:t>us</a:t>
            </a:r>
            <a:r>
              <a:rPr lang="pt-BR" sz="3600" dirty="0"/>
              <a:t>, bôn</a:t>
            </a:r>
            <a:r>
              <a:rPr lang="pt-BR" sz="3600" dirty="0">
                <a:solidFill>
                  <a:srgbClr val="08A81B"/>
                </a:solidFill>
              </a:rPr>
              <a:t>us</a:t>
            </a:r>
            <a:r>
              <a:rPr lang="pt-BR" sz="3600" dirty="0"/>
              <a:t>.</a:t>
            </a:r>
          </a:p>
          <a:p>
            <a:pPr>
              <a:buFontTx/>
              <a:buChar char="-"/>
            </a:pPr>
            <a:r>
              <a:rPr lang="pt-BR" sz="3600" dirty="0"/>
              <a:t>álb</a:t>
            </a:r>
            <a:r>
              <a:rPr lang="pt-BR" sz="3600" dirty="0">
                <a:solidFill>
                  <a:srgbClr val="08A81B"/>
                </a:solidFill>
              </a:rPr>
              <a:t>um</a:t>
            </a:r>
            <a:r>
              <a:rPr lang="pt-BR" sz="3600" dirty="0"/>
              <a:t>, álb</a:t>
            </a:r>
            <a:r>
              <a:rPr lang="pt-BR" sz="3600" dirty="0">
                <a:solidFill>
                  <a:srgbClr val="08A81B"/>
                </a:solidFill>
              </a:rPr>
              <a:t>uns</a:t>
            </a:r>
            <a:r>
              <a:rPr lang="pt-BR" sz="3600" dirty="0"/>
              <a:t>.</a:t>
            </a:r>
          </a:p>
          <a:p>
            <a:pPr>
              <a:buFontTx/>
              <a:buChar char="-"/>
            </a:pPr>
            <a:r>
              <a:rPr lang="pt-BR" sz="3600" dirty="0"/>
              <a:t>bíce</a:t>
            </a:r>
            <a:r>
              <a:rPr lang="pt-BR" sz="3600" dirty="0">
                <a:solidFill>
                  <a:srgbClr val="08A81B"/>
                </a:solidFill>
              </a:rPr>
              <a:t>ps</a:t>
            </a:r>
            <a:r>
              <a:rPr lang="pt-BR" sz="3600" dirty="0"/>
              <a:t>, fórce</a:t>
            </a:r>
            <a:r>
              <a:rPr lang="pt-BR" sz="3600" dirty="0">
                <a:solidFill>
                  <a:srgbClr val="08A81B"/>
                </a:solidFill>
              </a:rPr>
              <a:t>ps</a:t>
            </a:r>
            <a:r>
              <a:rPr lang="pt-BR" sz="3600" dirty="0"/>
              <a:t>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PROSÓDIA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É a parte da Fonologia que estuda e fixa a posição das sílabas tônicas nas palavras. </a:t>
            </a:r>
          </a:p>
          <a:p>
            <a:pPr>
              <a:buNone/>
            </a:pPr>
            <a:endParaRPr lang="pt-BR" dirty="0"/>
          </a:p>
          <a:p>
            <a:r>
              <a:rPr lang="pt-BR" dirty="0"/>
              <a:t>ru</a:t>
            </a:r>
            <a:r>
              <a:rPr lang="pt-BR" dirty="0">
                <a:solidFill>
                  <a:srgbClr val="FF0000"/>
                </a:solidFill>
              </a:rPr>
              <a:t>im</a:t>
            </a:r>
            <a:r>
              <a:rPr lang="pt-BR" dirty="0"/>
              <a:t>			e não			</a:t>
            </a:r>
            <a:r>
              <a:rPr lang="pt-BR" dirty="0" err="1"/>
              <a:t>rúim</a:t>
            </a:r>
            <a:endParaRPr lang="pt-BR" dirty="0"/>
          </a:p>
          <a:p>
            <a:r>
              <a:rPr lang="pt-BR" dirty="0"/>
              <a:t>ru</a:t>
            </a:r>
            <a:r>
              <a:rPr lang="pt-BR" dirty="0">
                <a:solidFill>
                  <a:srgbClr val="FF0000"/>
                </a:solidFill>
              </a:rPr>
              <a:t>bri</a:t>
            </a:r>
            <a:r>
              <a:rPr lang="pt-BR" dirty="0"/>
              <a:t>ca			e não			</a:t>
            </a:r>
            <a:r>
              <a:rPr lang="pt-BR" dirty="0" err="1"/>
              <a:t>rúbrica</a:t>
            </a:r>
            <a:endParaRPr lang="pt-BR" dirty="0"/>
          </a:p>
          <a:p>
            <a:r>
              <a:rPr lang="pt-BR" dirty="0"/>
              <a:t>a</a:t>
            </a:r>
            <a:r>
              <a:rPr lang="pt-BR" dirty="0">
                <a:solidFill>
                  <a:srgbClr val="FF0000"/>
                </a:solidFill>
              </a:rPr>
              <a:t>va</a:t>
            </a:r>
            <a:r>
              <a:rPr lang="pt-BR" dirty="0"/>
              <a:t>ro			e não			</a:t>
            </a:r>
            <a:r>
              <a:rPr lang="pt-BR" dirty="0" err="1"/>
              <a:t>ávaro</a:t>
            </a:r>
            <a:endParaRPr lang="pt-BR" dirty="0"/>
          </a:p>
          <a:p>
            <a:endParaRPr lang="pt-BR" dirty="0"/>
          </a:p>
          <a:p>
            <a:pPr algn="just"/>
            <a:r>
              <a:rPr lang="pt-BR" dirty="0"/>
              <a:t>Ao erro prosódico, isto é, ao erro da acentuação tônica de uma palavra, dá-se o nome de </a:t>
            </a:r>
            <a:r>
              <a:rPr lang="pt-BR" i="1" dirty="0"/>
              <a:t>silabada</a:t>
            </a:r>
            <a:r>
              <a:rPr lang="pt-BR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PAROXÍTONAS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Ditongo oral ou nasal (seguido ou não de –s):</a:t>
            </a:r>
          </a:p>
          <a:p>
            <a:pPr>
              <a:buFontTx/>
              <a:buNone/>
            </a:pPr>
            <a:endParaRPr lang="pt-BR" dirty="0"/>
          </a:p>
          <a:p>
            <a:pPr>
              <a:buFontTx/>
              <a:buNone/>
            </a:pPr>
            <a:r>
              <a:rPr lang="pt-BR" dirty="0"/>
              <a:t>			órf</a:t>
            </a:r>
            <a:r>
              <a:rPr lang="pt-BR" dirty="0">
                <a:solidFill>
                  <a:srgbClr val="08A81B"/>
                </a:solidFill>
              </a:rPr>
              <a:t>ão</a:t>
            </a:r>
            <a:r>
              <a:rPr lang="pt-BR" dirty="0"/>
              <a:t>, órf</a:t>
            </a:r>
            <a:r>
              <a:rPr lang="pt-BR" dirty="0">
                <a:solidFill>
                  <a:srgbClr val="08A81B"/>
                </a:solidFill>
              </a:rPr>
              <a:t>ãos</a:t>
            </a:r>
            <a:r>
              <a:rPr lang="pt-BR" dirty="0"/>
              <a:t>, </a:t>
            </a:r>
          </a:p>
          <a:p>
            <a:pPr>
              <a:buFontTx/>
              <a:buNone/>
            </a:pPr>
            <a:r>
              <a:rPr lang="pt-BR" dirty="0"/>
              <a:t>			sér</a:t>
            </a:r>
            <a:r>
              <a:rPr lang="pt-BR" dirty="0">
                <a:solidFill>
                  <a:srgbClr val="08A81B"/>
                </a:solidFill>
              </a:rPr>
              <a:t>ie</a:t>
            </a:r>
            <a:r>
              <a:rPr lang="pt-BR" dirty="0"/>
              <a:t>, sér</a:t>
            </a:r>
            <a:r>
              <a:rPr lang="pt-BR" dirty="0">
                <a:solidFill>
                  <a:srgbClr val="08A81B"/>
                </a:solidFill>
              </a:rPr>
              <a:t>ies</a:t>
            </a:r>
            <a:r>
              <a:rPr lang="pt-BR" dirty="0"/>
              <a:t>, </a:t>
            </a:r>
          </a:p>
          <a:p>
            <a:pPr>
              <a:buFontTx/>
              <a:buNone/>
            </a:pPr>
            <a:r>
              <a:rPr lang="pt-BR" dirty="0"/>
              <a:t>			colég</a:t>
            </a:r>
            <a:r>
              <a:rPr lang="pt-BR" dirty="0">
                <a:solidFill>
                  <a:srgbClr val="08A81B"/>
                </a:solidFill>
              </a:rPr>
              <a:t>io</a:t>
            </a:r>
            <a:r>
              <a:rPr lang="pt-BR" dirty="0"/>
              <a:t>, colég</a:t>
            </a:r>
            <a:r>
              <a:rPr lang="pt-BR" dirty="0">
                <a:solidFill>
                  <a:srgbClr val="08A81B"/>
                </a:solidFill>
              </a:rPr>
              <a:t>ios</a:t>
            </a:r>
            <a:r>
              <a:rPr lang="pt-BR" dirty="0"/>
              <a:t>, </a:t>
            </a:r>
          </a:p>
          <a:p>
            <a:pPr>
              <a:buFontTx/>
              <a:buNone/>
            </a:pPr>
            <a:r>
              <a:rPr lang="pt-BR" dirty="0"/>
              <a:t>			matér</a:t>
            </a:r>
            <a:r>
              <a:rPr lang="pt-BR" dirty="0">
                <a:solidFill>
                  <a:srgbClr val="08A81B"/>
                </a:solidFill>
              </a:rPr>
              <a:t>ia</a:t>
            </a:r>
            <a:r>
              <a:rPr lang="pt-BR" dirty="0"/>
              <a:t>, matér</a:t>
            </a:r>
            <a:r>
              <a:rPr lang="pt-BR" dirty="0">
                <a:solidFill>
                  <a:srgbClr val="08A81B"/>
                </a:solidFill>
              </a:rPr>
              <a:t>ias</a:t>
            </a:r>
            <a:r>
              <a:rPr lang="pt-BR" dirty="0"/>
              <a:t>, </a:t>
            </a:r>
          </a:p>
          <a:p>
            <a:pPr>
              <a:buFontTx/>
              <a:buNone/>
            </a:pPr>
            <a:r>
              <a:rPr lang="pt-BR" dirty="0"/>
              <a:t>			secretár</a:t>
            </a:r>
            <a:r>
              <a:rPr lang="pt-BR" dirty="0">
                <a:solidFill>
                  <a:srgbClr val="08A81B"/>
                </a:solidFill>
              </a:rPr>
              <a:t>ia</a:t>
            </a:r>
            <a:r>
              <a:rPr lang="pt-BR" dirty="0"/>
              <a:t>, secretár</a:t>
            </a:r>
            <a:r>
              <a:rPr lang="pt-BR" dirty="0">
                <a:solidFill>
                  <a:srgbClr val="08A81B"/>
                </a:solidFill>
              </a:rPr>
              <a:t>ias</a:t>
            </a:r>
            <a:r>
              <a:rPr lang="pt-BR" dirty="0"/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OBSERVAÇÃO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t-BR" dirty="0"/>
              <a:t>	híf</a:t>
            </a:r>
            <a:r>
              <a:rPr lang="pt-BR" dirty="0">
                <a:solidFill>
                  <a:srgbClr val="08A81B"/>
                </a:solidFill>
              </a:rPr>
              <a:t>en</a:t>
            </a:r>
            <a:r>
              <a:rPr lang="pt-BR" dirty="0"/>
              <a:t> 		</a:t>
            </a:r>
            <a:r>
              <a:rPr lang="pt-BR" dirty="0" err="1"/>
              <a:t>hif</a:t>
            </a:r>
            <a:r>
              <a:rPr lang="pt-BR" dirty="0" err="1">
                <a:solidFill>
                  <a:srgbClr val="08A81B"/>
                </a:solidFill>
              </a:rPr>
              <a:t>ens</a:t>
            </a:r>
            <a:r>
              <a:rPr lang="pt-BR" dirty="0"/>
              <a:t> </a:t>
            </a:r>
          </a:p>
          <a:p>
            <a:pPr>
              <a:buFontTx/>
              <a:buNone/>
            </a:pPr>
            <a:r>
              <a:rPr lang="pt-BR" dirty="0"/>
              <a:t>	pól</a:t>
            </a:r>
            <a:r>
              <a:rPr lang="pt-BR" dirty="0">
                <a:solidFill>
                  <a:srgbClr val="08A81B"/>
                </a:solidFill>
              </a:rPr>
              <a:t>en</a:t>
            </a:r>
            <a:r>
              <a:rPr lang="pt-BR" dirty="0"/>
              <a:t> 		pol</a:t>
            </a:r>
            <a:r>
              <a:rPr lang="pt-BR" dirty="0">
                <a:solidFill>
                  <a:srgbClr val="08A81B"/>
                </a:solidFill>
              </a:rPr>
              <a:t>ens</a:t>
            </a:r>
            <a:r>
              <a:rPr lang="pt-BR" dirty="0"/>
              <a:t> </a:t>
            </a:r>
          </a:p>
          <a:p>
            <a:pPr>
              <a:buFontTx/>
              <a:buNone/>
            </a:pPr>
            <a:r>
              <a:rPr lang="pt-BR" dirty="0"/>
              <a:t>	prót</a:t>
            </a:r>
            <a:r>
              <a:rPr lang="pt-BR" dirty="0">
                <a:solidFill>
                  <a:srgbClr val="08A81B"/>
                </a:solidFill>
              </a:rPr>
              <a:t>on</a:t>
            </a:r>
            <a:r>
              <a:rPr lang="pt-BR" dirty="0"/>
              <a:t> 		prót</a:t>
            </a:r>
            <a:r>
              <a:rPr lang="pt-BR" dirty="0">
                <a:solidFill>
                  <a:srgbClr val="08A81B"/>
                </a:solidFill>
              </a:rPr>
              <a:t>ons</a:t>
            </a:r>
            <a:r>
              <a:rPr lang="pt-BR" dirty="0"/>
              <a:t> </a:t>
            </a:r>
          </a:p>
          <a:p>
            <a:pPr>
              <a:buFontTx/>
              <a:buNone/>
            </a:pPr>
            <a:r>
              <a:rPr lang="pt-BR" dirty="0"/>
              <a:t>	nêutr</a:t>
            </a:r>
            <a:r>
              <a:rPr lang="pt-BR" dirty="0">
                <a:solidFill>
                  <a:srgbClr val="08A81B"/>
                </a:solidFill>
              </a:rPr>
              <a:t>on</a:t>
            </a:r>
            <a:r>
              <a:rPr lang="pt-BR" dirty="0"/>
              <a:t>		nêutr</a:t>
            </a:r>
            <a:r>
              <a:rPr lang="pt-BR" dirty="0">
                <a:solidFill>
                  <a:srgbClr val="08A81B"/>
                </a:solidFill>
              </a:rPr>
              <a:t>ons</a:t>
            </a:r>
          </a:p>
          <a:p>
            <a:endParaRPr lang="pt-BR" dirty="0"/>
          </a:p>
        </p:txBody>
      </p:sp>
      <p:sp>
        <p:nvSpPr>
          <p:cNvPr id="5" name="Retângulo de cantos arredondados 4"/>
          <p:cNvSpPr/>
          <p:nvPr/>
        </p:nvSpPr>
        <p:spPr>
          <a:xfrm>
            <a:off x="1142976" y="4357694"/>
            <a:ext cx="6715172" cy="15001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pt-BR" sz="2400" dirty="0">
                <a:solidFill>
                  <a:schemeClr val="tx1"/>
                </a:solidFill>
              </a:rPr>
              <a:t>Não se acentuam as paroxítonas terminadas em </a:t>
            </a:r>
            <a:r>
              <a:rPr lang="pt-BR" sz="2400" i="1" dirty="0">
                <a:solidFill>
                  <a:schemeClr val="tx1"/>
                </a:solidFill>
              </a:rPr>
              <a:t>–</a:t>
            </a:r>
            <a:r>
              <a:rPr lang="pt-BR" sz="2400" i="1" dirty="0" err="1">
                <a:solidFill>
                  <a:schemeClr val="tx1"/>
                </a:solidFill>
              </a:rPr>
              <a:t>ens</a:t>
            </a:r>
            <a:r>
              <a:rPr lang="pt-BR" sz="2400" i="1" dirty="0">
                <a:solidFill>
                  <a:schemeClr val="tx1"/>
                </a:solidFill>
              </a:rPr>
              <a:t>, </a:t>
            </a:r>
            <a:r>
              <a:rPr lang="pt-BR" sz="2400" dirty="0">
                <a:solidFill>
                  <a:schemeClr val="tx1"/>
                </a:solidFill>
              </a:rPr>
              <a:t>mas palavras paroxítonas terminadas em </a:t>
            </a:r>
            <a:r>
              <a:rPr lang="pt-BR" sz="2400" i="1" dirty="0">
                <a:solidFill>
                  <a:schemeClr val="tx1"/>
                </a:solidFill>
              </a:rPr>
              <a:t>–</a:t>
            </a:r>
            <a:r>
              <a:rPr lang="pt-BR" sz="2400" i="1" dirty="0" err="1">
                <a:solidFill>
                  <a:schemeClr val="tx1"/>
                </a:solidFill>
              </a:rPr>
              <a:t>on</a:t>
            </a:r>
            <a:r>
              <a:rPr lang="pt-BR" sz="2400" i="1" dirty="0">
                <a:solidFill>
                  <a:schemeClr val="tx1"/>
                </a:solidFill>
              </a:rPr>
              <a:t> </a:t>
            </a:r>
            <a:r>
              <a:rPr lang="pt-BR" sz="2400" dirty="0">
                <a:solidFill>
                  <a:schemeClr val="tx1"/>
                </a:solidFill>
              </a:rPr>
              <a:t>e</a:t>
            </a:r>
            <a:r>
              <a:rPr lang="pt-BR" sz="2400" i="1" dirty="0">
                <a:solidFill>
                  <a:schemeClr val="tx1"/>
                </a:solidFill>
              </a:rPr>
              <a:t> –</a:t>
            </a:r>
            <a:r>
              <a:rPr lang="pt-BR" sz="2400" i="1" dirty="0" err="1">
                <a:solidFill>
                  <a:schemeClr val="tx1"/>
                </a:solidFill>
              </a:rPr>
              <a:t>ons</a:t>
            </a:r>
            <a:r>
              <a:rPr lang="pt-BR" sz="2400" i="1" dirty="0">
                <a:solidFill>
                  <a:schemeClr val="tx1"/>
                </a:solidFill>
              </a:rPr>
              <a:t> </a:t>
            </a:r>
            <a:r>
              <a:rPr lang="pt-BR" sz="2400" dirty="0">
                <a:solidFill>
                  <a:schemeClr val="tx1"/>
                </a:solidFill>
              </a:rPr>
              <a:t>são acentuadas</a:t>
            </a:r>
            <a:r>
              <a:rPr lang="pt-BR" sz="2400" i="1" dirty="0">
                <a:solidFill>
                  <a:schemeClr val="tx1"/>
                </a:solidFill>
              </a:rPr>
              <a:t>. 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PAROXÍTONAS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PERDEM O ACENTO gráfico os ditongos representados por </a:t>
            </a:r>
            <a:r>
              <a:rPr lang="pt-BR" dirty="0">
                <a:solidFill>
                  <a:schemeClr val="hlink"/>
                </a:solidFill>
              </a:rPr>
              <a:t>ei </a:t>
            </a:r>
            <a:r>
              <a:rPr lang="pt-BR" dirty="0"/>
              <a:t>e </a:t>
            </a:r>
            <a:r>
              <a:rPr lang="pt-BR" dirty="0">
                <a:solidFill>
                  <a:schemeClr val="hlink"/>
                </a:solidFill>
              </a:rPr>
              <a:t>oi </a:t>
            </a:r>
            <a:r>
              <a:rPr lang="pt-BR" dirty="0"/>
              <a:t>da sílaba tônica das palavras paroxítonas. </a:t>
            </a:r>
          </a:p>
          <a:p>
            <a:endParaRPr lang="pt-BR" dirty="0"/>
          </a:p>
          <a:p>
            <a:pPr>
              <a:lnSpc>
                <a:spcPct val="90000"/>
              </a:lnSpc>
              <a:buNone/>
            </a:pPr>
            <a:r>
              <a:rPr lang="pt-BR" dirty="0"/>
              <a:t>	</a:t>
            </a:r>
            <a:r>
              <a:rPr lang="pt-BR" dirty="0" err="1"/>
              <a:t>assem</a:t>
            </a:r>
            <a:r>
              <a:rPr lang="pt-BR" dirty="0" err="1">
                <a:solidFill>
                  <a:srgbClr val="FF0000"/>
                </a:solidFill>
              </a:rPr>
              <a:t>blei</a:t>
            </a:r>
            <a:r>
              <a:rPr lang="pt-BR" dirty="0" err="1"/>
              <a:t>a</a:t>
            </a:r>
            <a:r>
              <a:rPr lang="pt-BR" dirty="0"/>
              <a:t>			</a:t>
            </a:r>
            <a:r>
              <a:rPr lang="pt-BR" dirty="0" err="1">
                <a:solidFill>
                  <a:srgbClr val="FF0000"/>
                </a:solidFill>
              </a:rPr>
              <a:t>boi</a:t>
            </a:r>
            <a:r>
              <a:rPr lang="pt-BR" dirty="0" err="1"/>
              <a:t>a</a:t>
            </a:r>
            <a:endParaRPr lang="pt-BR" dirty="0"/>
          </a:p>
          <a:p>
            <a:pPr>
              <a:lnSpc>
                <a:spcPct val="90000"/>
              </a:lnSpc>
              <a:buNone/>
            </a:pPr>
            <a:r>
              <a:rPr lang="pt-BR" dirty="0"/>
              <a:t>	</a:t>
            </a:r>
            <a:r>
              <a:rPr lang="pt-BR" dirty="0" err="1"/>
              <a:t>i</a:t>
            </a:r>
            <a:r>
              <a:rPr lang="pt-BR" dirty="0" err="1">
                <a:solidFill>
                  <a:srgbClr val="FF0000"/>
                </a:solidFill>
              </a:rPr>
              <a:t>dei</a:t>
            </a:r>
            <a:r>
              <a:rPr lang="pt-BR" dirty="0" err="1"/>
              <a:t>a</a:t>
            </a:r>
            <a:r>
              <a:rPr lang="pt-BR" dirty="0"/>
              <a:t>				</a:t>
            </a:r>
            <a:r>
              <a:rPr lang="pt-BR" dirty="0" err="1"/>
              <a:t>ji</a:t>
            </a:r>
            <a:r>
              <a:rPr lang="pt-BR" dirty="0" err="1">
                <a:solidFill>
                  <a:srgbClr val="FF0000"/>
                </a:solidFill>
              </a:rPr>
              <a:t>boi</a:t>
            </a:r>
            <a:r>
              <a:rPr lang="pt-BR" dirty="0" err="1"/>
              <a:t>a</a:t>
            </a:r>
            <a:endParaRPr lang="pt-BR" dirty="0"/>
          </a:p>
          <a:p>
            <a:pPr>
              <a:lnSpc>
                <a:spcPct val="90000"/>
              </a:lnSpc>
              <a:buNone/>
            </a:pPr>
            <a:r>
              <a:rPr lang="pt-BR" dirty="0"/>
              <a:t>	</a:t>
            </a:r>
            <a:r>
              <a:rPr lang="pt-BR" dirty="0" err="1"/>
              <a:t>epo</a:t>
            </a:r>
            <a:r>
              <a:rPr lang="pt-BR" dirty="0" err="1">
                <a:solidFill>
                  <a:srgbClr val="FF0000"/>
                </a:solidFill>
              </a:rPr>
              <a:t>pei</a:t>
            </a:r>
            <a:r>
              <a:rPr lang="pt-BR" dirty="0" err="1"/>
              <a:t>co</a:t>
            </a:r>
            <a:r>
              <a:rPr lang="pt-BR" dirty="0"/>
              <a:t>			</a:t>
            </a:r>
            <a:r>
              <a:rPr lang="pt-BR" dirty="0" err="1"/>
              <a:t>para</a:t>
            </a:r>
            <a:r>
              <a:rPr lang="pt-BR" dirty="0" err="1">
                <a:solidFill>
                  <a:srgbClr val="FF0000"/>
                </a:solidFill>
              </a:rPr>
              <a:t>noi</a:t>
            </a:r>
            <a:r>
              <a:rPr lang="pt-BR" dirty="0" err="1"/>
              <a:t>co</a:t>
            </a:r>
            <a:endParaRPr lang="pt-BR" dirty="0"/>
          </a:p>
          <a:p>
            <a:pPr>
              <a:lnSpc>
                <a:spcPct val="90000"/>
              </a:lnSpc>
              <a:buNone/>
            </a:pPr>
            <a:r>
              <a:rPr lang="pt-BR" dirty="0"/>
              <a:t>	</a:t>
            </a:r>
            <a:r>
              <a:rPr lang="pt-BR" dirty="0" err="1"/>
              <a:t>onomato</a:t>
            </a:r>
            <a:r>
              <a:rPr lang="pt-BR" dirty="0" err="1">
                <a:solidFill>
                  <a:srgbClr val="FF0000"/>
                </a:solidFill>
              </a:rPr>
              <a:t>pei</a:t>
            </a:r>
            <a:r>
              <a:rPr lang="pt-BR" dirty="0" err="1"/>
              <a:t>co</a:t>
            </a:r>
            <a:r>
              <a:rPr lang="pt-BR" dirty="0"/>
              <a:t>		</a:t>
            </a:r>
            <a:r>
              <a:rPr lang="pt-BR" dirty="0" err="1"/>
              <a:t>hemor</a:t>
            </a:r>
            <a:r>
              <a:rPr lang="pt-BR" dirty="0" err="1">
                <a:solidFill>
                  <a:srgbClr val="FF0000"/>
                </a:solidFill>
              </a:rPr>
              <a:t>roi</a:t>
            </a:r>
            <a:r>
              <a:rPr lang="pt-BR" dirty="0" err="1"/>
              <a:t>da</a:t>
            </a:r>
            <a:endParaRPr lang="pt-BR" dirty="0"/>
          </a:p>
          <a:p>
            <a:pPr>
              <a:lnSpc>
                <a:spcPct val="90000"/>
              </a:lnSpc>
              <a:buNone/>
            </a:pPr>
            <a:r>
              <a:rPr lang="pt-BR" dirty="0"/>
              <a:t>	</a:t>
            </a:r>
            <a:r>
              <a:rPr lang="pt-BR" dirty="0" err="1"/>
              <a:t>diar</a:t>
            </a:r>
            <a:r>
              <a:rPr lang="pt-BR" dirty="0" err="1">
                <a:solidFill>
                  <a:srgbClr val="FF0000"/>
                </a:solidFill>
              </a:rPr>
              <a:t>rei</a:t>
            </a:r>
            <a:r>
              <a:rPr lang="pt-BR" dirty="0" err="1"/>
              <a:t>a</a:t>
            </a:r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PAROXÍTONAS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Quando a paroxítona for um hiato (i –u) leva acento, exceto quando depois vier –</a:t>
            </a:r>
            <a:r>
              <a:rPr lang="pt-BR" dirty="0" err="1"/>
              <a:t>nh</a:t>
            </a:r>
            <a:r>
              <a:rPr lang="pt-BR" dirty="0"/>
              <a:t> ou antes vier um ditongo. </a:t>
            </a:r>
          </a:p>
          <a:p>
            <a:endParaRPr lang="pt-BR" dirty="0"/>
          </a:p>
          <a:p>
            <a:r>
              <a:rPr lang="pt-BR" dirty="0"/>
              <a:t>sa</a:t>
            </a:r>
            <a:r>
              <a:rPr lang="pt-BR" dirty="0">
                <a:solidFill>
                  <a:srgbClr val="FF0000"/>
                </a:solidFill>
              </a:rPr>
              <a:t>ú</a:t>
            </a:r>
            <a:r>
              <a:rPr lang="pt-BR" dirty="0"/>
              <a:t>de			</a:t>
            </a:r>
            <a:r>
              <a:rPr lang="pt-BR" dirty="0" err="1"/>
              <a:t>bai</a:t>
            </a:r>
            <a:r>
              <a:rPr lang="pt-BR" dirty="0" err="1">
                <a:solidFill>
                  <a:srgbClr val="FF0000"/>
                </a:solidFill>
              </a:rPr>
              <a:t>u</a:t>
            </a:r>
            <a:r>
              <a:rPr lang="pt-BR" dirty="0" err="1"/>
              <a:t>ca</a:t>
            </a:r>
            <a:endParaRPr lang="pt-BR" dirty="0"/>
          </a:p>
          <a:p>
            <a:r>
              <a:rPr lang="pt-BR" dirty="0"/>
              <a:t>sa</a:t>
            </a:r>
            <a:r>
              <a:rPr lang="pt-BR" dirty="0">
                <a:solidFill>
                  <a:srgbClr val="FF0000"/>
                </a:solidFill>
              </a:rPr>
              <a:t>í</a:t>
            </a:r>
            <a:r>
              <a:rPr lang="pt-BR" dirty="0"/>
              <a:t>da			</a:t>
            </a:r>
            <a:r>
              <a:rPr lang="pt-BR" dirty="0" err="1"/>
              <a:t>fei</a:t>
            </a:r>
            <a:r>
              <a:rPr lang="pt-BR" dirty="0" err="1">
                <a:solidFill>
                  <a:srgbClr val="FF0000"/>
                </a:solidFill>
              </a:rPr>
              <a:t>u</a:t>
            </a:r>
            <a:r>
              <a:rPr lang="pt-BR" dirty="0" err="1"/>
              <a:t>ra</a:t>
            </a:r>
            <a:endParaRPr lang="pt-BR" dirty="0"/>
          </a:p>
          <a:p>
            <a:endParaRPr lang="pt-BR" dirty="0"/>
          </a:p>
          <a:p>
            <a:r>
              <a:rPr lang="pt-BR" dirty="0"/>
              <a:t>ra</a:t>
            </a:r>
            <a:r>
              <a:rPr lang="pt-BR" dirty="0">
                <a:solidFill>
                  <a:srgbClr val="FF0000"/>
                </a:solidFill>
              </a:rPr>
              <a:t>i</a:t>
            </a:r>
            <a:r>
              <a:rPr lang="pt-BR" dirty="0"/>
              <a:t>nha</a:t>
            </a:r>
          </a:p>
          <a:p>
            <a:r>
              <a:rPr lang="pt-BR" dirty="0"/>
              <a:t>ta</a:t>
            </a:r>
            <a:r>
              <a:rPr lang="pt-BR" dirty="0">
                <a:solidFill>
                  <a:srgbClr val="FF0000"/>
                </a:solidFill>
              </a:rPr>
              <a:t>i</a:t>
            </a:r>
            <a:r>
              <a:rPr lang="pt-BR" dirty="0"/>
              <a:t>nha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PROPAROXÍTONAS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pt-BR" i="1" dirty="0"/>
              <a:t>Proparoxítonas</a:t>
            </a:r>
            <a:r>
              <a:rPr lang="pt-BR" dirty="0"/>
              <a:t>: acento tônico na </a:t>
            </a:r>
          </a:p>
          <a:p>
            <a:pPr algn="just">
              <a:buFontTx/>
              <a:buNone/>
            </a:pPr>
            <a:r>
              <a:rPr lang="pt-BR" dirty="0"/>
              <a:t>antepenúltima. Todas devem ser acentuadas. </a:t>
            </a:r>
          </a:p>
          <a:p>
            <a:pPr algn="just">
              <a:buFontTx/>
              <a:buNone/>
            </a:pPr>
            <a:endParaRPr lang="pt-BR" dirty="0">
              <a:solidFill>
                <a:srgbClr val="00B050"/>
              </a:solidFill>
            </a:endParaRPr>
          </a:p>
          <a:p>
            <a:pPr>
              <a:buFontTx/>
              <a:buNone/>
            </a:pPr>
            <a:r>
              <a:rPr lang="pt-BR" dirty="0">
                <a:solidFill>
                  <a:srgbClr val="00B050"/>
                </a:solidFill>
              </a:rPr>
              <a:t>		ví</a:t>
            </a:r>
            <a:r>
              <a:rPr lang="pt-BR" dirty="0"/>
              <a:t>tima		</a:t>
            </a:r>
            <a:r>
              <a:rPr lang="pt-BR" dirty="0">
                <a:solidFill>
                  <a:srgbClr val="08A81B"/>
                </a:solidFill>
              </a:rPr>
              <a:t>mó</a:t>
            </a:r>
            <a:r>
              <a:rPr lang="pt-BR" dirty="0"/>
              <a:t>dulo</a:t>
            </a:r>
          </a:p>
          <a:p>
            <a:pPr>
              <a:buFontTx/>
              <a:buNone/>
            </a:pPr>
            <a:r>
              <a:rPr lang="pt-BR" dirty="0"/>
              <a:t>		ri</a:t>
            </a:r>
            <a:r>
              <a:rPr lang="pt-BR" dirty="0">
                <a:solidFill>
                  <a:srgbClr val="00B050"/>
                </a:solidFill>
              </a:rPr>
              <a:t>dí</a:t>
            </a:r>
            <a:r>
              <a:rPr lang="pt-BR" dirty="0"/>
              <a:t>culo		</a:t>
            </a:r>
            <a:r>
              <a:rPr lang="pt-BR" dirty="0">
                <a:solidFill>
                  <a:srgbClr val="08A81B"/>
                </a:solidFill>
              </a:rPr>
              <a:t>â</a:t>
            </a:r>
            <a:r>
              <a:rPr lang="pt-BR" dirty="0"/>
              <a:t>nimo</a:t>
            </a:r>
          </a:p>
          <a:p>
            <a:pPr>
              <a:buFontTx/>
              <a:buNone/>
            </a:pPr>
            <a:r>
              <a:rPr lang="pt-BR" dirty="0"/>
              <a:t>		</a:t>
            </a:r>
            <a:r>
              <a:rPr lang="pt-BR" dirty="0">
                <a:solidFill>
                  <a:srgbClr val="00B050"/>
                </a:solidFill>
              </a:rPr>
              <a:t>rá</a:t>
            </a:r>
            <a:r>
              <a:rPr lang="pt-BR" dirty="0"/>
              <a:t>pido		ti</a:t>
            </a:r>
            <a:r>
              <a:rPr lang="pt-BR" dirty="0">
                <a:solidFill>
                  <a:srgbClr val="08A81B"/>
                </a:solidFill>
              </a:rPr>
              <a:t>tâ</a:t>
            </a:r>
            <a:r>
              <a:rPr lang="pt-BR" dirty="0"/>
              <a:t>nico</a:t>
            </a:r>
          </a:p>
          <a:p>
            <a:pPr>
              <a:buFontTx/>
              <a:buNone/>
            </a:pPr>
            <a:r>
              <a:rPr lang="pt-BR" dirty="0"/>
              <a:t>		</a:t>
            </a:r>
            <a:r>
              <a:rPr lang="pt-BR" dirty="0">
                <a:solidFill>
                  <a:srgbClr val="00B050"/>
                </a:solidFill>
              </a:rPr>
              <a:t>lú</a:t>
            </a:r>
            <a:r>
              <a:rPr lang="pt-BR" dirty="0"/>
              <a:t>gubre		catas</a:t>
            </a:r>
            <a:r>
              <a:rPr lang="pt-BR" dirty="0">
                <a:solidFill>
                  <a:srgbClr val="08A81B"/>
                </a:solidFill>
              </a:rPr>
              <a:t>tró</a:t>
            </a:r>
            <a:r>
              <a:rPr lang="pt-BR" dirty="0"/>
              <a:t>fico</a:t>
            </a:r>
          </a:p>
          <a:p>
            <a:pPr>
              <a:buFontTx/>
              <a:buNone/>
            </a:pPr>
            <a:r>
              <a:rPr lang="pt-BR" dirty="0"/>
              <a:t>		</a:t>
            </a:r>
            <a:r>
              <a:rPr lang="pt-BR" dirty="0">
                <a:solidFill>
                  <a:srgbClr val="08A81B"/>
                </a:solidFill>
              </a:rPr>
              <a:t>mé</a:t>
            </a:r>
            <a:r>
              <a:rPr lang="pt-BR" dirty="0"/>
              <a:t>dico		hiper</a:t>
            </a:r>
            <a:r>
              <a:rPr lang="pt-BR" dirty="0">
                <a:solidFill>
                  <a:srgbClr val="08A81B"/>
                </a:solidFill>
              </a:rPr>
              <a:t>bó</a:t>
            </a:r>
            <a:r>
              <a:rPr lang="pt-BR" dirty="0"/>
              <a:t>lico</a:t>
            </a:r>
          </a:p>
          <a:p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/>
              <a:t> </a:t>
            </a:r>
          </a:p>
          <a:p>
            <a:pPr>
              <a:buNone/>
            </a:pPr>
            <a:r>
              <a:rPr lang="pt-BR" dirty="0"/>
              <a:t>		</a:t>
            </a:r>
            <a:r>
              <a:rPr lang="pt-BR" b="1" dirty="0"/>
              <a:t>Compaq tem lucro </a:t>
            </a:r>
            <a:r>
              <a:rPr lang="pt-BR" b="1" dirty="0">
                <a:solidFill>
                  <a:srgbClr val="FF0000"/>
                </a:solidFill>
              </a:rPr>
              <a:t>recorde</a:t>
            </a:r>
            <a:r>
              <a:rPr lang="pt-BR" b="1" dirty="0"/>
              <a:t> no trimestre</a:t>
            </a:r>
          </a:p>
          <a:p>
            <a:pPr>
              <a:buNone/>
            </a:pPr>
            <a:r>
              <a:rPr lang="pt-BR" dirty="0"/>
              <a:t> </a:t>
            </a:r>
          </a:p>
          <a:p>
            <a:pPr algn="just">
              <a:buNone/>
            </a:pPr>
            <a:r>
              <a:rPr lang="pt-BR" dirty="0"/>
              <a:t>		A </a:t>
            </a:r>
            <a:r>
              <a:rPr lang="pt-BR" i="1" dirty="0"/>
              <a:t>Compaq </a:t>
            </a:r>
            <a:r>
              <a:rPr lang="pt-BR" i="1" dirty="0" err="1"/>
              <a:t>Computer</a:t>
            </a:r>
            <a:r>
              <a:rPr lang="pt-BR" dirty="0"/>
              <a:t> superou as estimativas de </a:t>
            </a:r>
            <a:r>
              <a:rPr lang="pt-BR" dirty="0" err="1"/>
              <a:t>Wall</a:t>
            </a:r>
            <a:r>
              <a:rPr lang="pt-BR" dirty="0"/>
              <a:t> </a:t>
            </a:r>
            <a:r>
              <a:rPr lang="pt-BR" dirty="0" err="1"/>
              <a:t>Street</a:t>
            </a:r>
            <a:r>
              <a:rPr lang="pt-BR" dirty="0"/>
              <a:t> ao divulgar vendas e lucros </a:t>
            </a:r>
            <a:r>
              <a:rPr lang="pt-BR" dirty="0">
                <a:solidFill>
                  <a:srgbClr val="FF0000"/>
                </a:solidFill>
              </a:rPr>
              <a:t>recordes</a:t>
            </a:r>
            <a:r>
              <a:rPr lang="pt-BR" dirty="0"/>
              <a:t> no terceiro trimestre do ano. </a:t>
            </a:r>
          </a:p>
          <a:p>
            <a:pPr>
              <a:buNone/>
            </a:pPr>
            <a:r>
              <a:rPr lang="pt-BR" dirty="0"/>
              <a:t>	</a:t>
            </a:r>
            <a:r>
              <a:rPr lang="pt-BR" sz="2800" dirty="0"/>
              <a:t>(Gazeta Mercantil)</a:t>
            </a:r>
            <a:r>
              <a:rPr lang="pt-BR" dirty="0"/>
              <a:t> 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4000" dirty="0"/>
            </a:br>
            <a:br>
              <a:rPr lang="pt-BR" sz="4000" dirty="0"/>
            </a:br>
            <a:r>
              <a:rPr lang="pt-BR" sz="4000" dirty="0"/>
              <a:t>Palavras que oferecem dúvidas quanto à correta acentuação tônica. </a:t>
            </a:r>
            <a:br>
              <a:rPr lang="pt-BR" sz="4000" dirty="0"/>
            </a:br>
            <a:r>
              <a:rPr lang="pt-BR" dirty="0"/>
              <a:t> </a:t>
            </a:r>
            <a:br>
              <a:rPr lang="pt-BR" dirty="0"/>
            </a:br>
            <a:endParaRPr lang="pt-BR" dirty="0"/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None/>
            </a:pPr>
            <a:r>
              <a:rPr lang="pt-BR" dirty="0"/>
              <a:t>a) </a:t>
            </a:r>
            <a:r>
              <a:rPr lang="pt-BR" dirty="0" err="1"/>
              <a:t>ca</a:t>
            </a:r>
            <a:r>
              <a:rPr lang="pt-BR" dirty="0" err="1">
                <a:solidFill>
                  <a:srgbClr val="FF0000"/>
                </a:solidFill>
              </a:rPr>
              <a:t>té</a:t>
            </a:r>
            <a:r>
              <a:rPr lang="pt-BR" dirty="0" err="1"/>
              <a:t>ter</a:t>
            </a:r>
            <a:r>
              <a:rPr lang="pt-BR" dirty="0"/>
              <a:t>                              a) cir</a:t>
            </a:r>
            <a:r>
              <a:rPr lang="pt-BR" dirty="0">
                <a:solidFill>
                  <a:srgbClr val="FF0000"/>
                </a:solidFill>
              </a:rPr>
              <a:t>cui</a:t>
            </a:r>
            <a:r>
              <a:rPr lang="pt-BR" dirty="0"/>
              <a:t>to</a:t>
            </a:r>
          </a:p>
          <a:p>
            <a:pPr marL="633222" indent="-514350">
              <a:buNone/>
            </a:pPr>
            <a:r>
              <a:rPr lang="pt-BR" dirty="0"/>
              <a:t>b) cate</a:t>
            </a:r>
            <a:r>
              <a:rPr lang="pt-BR" dirty="0">
                <a:solidFill>
                  <a:srgbClr val="FF0000"/>
                </a:solidFill>
              </a:rPr>
              <a:t>ter                              </a:t>
            </a:r>
            <a:r>
              <a:rPr lang="pt-BR" dirty="0"/>
              <a:t>b)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 err="1"/>
              <a:t>circu</a:t>
            </a:r>
            <a:r>
              <a:rPr lang="pt-BR" dirty="0" err="1">
                <a:solidFill>
                  <a:srgbClr val="FF0000"/>
                </a:solidFill>
              </a:rPr>
              <a:t>í</a:t>
            </a:r>
            <a:r>
              <a:rPr lang="pt-BR" dirty="0" err="1"/>
              <a:t>to</a:t>
            </a:r>
            <a:endParaRPr lang="pt-BR" dirty="0"/>
          </a:p>
          <a:p>
            <a:pPr marL="633222" indent="-514350">
              <a:buAutoNum type="alphaLcParenR"/>
            </a:pPr>
            <a:endParaRPr lang="pt-BR" dirty="0">
              <a:solidFill>
                <a:srgbClr val="FF0000"/>
              </a:solidFill>
            </a:endParaRPr>
          </a:p>
          <a:p>
            <a:pPr marL="633222" indent="-514350">
              <a:buNone/>
            </a:pPr>
            <a:r>
              <a:rPr lang="pt-BR" dirty="0"/>
              <a:t>a) </a:t>
            </a:r>
            <a:r>
              <a:rPr lang="pt-BR" dirty="0" err="1">
                <a:solidFill>
                  <a:srgbClr val="FF0000"/>
                </a:solidFill>
              </a:rPr>
              <a:t>côn</a:t>
            </a:r>
            <a:r>
              <a:rPr lang="pt-BR" dirty="0" err="1"/>
              <a:t>dor</a:t>
            </a:r>
            <a:r>
              <a:rPr lang="pt-BR" dirty="0"/>
              <a:t>                               a) </a:t>
            </a:r>
            <a:r>
              <a:rPr lang="pt-BR" dirty="0" err="1"/>
              <a:t>mi</a:t>
            </a:r>
            <a:r>
              <a:rPr lang="pt-BR" dirty="0" err="1">
                <a:solidFill>
                  <a:srgbClr val="FF0000"/>
                </a:solidFill>
              </a:rPr>
              <a:t>sân</a:t>
            </a:r>
            <a:r>
              <a:rPr lang="pt-BR" dirty="0" err="1"/>
              <a:t>tropo</a:t>
            </a:r>
            <a:r>
              <a:rPr lang="pt-BR" dirty="0"/>
              <a:t>                            </a:t>
            </a:r>
          </a:p>
          <a:p>
            <a:pPr marL="633222" indent="-514350">
              <a:buNone/>
            </a:pPr>
            <a:r>
              <a:rPr lang="pt-BR" dirty="0"/>
              <a:t>b) con</a:t>
            </a:r>
            <a:r>
              <a:rPr lang="pt-BR" dirty="0">
                <a:solidFill>
                  <a:srgbClr val="FF0000"/>
                </a:solidFill>
              </a:rPr>
              <a:t>dor                               </a:t>
            </a:r>
            <a:r>
              <a:rPr lang="pt-BR" dirty="0"/>
              <a:t>b) misan</a:t>
            </a:r>
            <a:r>
              <a:rPr lang="pt-BR" dirty="0">
                <a:solidFill>
                  <a:srgbClr val="FF0000"/>
                </a:solidFill>
              </a:rPr>
              <a:t>tro</a:t>
            </a:r>
            <a:r>
              <a:rPr lang="pt-BR" dirty="0"/>
              <a:t>po</a:t>
            </a:r>
          </a:p>
          <a:p>
            <a:pPr marL="633222" indent="-514350">
              <a:buNone/>
            </a:pPr>
            <a:endParaRPr lang="pt-BR" dirty="0"/>
          </a:p>
          <a:p>
            <a:pPr marL="633222" indent="-514350">
              <a:buNone/>
            </a:pPr>
            <a:r>
              <a:rPr lang="pt-BR" dirty="0"/>
              <a:t>a) </a:t>
            </a:r>
            <a:r>
              <a:rPr lang="pt-BR" dirty="0" err="1"/>
              <a:t>no</a:t>
            </a:r>
            <a:r>
              <a:rPr lang="pt-BR" dirty="0" err="1">
                <a:solidFill>
                  <a:srgbClr val="FF0000"/>
                </a:solidFill>
              </a:rPr>
              <a:t>bel</a:t>
            </a:r>
            <a:r>
              <a:rPr lang="pt-BR" dirty="0">
                <a:solidFill>
                  <a:srgbClr val="FF0000"/>
                </a:solidFill>
              </a:rPr>
              <a:t>                                  </a:t>
            </a:r>
            <a:r>
              <a:rPr lang="pt-BR" dirty="0"/>
              <a:t>a) </a:t>
            </a:r>
            <a:r>
              <a:rPr lang="pt-BR" dirty="0" err="1">
                <a:solidFill>
                  <a:srgbClr val="FF0000"/>
                </a:solidFill>
              </a:rPr>
              <a:t>pú</a:t>
            </a:r>
            <a:r>
              <a:rPr lang="pt-BR" dirty="0" err="1"/>
              <a:t>dico</a:t>
            </a:r>
            <a:endParaRPr lang="pt-BR" dirty="0"/>
          </a:p>
          <a:p>
            <a:pPr marL="633222" indent="-514350">
              <a:buNone/>
            </a:pPr>
            <a:r>
              <a:rPr lang="pt-BR" dirty="0"/>
              <a:t>b</a:t>
            </a:r>
            <a:r>
              <a:rPr lang="pt-BR" dirty="0">
                <a:solidFill>
                  <a:srgbClr val="FF0000"/>
                </a:solidFill>
              </a:rPr>
              <a:t>) </a:t>
            </a:r>
            <a:r>
              <a:rPr lang="pt-BR" dirty="0" err="1">
                <a:solidFill>
                  <a:srgbClr val="FF0000"/>
                </a:solidFill>
              </a:rPr>
              <a:t>nó</a:t>
            </a:r>
            <a:r>
              <a:rPr lang="pt-BR" dirty="0" err="1"/>
              <a:t>bel</a:t>
            </a:r>
            <a:r>
              <a:rPr lang="pt-BR" dirty="0"/>
              <a:t>                                  b) pu</a:t>
            </a:r>
            <a:r>
              <a:rPr lang="pt-BR" dirty="0">
                <a:solidFill>
                  <a:srgbClr val="FF0000"/>
                </a:solidFill>
              </a:rPr>
              <a:t>di</a:t>
            </a:r>
            <a:r>
              <a:rPr lang="pt-BR" dirty="0"/>
              <a:t>co</a:t>
            </a:r>
          </a:p>
          <a:p>
            <a:pPr marL="633222" indent="-514350">
              <a:buAutoNum type="alphaLcParenR"/>
            </a:pPr>
            <a:endParaRPr lang="pt-BR" dirty="0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2500298" y="185736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/>
              <a:t>B</a:t>
            </a: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2571736" y="3357562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/>
              <a:t>B</a:t>
            </a: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2571736" y="4929198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/>
              <a:t>A</a:t>
            </a:r>
          </a:p>
        </p:txBody>
      </p:sp>
      <p:sp>
        <p:nvSpPr>
          <p:cNvPr id="14" name="Retângulo de cantos arredondados 13"/>
          <p:cNvSpPr/>
          <p:nvPr/>
        </p:nvSpPr>
        <p:spPr>
          <a:xfrm>
            <a:off x="7358082" y="185736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/>
              <a:t>A</a:t>
            </a: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7358082" y="3357562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/>
              <a:t>B</a:t>
            </a: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7358082" y="4857760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/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 animBg="1"/>
      <p:bldP spid="12" grpId="0" build="allAtOnce" animBg="1"/>
      <p:bldP spid="13" grpId="0" build="allAtOnce" animBg="1"/>
      <p:bldP spid="14" grpId="0" build="allAtOnce" animBg="1"/>
      <p:bldP spid="15" grpId="0" build="allAtOnce" animBg="1"/>
      <p:bldP spid="16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pt-BR" sz="3600" dirty="0"/>
            </a:br>
            <a:r>
              <a:rPr lang="pt-BR" sz="3600" dirty="0"/>
              <a:t>Palavras que oferecem dúvidas quanto à correta acentuação tônica. </a:t>
            </a:r>
            <a:br>
              <a:rPr lang="pt-BR" sz="3600" dirty="0"/>
            </a:b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None/>
            </a:pPr>
            <a:r>
              <a:rPr lang="pt-BR" dirty="0"/>
              <a:t>a) </a:t>
            </a:r>
            <a:r>
              <a:rPr lang="pt-BR" dirty="0" err="1">
                <a:solidFill>
                  <a:srgbClr val="FF0000"/>
                </a:solidFill>
              </a:rPr>
              <a:t>rú</a:t>
            </a:r>
            <a:r>
              <a:rPr lang="pt-BR" dirty="0" err="1"/>
              <a:t>brica</a:t>
            </a:r>
            <a:r>
              <a:rPr lang="pt-BR" dirty="0"/>
              <a:t>			       a) </a:t>
            </a:r>
            <a:r>
              <a:rPr lang="pt-BR" dirty="0">
                <a:solidFill>
                  <a:srgbClr val="FF0000"/>
                </a:solidFill>
              </a:rPr>
              <a:t>ím</a:t>
            </a:r>
            <a:r>
              <a:rPr lang="pt-BR" dirty="0"/>
              <a:t>probo		</a:t>
            </a:r>
          </a:p>
          <a:p>
            <a:pPr marL="633222" indent="-514350">
              <a:buNone/>
            </a:pPr>
            <a:r>
              <a:rPr lang="pt-BR" dirty="0"/>
              <a:t>b) ru</a:t>
            </a:r>
            <a:r>
              <a:rPr lang="pt-BR" dirty="0">
                <a:solidFill>
                  <a:srgbClr val="FF0000"/>
                </a:solidFill>
              </a:rPr>
              <a:t>bri</a:t>
            </a:r>
            <a:r>
              <a:rPr lang="pt-BR" dirty="0"/>
              <a:t>ca                               b) </a:t>
            </a:r>
            <a:r>
              <a:rPr lang="pt-BR" dirty="0" err="1"/>
              <a:t>im</a:t>
            </a:r>
            <a:r>
              <a:rPr lang="pt-BR" dirty="0" err="1">
                <a:solidFill>
                  <a:srgbClr val="FF0000"/>
                </a:solidFill>
              </a:rPr>
              <a:t>pro</a:t>
            </a:r>
            <a:r>
              <a:rPr lang="pt-BR" dirty="0" err="1"/>
              <a:t>bo</a:t>
            </a:r>
            <a:endParaRPr lang="pt-BR" dirty="0"/>
          </a:p>
          <a:p>
            <a:pPr marL="633222" indent="-514350">
              <a:buNone/>
            </a:pPr>
            <a:endParaRPr lang="pt-BR" dirty="0"/>
          </a:p>
          <a:p>
            <a:pPr marL="633222" indent="-514350">
              <a:buNone/>
            </a:pPr>
            <a:r>
              <a:rPr lang="pt-BR" dirty="0"/>
              <a:t>a) </a:t>
            </a:r>
            <a:r>
              <a:rPr lang="pt-BR" dirty="0" err="1"/>
              <a:t>inte</a:t>
            </a:r>
            <a:r>
              <a:rPr lang="pt-BR" dirty="0" err="1">
                <a:solidFill>
                  <a:srgbClr val="FF0000"/>
                </a:solidFill>
              </a:rPr>
              <a:t>rim</a:t>
            </a:r>
            <a:r>
              <a:rPr lang="pt-BR" dirty="0"/>
              <a:t>                               a) juni</a:t>
            </a:r>
            <a:r>
              <a:rPr lang="pt-BR" dirty="0">
                <a:solidFill>
                  <a:srgbClr val="FF0000"/>
                </a:solidFill>
              </a:rPr>
              <a:t>o</a:t>
            </a:r>
            <a:r>
              <a:rPr lang="pt-BR" dirty="0"/>
              <a:t>res</a:t>
            </a:r>
          </a:p>
          <a:p>
            <a:pPr marL="633222" indent="-514350">
              <a:buNone/>
            </a:pPr>
            <a:r>
              <a:rPr lang="pt-BR" dirty="0"/>
              <a:t>b) </a:t>
            </a:r>
            <a:r>
              <a:rPr lang="pt-BR" dirty="0">
                <a:solidFill>
                  <a:srgbClr val="FF0000"/>
                </a:solidFill>
              </a:rPr>
              <a:t>ín</a:t>
            </a:r>
            <a:r>
              <a:rPr lang="pt-BR" dirty="0"/>
              <a:t>terim                               b) </a:t>
            </a:r>
            <a:r>
              <a:rPr lang="pt-BR" dirty="0" err="1">
                <a:solidFill>
                  <a:srgbClr val="FF0000"/>
                </a:solidFill>
              </a:rPr>
              <a:t>jú</a:t>
            </a:r>
            <a:r>
              <a:rPr lang="pt-BR" dirty="0" err="1"/>
              <a:t>niores</a:t>
            </a:r>
            <a:endParaRPr lang="pt-BR" dirty="0"/>
          </a:p>
          <a:p>
            <a:pPr marL="633222" indent="-514350">
              <a:buNone/>
            </a:pPr>
            <a:endParaRPr lang="pt-BR" dirty="0"/>
          </a:p>
          <a:p>
            <a:pPr marL="633222" indent="-514350">
              <a:buNone/>
            </a:pPr>
            <a:r>
              <a:rPr lang="pt-BR" dirty="0"/>
              <a:t>a) a</a:t>
            </a:r>
            <a:r>
              <a:rPr lang="pt-BR" dirty="0">
                <a:solidFill>
                  <a:srgbClr val="FF0000"/>
                </a:solidFill>
              </a:rPr>
              <a:t>va</a:t>
            </a:r>
            <a:r>
              <a:rPr lang="pt-BR" dirty="0"/>
              <a:t>ro                                   a) </a:t>
            </a:r>
            <a:r>
              <a:rPr lang="pt-BR" dirty="0" err="1">
                <a:solidFill>
                  <a:srgbClr val="FF0000"/>
                </a:solidFill>
              </a:rPr>
              <a:t>lí</a:t>
            </a:r>
            <a:r>
              <a:rPr lang="pt-BR" dirty="0" err="1"/>
              <a:t>bido</a:t>
            </a:r>
            <a:endParaRPr lang="pt-BR" dirty="0"/>
          </a:p>
          <a:p>
            <a:pPr marL="633222" indent="-514350">
              <a:buNone/>
            </a:pPr>
            <a:r>
              <a:rPr lang="pt-BR" dirty="0"/>
              <a:t>b) </a:t>
            </a:r>
            <a:r>
              <a:rPr lang="pt-BR" dirty="0" err="1">
                <a:solidFill>
                  <a:srgbClr val="FF0000"/>
                </a:solidFill>
              </a:rPr>
              <a:t>á</a:t>
            </a:r>
            <a:r>
              <a:rPr lang="pt-BR" dirty="0" err="1"/>
              <a:t>varo</a:t>
            </a:r>
            <a:r>
              <a:rPr lang="pt-BR" dirty="0"/>
              <a:t>                                   b) li</a:t>
            </a:r>
            <a:r>
              <a:rPr lang="pt-BR" dirty="0">
                <a:solidFill>
                  <a:srgbClr val="FF0000"/>
                </a:solidFill>
              </a:rPr>
              <a:t>bi</a:t>
            </a:r>
            <a:r>
              <a:rPr lang="pt-BR" dirty="0"/>
              <a:t>do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2857488" y="185736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/>
              <a:t>B</a:t>
            </a:r>
          </a:p>
        </p:txBody>
      </p:sp>
      <p:sp>
        <p:nvSpPr>
          <p:cNvPr id="5" name="Retângulo de cantos arredondados 4"/>
          <p:cNvSpPr/>
          <p:nvPr/>
        </p:nvSpPr>
        <p:spPr>
          <a:xfrm>
            <a:off x="2857488" y="3357562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/>
              <a:t>B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2928926" y="4857760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/>
              <a:t>A</a:t>
            </a:r>
          </a:p>
        </p:txBody>
      </p:sp>
      <p:sp>
        <p:nvSpPr>
          <p:cNvPr id="7" name="Retângulo de cantos arredondados 6"/>
          <p:cNvSpPr/>
          <p:nvPr/>
        </p:nvSpPr>
        <p:spPr>
          <a:xfrm>
            <a:off x="7358082" y="185736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/>
              <a:t>A</a:t>
            </a:r>
          </a:p>
        </p:txBody>
      </p:sp>
      <p:sp>
        <p:nvSpPr>
          <p:cNvPr id="8" name="Retângulo de cantos arredondados 7"/>
          <p:cNvSpPr/>
          <p:nvPr/>
        </p:nvSpPr>
        <p:spPr>
          <a:xfrm>
            <a:off x="7358082" y="3357562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/>
              <a:t>A</a:t>
            </a:r>
          </a:p>
        </p:txBody>
      </p:sp>
      <p:sp>
        <p:nvSpPr>
          <p:cNvPr id="9" name="Retângulo de cantos arredondados 8"/>
          <p:cNvSpPr/>
          <p:nvPr/>
        </p:nvSpPr>
        <p:spPr>
          <a:xfrm>
            <a:off x="7358082" y="4857760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/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build="allAtOnce" animBg="1"/>
      <p:bldP spid="6" grpId="0" build="allAtOnce" animBg="1"/>
      <p:bldP spid="7" grpId="0" build="allAtOnce" animBg="1"/>
      <p:bldP spid="8" grpId="0" build="allAtOnce" animBg="1"/>
      <p:bldP spid="9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4400" dirty="0"/>
            </a:br>
            <a:r>
              <a:rPr lang="pt-BR" sz="4400" dirty="0"/>
              <a:t>ACENTUAÇÃO GRÁFICA    x</a:t>
            </a:r>
            <a:br>
              <a:rPr lang="pt-BR" sz="4400" dirty="0"/>
            </a:br>
            <a:r>
              <a:rPr lang="pt-BR" sz="4400" dirty="0"/>
              <a:t>ACENTUAÇÃO TÔNICA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i="1" dirty="0"/>
              <a:t>Acentuação tônica</a:t>
            </a:r>
            <a:r>
              <a:rPr lang="pt-BR" dirty="0"/>
              <a:t>: sílaba mais forte da palavra.</a:t>
            </a:r>
          </a:p>
          <a:p>
            <a:pPr>
              <a:buNone/>
            </a:pPr>
            <a:endParaRPr lang="pt-BR" dirty="0"/>
          </a:p>
          <a:p>
            <a:pPr algn="just"/>
            <a:r>
              <a:rPr lang="pt-BR" i="1" dirty="0"/>
              <a:t>Acentuação gráfica</a:t>
            </a:r>
            <a:r>
              <a:rPr lang="pt-BR" dirty="0"/>
              <a:t>: </a:t>
            </a:r>
            <a:r>
              <a:rPr lang="pt-PT" dirty="0"/>
              <a:t>consiste na aplicação de certos sinais escritos sobre determinadas letras para representar o que foi estipulado pelas regras de acentuação do idioma.</a:t>
            </a:r>
          </a:p>
          <a:p>
            <a:pPr algn="just"/>
            <a:endParaRPr lang="pt-PT" dirty="0"/>
          </a:p>
          <a:p>
            <a:pPr algn="just"/>
            <a:r>
              <a:rPr lang="pt-PT" dirty="0"/>
              <a:t>Todas as palavras, quando pronunciadas, recebem acento tônico, porém nem todas recebem acento gráfico. 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TONICIDADE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Quanto à tonicidade, as palavras podem ser classificadas em:</a:t>
            </a:r>
          </a:p>
          <a:p>
            <a:endParaRPr lang="pt-BR" dirty="0"/>
          </a:p>
          <a:p>
            <a:pPr algn="just"/>
            <a:r>
              <a:rPr lang="pt-BR" dirty="0"/>
              <a:t>1) </a:t>
            </a:r>
            <a:r>
              <a:rPr lang="pt-BR" i="1" dirty="0"/>
              <a:t>oxítonas</a:t>
            </a:r>
            <a:r>
              <a:rPr lang="pt-BR" dirty="0"/>
              <a:t>: acento tônico na última sílaba (per</a:t>
            </a:r>
            <a:r>
              <a:rPr lang="pt-BR" dirty="0">
                <a:solidFill>
                  <a:srgbClr val="FF0000"/>
                </a:solidFill>
              </a:rPr>
              <a:t>nil</a:t>
            </a:r>
            <a:r>
              <a:rPr lang="pt-BR" dirty="0"/>
              <a:t>, ci</a:t>
            </a:r>
            <a:r>
              <a:rPr lang="pt-BR" dirty="0">
                <a:solidFill>
                  <a:srgbClr val="FF0000"/>
                </a:solidFill>
              </a:rPr>
              <a:t>pó</a:t>
            </a:r>
            <a:r>
              <a:rPr lang="pt-BR" dirty="0"/>
              <a:t>).</a:t>
            </a:r>
          </a:p>
          <a:p>
            <a:pPr algn="just"/>
            <a:r>
              <a:rPr lang="pt-BR" dirty="0"/>
              <a:t>2) </a:t>
            </a:r>
            <a:r>
              <a:rPr lang="pt-BR" i="1" dirty="0"/>
              <a:t>paroxítonas</a:t>
            </a:r>
            <a:r>
              <a:rPr lang="pt-BR" dirty="0"/>
              <a:t>: acento tônico na penúltima sílaba (ca</a:t>
            </a:r>
            <a:r>
              <a:rPr lang="pt-BR" dirty="0">
                <a:solidFill>
                  <a:srgbClr val="FF0000"/>
                </a:solidFill>
              </a:rPr>
              <a:t>ne</a:t>
            </a:r>
            <a:r>
              <a:rPr lang="pt-BR" dirty="0"/>
              <a:t>ca, </a:t>
            </a:r>
            <a:r>
              <a:rPr lang="pt-BR" dirty="0">
                <a:solidFill>
                  <a:srgbClr val="FF0000"/>
                </a:solidFill>
              </a:rPr>
              <a:t>jo</a:t>
            </a:r>
            <a:r>
              <a:rPr lang="pt-BR" dirty="0"/>
              <a:t>go).</a:t>
            </a:r>
          </a:p>
          <a:p>
            <a:pPr algn="just"/>
            <a:r>
              <a:rPr lang="pt-BR" dirty="0"/>
              <a:t>3) </a:t>
            </a:r>
            <a:r>
              <a:rPr lang="pt-BR" i="1" dirty="0"/>
              <a:t>proparoxítonas</a:t>
            </a:r>
            <a:r>
              <a:rPr lang="pt-BR" dirty="0"/>
              <a:t>: acento tônico na antepenúltima sílaba (gra</a:t>
            </a:r>
            <a:r>
              <a:rPr lang="pt-BR" dirty="0">
                <a:solidFill>
                  <a:srgbClr val="FF0000"/>
                </a:solidFill>
              </a:rPr>
              <a:t>má</a:t>
            </a:r>
            <a:r>
              <a:rPr lang="pt-BR" dirty="0"/>
              <a:t>tica, </a:t>
            </a:r>
            <a:r>
              <a:rPr lang="pt-BR" dirty="0">
                <a:solidFill>
                  <a:srgbClr val="FF0000"/>
                </a:solidFill>
              </a:rPr>
              <a:t>tô</a:t>
            </a:r>
            <a:r>
              <a:rPr lang="pt-BR" dirty="0"/>
              <a:t>nica).</a:t>
            </a:r>
          </a:p>
          <a:p>
            <a:pPr>
              <a:buNone/>
            </a:pPr>
            <a:r>
              <a:rPr lang="pt-BR" dirty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Regras gerais de acentuação gráfica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2EE74D8A-8D7C-4A86-8660-C1F1BC3896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756" y="3501008"/>
            <a:ext cx="4392488" cy="278336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MONOSSÍLABOS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hlink"/>
                </a:solidFill>
              </a:rPr>
              <a:t>Monossílabos</a:t>
            </a:r>
            <a:r>
              <a:rPr lang="pt-BR" dirty="0">
                <a:solidFill>
                  <a:schemeClr val="tx2"/>
                </a:solidFill>
              </a:rPr>
              <a:t> </a:t>
            </a:r>
            <a:r>
              <a:rPr lang="pt-BR" dirty="0"/>
              <a:t>são os vocábulos que contêm uma só sílaba: </a:t>
            </a:r>
            <a:r>
              <a:rPr lang="pt-BR" i="1" dirty="0"/>
              <a:t>há</a:t>
            </a:r>
            <a:r>
              <a:rPr lang="pt-BR" dirty="0"/>
              <a:t>, </a:t>
            </a:r>
            <a:r>
              <a:rPr lang="pt-BR" i="1" dirty="0"/>
              <a:t>quem</a:t>
            </a:r>
            <a:r>
              <a:rPr lang="pt-BR" dirty="0"/>
              <a:t>. </a:t>
            </a:r>
          </a:p>
          <a:p>
            <a:endParaRPr lang="pt-BR" dirty="0"/>
          </a:p>
          <a:p>
            <a:pPr>
              <a:buFontTx/>
              <a:buNone/>
            </a:pPr>
            <a:r>
              <a:rPr lang="pt-BR" dirty="0"/>
              <a:t>	p</a:t>
            </a:r>
            <a:r>
              <a:rPr lang="pt-BR" dirty="0">
                <a:solidFill>
                  <a:srgbClr val="08A81B"/>
                </a:solidFill>
              </a:rPr>
              <a:t>á</a:t>
            </a:r>
            <a:r>
              <a:rPr lang="pt-BR" dirty="0"/>
              <a:t>		f</a:t>
            </a:r>
            <a:r>
              <a:rPr lang="pt-BR" dirty="0">
                <a:solidFill>
                  <a:srgbClr val="08A81B"/>
                </a:solidFill>
              </a:rPr>
              <a:t>é</a:t>
            </a:r>
            <a:r>
              <a:rPr lang="pt-BR" dirty="0"/>
              <a:t>	  	n</a:t>
            </a:r>
            <a:r>
              <a:rPr lang="pt-BR" dirty="0">
                <a:solidFill>
                  <a:srgbClr val="08A81B"/>
                </a:solidFill>
              </a:rPr>
              <a:t>ó		</a:t>
            </a:r>
            <a:r>
              <a:rPr lang="pt-BR" dirty="0"/>
              <a:t>v</a:t>
            </a:r>
            <a:r>
              <a:rPr lang="pt-BR" dirty="0">
                <a:solidFill>
                  <a:srgbClr val="08A81B"/>
                </a:solidFill>
              </a:rPr>
              <a:t>i		</a:t>
            </a:r>
            <a:r>
              <a:rPr lang="pt-BR" dirty="0"/>
              <a:t>t</a:t>
            </a:r>
            <a:r>
              <a:rPr lang="pt-BR" dirty="0">
                <a:solidFill>
                  <a:srgbClr val="08A81B"/>
                </a:solidFill>
              </a:rPr>
              <a:t>u</a:t>
            </a:r>
          </a:p>
          <a:p>
            <a:pPr>
              <a:buFontTx/>
              <a:buNone/>
            </a:pPr>
            <a:r>
              <a:rPr lang="pt-BR" dirty="0"/>
              <a:t>	m</a:t>
            </a:r>
            <a:r>
              <a:rPr lang="pt-BR" dirty="0">
                <a:solidFill>
                  <a:srgbClr val="08A81B"/>
                </a:solidFill>
              </a:rPr>
              <a:t>á</a:t>
            </a:r>
            <a:r>
              <a:rPr lang="pt-BR" dirty="0"/>
              <a:t>	p</a:t>
            </a:r>
            <a:r>
              <a:rPr lang="pt-BR" dirty="0">
                <a:solidFill>
                  <a:srgbClr val="08A81B"/>
                </a:solidFill>
              </a:rPr>
              <a:t>és</a:t>
            </a:r>
            <a:r>
              <a:rPr lang="pt-BR" dirty="0"/>
              <a:t>	  	n</a:t>
            </a:r>
            <a:r>
              <a:rPr lang="pt-BR" dirty="0">
                <a:solidFill>
                  <a:srgbClr val="08A81B"/>
                </a:solidFill>
              </a:rPr>
              <a:t>ós		</a:t>
            </a:r>
            <a:r>
              <a:rPr lang="pt-BR" dirty="0"/>
              <a:t>t</a:t>
            </a:r>
            <a:r>
              <a:rPr lang="pt-BR" dirty="0">
                <a:solidFill>
                  <a:srgbClr val="08A81B"/>
                </a:solidFill>
              </a:rPr>
              <a:t>i		</a:t>
            </a:r>
            <a:r>
              <a:rPr lang="pt-BR" dirty="0"/>
              <a:t>n</a:t>
            </a:r>
            <a:r>
              <a:rPr lang="pt-BR" dirty="0">
                <a:solidFill>
                  <a:srgbClr val="08A81B"/>
                </a:solidFill>
              </a:rPr>
              <a:t>u</a:t>
            </a:r>
          </a:p>
          <a:p>
            <a:pPr>
              <a:buFontTx/>
              <a:buNone/>
            </a:pPr>
            <a:r>
              <a:rPr lang="pt-BR" dirty="0"/>
              <a:t>	l</a:t>
            </a:r>
            <a:r>
              <a:rPr lang="pt-BR" dirty="0">
                <a:solidFill>
                  <a:srgbClr val="08A81B"/>
                </a:solidFill>
              </a:rPr>
              <a:t>á</a:t>
            </a:r>
            <a:r>
              <a:rPr lang="pt-BR" dirty="0"/>
              <a:t>		v</a:t>
            </a:r>
            <a:r>
              <a:rPr lang="pt-BR" dirty="0">
                <a:solidFill>
                  <a:srgbClr val="08A81B"/>
                </a:solidFill>
              </a:rPr>
              <a:t>ê</a:t>
            </a:r>
            <a:r>
              <a:rPr lang="pt-BR" dirty="0"/>
              <a:t>	  	v</a:t>
            </a:r>
            <a:r>
              <a:rPr lang="pt-BR" dirty="0">
                <a:solidFill>
                  <a:srgbClr val="08A81B"/>
                </a:solidFill>
              </a:rPr>
              <a:t>ós		</a:t>
            </a:r>
            <a:r>
              <a:rPr lang="pt-BR" dirty="0"/>
              <a:t>r</a:t>
            </a:r>
            <a:r>
              <a:rPr lang="pt-BR" dirty="0">
                <a:solidFill>
                  <a:srgbClr val="08A81B"/>
                </a:solidFill>
              </a:rPr>
              <a:t>i	</a:t>
            </a:r>
          </a:p>
          <a:p>
            <a:pPr>
              <a:buFontTx/>
              <a:buNone/>
            </a:pPr>
            <a:r>
              <a:rPr lang="pt-BR" dirty="0"/>
              <a:t>	tr</a:t>
            </a:r>
            <a:r>
              <a:rPr lang="pt-BR" dirty="0">
                <a:solidFill>
                  <a:srgbClr val="08A81B"/>
                </a:solidFill>
              </a:rPr>
              <a:t>ás</a:t>
            </a:r>
            <a:r>
              <a:rPr lang="pt-BR" dirty="0"/>
              <a:t>	l</a:t>
            </a:r>
            <a:r>
              <a:rPr lang="pt-BR" dirty="0">
                <a:solidFill>
                  <a:srgbClr val="08A81B"/>
                </a:solidFill>
              </a:rPr>
              <a:t>ês</a:t>
            </a:r>
            <a:r>
              <a:rPr lang="pt-BR" dirty="0"/>
              <a:t>	  	p</a:t>
            </a:r>
            <a:r>
              <a:rPr lang="pt-BR" dirty="0">
                <a:solidFill>
                  <a:srgbClr val="08A81B"/>
                </a:solidFill>
              </a:rPr>
              <a:t>ôs		</a:t>
            </a:r>
            <a:r>
              <a:rPr lang="pt-BR" dirty="0"/>
              <a:t>m</a:t>
            </a:r>
            <a:r>
              <a:rPr lang="pt-BR" dirty="0">
                <a:solidFill>
                  <a:srgbClr val="08A81B"/>
                </a:solidFill>
              </a:rPr>
              <a:t>i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6" name="Retângulo de cantos arredondados 5"/>
          <p:cNvSpPr/>
          <p:nvPr/>
        </p:nvSpPr>
        <p:spPr>
          <a:xfrm>
            <a:off x="500034" y="5357826"/>
            <a:ext cx="8215370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pt-BR" sz="2800" dirty="0"/>
              <a:t>Recebem acento gráfico os monossílabos tônicos terminados em –a, -e, -o, seguidos ou não de –s.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119</TotalTime>
  <Words>1108</Words>
  <Application>Microsoft Office PowerPoint</Application>
  <PresentationFormat>Apresentação na tela (4:3)</PresentationFormat>
  <Paragraphs>189</Paragraphs>
  <Slides>24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31" baseType="lpstr">
      <vt:lpstr>Arial</vt:lpstr>
      <vt:lpstr>Comic Sans MS</vt:lpstr>
      <vt:lpstr>Corbel</vt:lpstr>
      <vt:lpstr>Wingdings</vt:lpstr>
      <vt:lpstr>Wingdings 2</vt:lpstr>
      <vt:lpstr>Wingdings 3</vt:lpstr>
      <vt:lpstr>Módulo</vt:lpstr>
      <vt:lpstr>ACENTUAÇÃO GRÁFICA</vt:lpstr>
      <vt:lpstr>PROSÓDIA</vt:lpstr>
      <vt:lpstr>Exemplo</vt:lpstr>
      <vt:lpstr>  Palavras que oferecem dúvidas quanto à correta acentuação tônica.    </vt:lpstr>
      <vt:lpstr> Palavras que oferecem dúvidas quanto à correta acentuação tônica.  </vt:lpstr>
      <vt:lpstr> ACENTUAÇÃO GRÁFICA    x ACENTUAÇÃO TÔNICA </vt:lpstr>
      <vt:lpstr>A TONICIDADE</vt:lpstr>
      <vt:lpstr>Regras gerais de acentuação gráfica</vt:lpstr>
      <vt:lpstr>MONOSSÍLABOS</vt:lpstr>
      <vt:lpstr>Quais são os monossílabos tônicos?</vt:lpstr>
      <vt:lpstr>OBSERVAÇÃO</vt:lpstr>
      <vt:lpstr>OXÍTONAS</vt:lpstr>
      <vt:lpstr>OXÍTONAS</vt:lpstr>
      <vt:lpstr>OXÍTONAS</vt:lpstr>
      <vt:lpstr>OXÍTONAS</vt:lpstr>
      <vt:lpstr>OBSERVAÇÃO</vt:lpstr>
      <vt:lpstr>PAROXÍTONAS</vt:lpstr>
      <vt:lpstr>PAROXÍTONAS</vt:lpstr>
      <vt:lpstr>PAROXÍTONAS</vt:lpstr>
      <vt:lpstr>PAROXÍTONAS</vt:lpstr>
      <vt:lpstr>OBSERVAÇÃO</vt:lpstr>
      <vt:lpstr>PAROXÍTONAS</vt:lpstr>
      <vt:lpstr>PAROXÍTONAS</vt:lpstr>
      <vt:lpstr>PROPAROXÍTONAS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REGRAS DE ACENTUAÇÃO</dc:title>
  <dc:creator>ADRIANA</dc:creator>
  <cp:lastModifiedBy>CHRISTINA</cp:lastModifiedBy>
  <cp:revision>74</cp:revision>
  <dcterms:created xsi:type="dcterms:W3CDTF">2012-05-08T00:44:20Z</dcterms:created>
  <dcterms:modified xsi:type="dcterms:W3CDTF">2020-04-02T15:27:10Z</dcterms:modified>
</cp:coreProperties>
</file>