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62" r:id="rId4"/>
    <p:sldId id="294" r:id="rId5"/>
    <p:sldId id="291" r:id="rId6"/>
    <p:sldId id="292" r:id="rId7"/>
    <p:sldId id="267" r:id="rId8"/>
    <p:sldId id="293" r:id="rId9"/>
    <p:sldId id="274" r:id="rId10"/>
    <p:sldId id="270" r:id="rId11"/>
    <p:sldId id="271" r:id="rId12"/>
    <p:sldId id="272" r:id="rId13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1C0C02D-0CA3-45E4-904B-6658DEDB877B}" v="3" dt="2020-04-14T13:09:29.9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3FEF0F-D829-4340-A906-D728E9B94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A760E-50C0-45EB-9F21-5DD3CB82A9FD}" type="datetimeFigureOut">
              <a:rPr lang="pt-BR"/>
              <a:pPr>
                <a:defRPr/>
              </a:pPr>
              <a:t>14/04/2020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15C73A0-6E2A-452D-8AA4-97791A024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C89CEF-0809-4EBB-94D0-31093E368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ED1E0-CC1B-4EEC-AD03-312AA62F15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562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95C6976-0D95-4CF3-A3D9-F5412623A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665B3-DDB3-4389-A8B8-E21248942DCE}" type="datetimeFigureOut">
              <a:rPr lang="pt-BR"/>
              <a:pPr>
                <a:defRPr/>
              </a:pPr>
              <a:t>14/04/2020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D6EC9C7-E9A5-4280-BC02-3A21AA09C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60896E-2A37-4ABC-9A20-DDC76DEF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7698-4B80-4EE8-B354-85166D4BDA3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9513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37C9AB-260D-47B6-96B1-DE3E89C58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C1948-DD25-4277-A8C9-FD8E00D96B32}" type="datetimeFigureOut">
              <a:rPr lang="pt-BR"/>
              <a:pPr>
                <a:defRPr/>
              </a:pPr>
              <a:t>14/04/2020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99F442C-8484-4265-BD3D-E1EC79851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1C54853-0D20-4F9C-967B-008A37692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1572B3-7097-4D7B-9859-1C2FB14F2B1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808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DAA6CC-3FC2-4E1A-9339-4029AB0CB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59702-2ACA-4E4C-8B96-0A25B403BC18}" type="datetimeFigureOut">
              <a:rPr lang="pt-BR"/>
              <a:pPr>
                <a:defRPr/>
              </a:pPr>
              <a:t>14/04/2020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5A631B0-93E0-4207-881D-42BE2DBD3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1306BED-33FC-4C7A-BD74-BBE02A4E5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F6107-79F7-44EA-AD83-A540EFF6DBE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7261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F20ED63-9275-4265-8A49-D327547A0D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D98E2-5850-4F1E-9FFC-38A1C9B319B6}" type="datetimeFigureOut">
              <a:rPr lang="pt-BR"/>
              <a:pPr>
                <a:defRPr/>
              </a:pPr>
              <a:t>14/04/2020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0B89A60-4D71-4934-8CC7-BAE7D31DE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F736948-BDB4-40FD-9E03-F869803EA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9D413-3345-4AE4-A705-690ADA1F81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1535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1AEEB3A9-01D8-4DBA-9366-1DB0DB322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90D0BC-7E23-405C-91E8-771D0F91BAC6}" type="datetimeFigureOut">
              <a:rPr lang="pt-BR"/>
              <a:pPr>
                <a:defRPr/>
              </a:pPr>
              <a:t>14/04/2020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492F560-B1B1-4272-887E-88A53473E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296E7A10-37B0-47E7-A39F-A766CC377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B02BC-302C-45D1-B76A-612A7299618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18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AA44652E-C32F-47B2-9394-260D7E2EC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27991-C29B-4652-B3B3-072156C409EC}" type="datetimeFigureOut">
              <a:rPr lang="pt-BR"/>
              <a:pPr>
                <a:defRPr/>
              </a:pPr>
              <a:t>14/04/2020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D0ED0171-F783-4080-886D-2D7B1EF4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4FEED61A-A532-4630-AAD1-0CB91A0E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1AC7B-1A55-42AD-8E7D-C3CDD97D5EC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4947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A1CABA4E-4B5E-470D-A21B-AE4C9E982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1D5A9-36A8-4A79-8CA4-2F2874C03CB8}" type="datetimeFigureOut">
              <a:rPr lang="pt-BR"/>
              <a:pPr>
                <a:defRPr/>
              </a:pPr>
              <a:t>14/04/2020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7391440C-E42E-45DD-BCFE-C19A2BAE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7286F829-BABD-473A-A3E6-0BAF1032D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44995-5AD6-4F20-BDD4-B2F84FF2E6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367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40F065EF-36D9-4ADE-AAA5-6D3559E0A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6E97F-09E8-4763-9114-E345F6CCDC3B}" type="datetimeFigureOut">
              <a:rPr lang="pt-BR"/>
              <a:pPr>
                <a:defRPr/>
              </a:pPr>
              <a:t>14/04/2020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1FD8332A-CB6F-4853-8C76-46B1D5E4B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05A938E3-82DD-4D82-959B-2AE430056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3F136-28D7-4F8B-A6FC-E7ABD0E32EE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0588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317E911E-BD31-4712-8DD5-62388571F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BDDFC-B5DF-4223-88C6-655485D16E2E}" type="datetimeFigureOut">
              <a:rPr lang="pt-BR"/>
              <a:pPr>
                <a:defRPr/>
              </a:pPr>
              <a:t>14/04/2020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E6F91DA0-40E0-44E0-AA8B-4825F142F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88DABFAA-70DE-45AF-85B5-44E151D2E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AD450-5D66-4281-9A1A-EC90822903F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60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19C86E4F-99BE-4B90-B589-00A867CBC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74E45-BE9C-4192-981B-44046DC7E002}" type="datetimeFigureOut">
              <a:rPr lang="pt-BR"/>
              <a:pPr>
                <a:defRPr/>
              </a:pPr>
              <a:t>14/04/2020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C3FFC9B-72B4-4ECC-A7A8-703C672A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18C1E868-B9F7-4098-AD38-117B72792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7B881-E41B-4915-82B8-0BE6DB3330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8610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106C4AA7-0944-4AA1-B32E-3C7626AC5D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0A32E163-AAA1-4987-BC11-B3F737A1F4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de texto Mestres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98A706-8BAF-41AF-9221-86959DA4BC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695A54-0849-4C28-A451-3587D6F8CD97}" type="datetimeFigureOut">
              <a:rPr lang="pt-BR"/>
              <a:pPr>
                <a:defRPr/>
              </a:pPr>
              <a:t>14/04/2020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66665C-151C-4346-96CB-21AF15B69C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F20F653-C130-45BC-93C6-C813FDC45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900BE44-DAEA-4BB1-8999-A4F07928A0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jpe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://www.flickr.com/photos/little-tomato/536566133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9303C36E-8D16-477A-9428-2327B86A709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063750" y="836613"/>
            <a:ext cx="7847013" cy="1731962"/>
          </a:xfrm>
        </p:spPr>
        <p:txBody>
          <a:bodyPr/>
          <a:lstStyle/>
          <a:p>
            <a:pPr eaLnBrk="1" hangingPunct="1"/>
            <a:r>
              <a:rPr lang="pt-BR" altLang="pt-BR" sz="7200" b="1">
                <a:latin typeface="Garamond" panose="02020404030301010803" pitchFamily="18" charset="0"/>
              </a:rPr>
              <a:t>REINO FUNGI</a:t>
            </a:r>
          </a:p>
        </p:txBody>
      </p:sp>
      <p:pic>
        <p:nvPicPr>
          <p:cNvPr id="2051" name="Picture 5" descr="1721_DSCN6509">
            <a:extLst>
              <a:ext uri="{FF2B5EF4-FFF2-40B4-BE49-F238E27FC236}">
                <a16:creationId xmlns:a16="http://schemas.microsoft.com/office/drawing/2014/main" id="{B4047E91-9867-45A4-827C-61F5BEA84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852738"/>
            <a:ext cx="3816350" cy="32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6">
            <a:extLst>
              <a:ext uri="{FF2B5EF4-FFF2-40B4-BE49-F238E27FC236}">
                <a16:creationId xmlns:a16="http://schemas.microsoft.com/office/drawing/2014/main" id="{3338E916-164D-4987-BE97-C60D4176B7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6092825"/>
            <a:ext cx="18954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i="1">
                <a:latin typeface="Garamond" panose="02020404030301010803" pitchFamily="18" charset="0"/>
              </a:rPr>
              <a:t>Amanita muscarina</a:t>
            </a:r>
          </a:p>
        </p:txBody>
      </p:sp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64F3A030-9890-4F99-8829-E334BE09D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312"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F36C010-C16B-4AA2-AB78-2687E029E7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3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5C88A4A9-FDC4-4081-B7E9-3BF1453149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92313" y="476250"/>
            <a:ext cx="8218487" cy="56197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 b="1">
                <a:latin typeface="Garamond" panose="02020404030301010803" pitchFamily="18" charset="0"/>
              </a:rPr>
              <a:t>Bebidas alcoólicas fermentadas: </a:t>
            </a:r>
            <a:r>
              <a:rPr lang="pt-BR" altLang="pt-BR" sz="2400">
                <a:latin typeface="Garamond" panose="02020404030301010803" pitchFamily="18" charset="0"/>
              </a:rPr>
              <a:t>cerveja.</a:t>
            </a:r>
            <a:endParaRPr lang="pt-BR" altLang="pt-BR" sz="2400" b="1">
              <a:latin typeface="Garamond" panose="02020404030301010803" pitchFamily="18" charset="0"/>
            </a:endParaRPr>
          </a:p>
        </p:txBody>
      </p:sp>
      <p:pic>
        <p:nvPicPr>
          <p:cNvPr id="11267" name="Picture 5" descr="saccharomyces3">
            <a:extLst>
              <a:ext uri="{FF2B5EF4-FFF2-40B4-BE49-F238E27FC236}">
                <a16:creationId xmlns:a16="http://schemas.microsoft.com/office/drawing/2014/main" id="{7077CC2E-99D7-410C-9657-A99872263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196975"/>
            <a:ext cx="4103688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7" descr="A-levedura-dos-estudantes-Vai-uma-cerveja">
            <a:extLst>
              <a:ext uri="{FF2B5EF4-FFF2-40B4-BE49-F238E27FC236}">
                <a16:creationId xmlns:a16="http://schemas.microsoft.com/office/drawing/2014/main" id="{FD360F1F-03BF-4B63-879E-C03B28A84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863" y="1268413"/>
            <a:ext cx="281940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8">
            <a:extLst>
              <a:ext uri="{FF2B5EF4-FFF2-40B4-BE49-F238E27FC236}">
                <a16:creationId xmlns:a16="http://schemas.microsoft.com/office/drawing/2014/main" id="{48707E6B-444A-4829-A419-816FC69FBF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0" y="5734050"/>
            <a:ext cx="8804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Garamond" panose="02020404030301010803" pitchFamily="18" charset="0"/>
              </a:rPr>
              <a:t>A levedura </a:t>
            </a:r>
            <a:r>
              <a:rPr lang="pt-BR" altLang="pt-BR" sz="2000" i="1">
                <a:latin typeface="Garamond" panose="02020404030301010803" pitchFamily="18" charset="0"/>
              </a:rPr>
              <a:t>Saccharomyces cerevisiae</a:t>
            </a:r>
            <a:r>
              <a:rPr lang="pt-BR" altLang="pt-BR" sz="2000">
                <a:latin typeface="Garamond" panose="02020404030301010803" pitchFamily="18" charset="0"/>
              </a:rPr>
              <a:t> realiza fermentação alcoólica em ambiente anaeróbico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Garamond" panose="02020404030301010803" pitchFamily="18" charset="0"/>
              </a:rPr>
              <a:t>(é anaeróbico facultativo) para a produção da cerveja. 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333C889-CE68-4F1A-882A-A41072EEA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B7E01486-B9FA-4EC8-B8BE-5EC452BF5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7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41F621EB-4342-4630-8A4F-D83AFF2748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404813"/>
            <a:ext cx="8291512" cy="569118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 b="1">
                <a:latin typeface="Garamond" panose="02020404030301010803" pitchFamily="18" charset="0"/>
              </a:rPr>
              <a:t>Medicamentos – antibióticos: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>
                <a:latin typeface="Garamond" panose="02020404030301010803" pitchFamily="18" charset="0"/>
              </a:rPr>
              <a:t>. Fleming (1928) obteve o antibiótico </a:t>
            </a:r>
            <a:r>
              <a:rPr lang="pt-BR" altLang="pt-BR" sz="2400" u="sng">
                <a:latin typeface="Garamond" panose="02020404030301010803" pitchFamily="18" charset="0"/>
              </a:rPr>
              <a:t>penicilina</a:t>
            </a:r>
            <a:r>
              <a:rPr lang="pt-BR" altLang="pt-BR" sz="2400">
                <a:latin typeface="Garamond" panose="02020404030301010803" pitchFamily="18" charset="0"/>
              </a:rPr>
              <a:t> a partir do fungo do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>
                <a:latin typeface="Garamond" panose="02020404030301010803" pitchFamily="18" charset="0"/>
              </a:rPr>
              <a:t>  gênero </a:t>
            </a:r>
            <a:r>
              <a:rPr lang="pt-BR" altLang="pt-BR" sz="2400" i="1">
                <a:latin typeface="Garamond" panose="02020404030301010803" pitchFamily="18" charset="0"/>
              </a:rPr>
              <a:t>Penicillium</a:t>
            </a:r>
            <a:r>
              <a:rPr lang="pt-BR" altLang="pt-BR" sz="2400">
                <a:latin typeface="Garamond" panose="02020404030301010803" pitchFamily="18" charset="0"/>
              </a:rPr>
              <a:t>, importante no combate as infecções bacterianas.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>
                <a:latin typeface="Garamond" panose="02020404030301010803" pitchFamily="18" charset="0"/>
              </a:rPr>
              <a:t>      </a:t>
            </a:r>
            <a:endParaRPr lang="pt-BR" altLang="pt-BR" sz="2400" b="1">
              <a:latin typeface="Garamond" panose="02020404030301010803" pitchFamily="18" charset="0"/>
            </a:endParaRPr>
          </a:p>
        </p:txBody>
      </p:sp>
      <p:pic>
        <p:nvPicPr>
          <p:cNvPr id="12291" name="Picture 10" descr="_adescobertaacidentalpara">
            <a:extLst>
              <a:ext uri="{FF2B5EF4-FFF2-40B4-BE49-F238E27FC236}">
                <a16:creationId xmlns:a16="http://schemas.microsoft.com/office/drawing/2014/main" id="{19E3C4B1-57A0-4819-B301-6BCFC52D1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438" y="1766888"/>
            <a:ext cx="3611562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11">
            <a:extLst>
              <a:ext uri="{FF2B5EF4-FFF2-40B4-BE49-F238E27FC236}">
                <a16:creationId xmlns:a16="http://schemas.microsoft.com/office/drawing/2014/main" id="{86E61E2F-3895-4190-B430-DD40545AF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6254750"/>
            <a:ext cx="3806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Garamond" panose="02020404030301010803" pitchFamily="18" charset="0"/>
              </a:rPr>
              <a:t>A descoberta acidental da penicilina.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D9335AF-2A7B-4056-83A1-CD23670C9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7FFE49FE-B8F0-422A-95B5-905FAA48D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44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AC05865B-98FA-4A01-87BA-C739014CD3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476250"/>
            <a:ext cx="8291512" cy="56197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 b="1">
                <a:latin typeface="Garamond" panose="02020404030301010803" pitchFamily="18" charset="0"/>
              </a:rPr>
              <a:t>Perigosos: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400" b="1">
              <a:latin typeface="Garamond" panose="020204040303010108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400" b="1">
              <a:latin typeface="Garamond" panose="02020404030301010803" pitchFamily="18" charset="0"/>
            </a:endParaRPr>
          </a:p>
        </p:txBody>
      </p:sp>
      <p:pic>
        <p:nvPicPr>
          <p:cNvPr id="13315" name="Picture 5" descr="amanita-phalloides+agaricus-silvicola-269">
            <a:extLst>
              <a:ext uri="{FF2B5EF4-FFF2-40B4-BE49-F238E27FC236}">
                <a16:creationId xmlns:a16="http://schemas.microsoft.com/office/drawing/2014/main" id="{96573FB0-FCB4-4105-9591-25ADF6C97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1285875"/>
            <a:ext cx="5715000" cy="451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6">
            <a:extLst>
              <a:ext uri="{FF2B5EF4-FFF2-40B4-BE49-F238E27FC236}">
                <a16:creationId xmlns:a16="http://schemas.microsoft.com/office/drawing/2014/main" id="{45937B9A-86B4-4A97-ADE3-22CAEAD8E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2300" y="5876925"/>
            <a:ext cx="84185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i="1">
                <a:latin typeface="Garamond" panose="02020404030301010803" pitchFamily="18" charset="0"/>
              </a:rPr>
              <a:t>Amanita phalloides </a:t>
            </a:r>
            <a:r>
              <a:rPr lang="pt-BR" altLang="pt-BR" sz="2000">
                <a:latin typeface="Garamond" panose="02020404030301010803" pitchFamily="18" charset="0"/>
              </a:rPr>
              <a:t>– cerca de 50g desse cogumelo podem matar uma pessoa de 68kg.</a:t>
            </a:r>
            <a:endParaRPr lang="pt-BR" altLang="pt-BR" sz="2000" i="1">
              <a:latin typeface="Garamond" panose="02020404030301010803" pitchFamily="18" charset="0"/>
            </a:endParaRP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5C9E6F2C-CF8B-4661-8341-3F6DD1C4F6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2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>
            <a:extLst>
              <a:ext uri="{FF2B5EF4-FFF2-40B4-BE49-F238E27FC236}">
                <a16:creationId xmlns:a16="http://schemas.microsoft.com/office/drawing/2014/main" id="{18D3845A-2FFC-4960-B523-13515B0BD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549275"/>
            <a:ext cx="8291512" cy="5546725"/>
          </a:xfrm>
        </p:spPr>
        <p:txBody>
          <a:bodyPr/>
          <a:lstStyle/>
          <a:p>
            <a:pPr marL="812800" indent="-8128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400" b="1" dirty="0">
                <a:latin typeface="Garamond" panose="02020404030301010803" pitchFamily="18" charset="0"/>
              </a:rPr>
              <a:t>Características gerais:</a:t>
            </a:r>
          </a:p>
          <a:p>
            <a:pPr marL="812800" indent="-8128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sz="2400" b="1" dirty="0">
              <a:latin typeface="Garamond" panose="02020404030301010803" pitchFamily="18" charset="0"/>
            </a:endParaRPr>
          </a:p>
          <a:p>
            <a:pPr marL="812800" indent="-8128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400" dirty="0">
                <a:latin typeface="Garamond" panose="02020404030301010803" pitchFamily="18" charset="0"/>
              </a:rPr>
              <a:t>Ex.: cogumelos, mofos, bolores, leveduras ...</a:t>
            </a:r>
          </a:p>
          <a:p>
            <a:pPr marL="812800" indent="-8128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sz="2400" dirty="0">
              <a:latin typeface="Garamond" panose="02020404030301010803" pitchFamily="18" charset="0"/>
            </a:endParaRPr>
          </a:p>
          <a:p>
            <a:pPr marL="812800" indent="-8128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400" dirty="0">
                <a:latin typeface="Garamond" panose="02020404030301010803" pitchFamily="18" charset="0"/>
              </a:rPr>
              <a:t>. Heterotróficos / Decompositores</a:t>
            </a:r>
          </a:p>
          <a:p>
            <a:pPr marL="812800" indent="-8128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sz="2400" dirty="0">
              <a:latin typeface="Garamond" panose="02020404030301010803" pitchFamily="18" charset="0"/>
            </a:endParaRPr>
          </a:p>
          <a:p>
            <a:pPr marL="812800" indent="-8128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400" dirty="0">
                <a:latin typeface="Garamond" panose="02020404030301010803" pitchFamily="18" charset="0"/>
              </a:rPr>
              <a:t>. Reprodução Assexuada / Sexuada</a:t>
            </a:r>
          </a:p>
          <a:p>
            <a:pPr marL="812800" indent="-8128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sz="2400" dirty="0">
              <a:latin typeface="Garamond" panose="02020404030301010803" pitchFamily="18" charset="0"/>
            </a:endParaRPr>
          </a:p>
          <a:p>
            <a:pPr marL="812800" indent="-8128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400" dirty="0">
                <a:latin typeface="Garamond" panose="02020404030301010803" pitchFamily="18" charset="0"/>
              </a:rPr>
              <a:t>. Unicelulares / Pluricelulares</a:t>
            </a:r>
          </a:p>
          <a:p>
            <a:pPr marL="812800" indent="-8128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sz="2400" dirty="0">
              <a:latin typeface="Garamond" panose="02020404030301010803" pitchFamily="18" charset="0"/>
            </a:endParaRPr>
          </a:p>
          <a:p>
            <a:pPr marL="812800" indent="-8128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400" dirty="0">
                <a:latin typeface="Garamond" panose="02020404030301010803" pitchFamily="18" charset="0"/>
              </a:rPr>
              <a:t>. Digestão extracorpórea</a:t>
            </a:r>
          </a:p>
          <a:p>
            <a:pPr marL="812800" indent="-8128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sz="2400" dirty="0">
              <a:latin typeface="Garamond" panose="02020404030301010803" pitchFamily="18" charset="0"/>
            </a:endParaRPr>
          </a:p>
          <a:p>
            <a:pPr marL="812800" indent="-8128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pt-BR" altLang="pt-BR" sz="2400" dirty="0">
                <a:latin typeface="Garamond" panose="02020404030301010803" pitchFamily="18" charset="0"/>
              </a:rPr>
              <a:t>. Parede celular com quitina</a:t>
            </a:r>
          </a:p>
          <a:p>
            <a:pPr marL="812800" indent="-812800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pt-BR" altLang="pt-BR" sz="2400" dirty="0">
              <a:latin typeface="Garamond" panose="02020404030301010803" pitchFamily="18" charset="0"/>
            </a:endParaRPr>
          </a:p>
        </p:txBody>
      </p:sp>
      <p:pic>
        <p:nvPicPr>
          <p:cNvPr id="3075" name="Picture 5" descr="entoloma-hochstetteri">
            <a:hlinkClick r:id="rId4"/>
            <a:extLst>
              <a:ext uri="{FF2B5EF4-FFF2-40B4-BE49-F238E27FC236}">
                <a16:creationId xmlns:a16="http://schemas.microsoft.com/office/drawing/2014/main" id="{54D2FE69-4688-454D-B257-766293C33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0" y="3413125"/>
            <a:ext cx="4027488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5">
            <a:extLst>
              <a:ext uri="{FF2B5EF4-FFF2-40B4-BE49-F238E27FC236}">
                <a16:creationId xmlns:a16="http://schemas.microsoft.com/office/drawing/2014/main" id="{EDAA6E9B-9DAF-48FF-B2FE-7C028A91D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3400" y="549275"/>
            <a:ext cx="20097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7">
            <a:extLst>
              <a:ext uri="{FF2B5EF4-FFF2-40B4-BE49-F238E27FC236}">
                <a16:creationId xmlns:a16="http://schemas.microsoft.com/office/drawing/2014/main" id="{4574414A-04F3-41A2-ACA3-5BE6D3FD62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sp>
        <p:nvSpPr>
          <p:cNvPr id="3078" name="AutoShape 9">
            <a:extLst>
              <a:ext uri="{FF2B5EF4-FFF2-40B4-BE49-F238E27FC236}">
                <a16:creationId xmlns:a16="http://schemas.microsoft.com/office/drawing/2014/main" id="{E522AA22-F44C-433C-822E-922FB3F6D0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2727325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pt-BR" altLang="pt-BR"/>
          </a:p>
        </p:txBody>
      </p:sp>
      <p:pic>
        <p:nvPicPr>
          <p:cNvPr id="3079" name="Picture 11">
            <a:extLst>
              <a:ext uri="{FF2B5EF4-FFF2-40B4-BE49-F238E27FC236}">
                <a16:creationId xmlns:a16="http://schemas.microsoft.com/office/drawing/2014/main" id="{5A9DE416-9B10-40B1-ABEF-15E91E00C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50" y="1362075"/>
            <a:ext cx="173355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Áudio 3">
            <a:hlinkClick r:id="" action="ppaction://media"/>
            <a:extLst>
              <a:ext uri="{FF2B5EF4-FFF2-40B4-BE49-F238E27FC236}">
                <a16:creationId xmlns:a16="http://schemas.microsoft.com/office/drawing/2014/main" id="{0941D76F-24B6-45CA-BCEE-60B95E460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E86C11E-5880-4A66-9C84-CCFBEF3F1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00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8719img_fungo2">
            <a:extLst>
              <a:ext uri="{FF2B5EF4-FFF2-40B4-BE49-F238E27FC236}">
                <a16:creationId xmlns:a16="http://schemas.microsoft.com/office/drawing/2014/main" id="{23EEE14A-CCFA-4EA6-AF01-7A1843343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1844675"/>
            <a:ext cx="460851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9">
            <a:extLst>
              <a:ext uri="{FF2B5EF4-FFF2-40B4-BE49-F238E27FC236}">
                <a16:creationId xmlns:a16="http://schemas.microsoft.com/office/drawing/2014/main" id="{4D779163-227D-45FD-A215-3D6A66EF4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8113" y="2060575"/>
            <a:ext cx="41957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>
                <a:latin typeface="Garamond" panose="02020404030301010803" pitchFamily="18" charset="0"/>
              </a:rPr>
              <a:t>Hifas: </a:t>
            </a:r>
            <a:r>
              <a:rPr lang="pt-BR" altLang="pt-BR" sz="2000">
                <a:latin typeface="Garamond" panose="02020404030301010803" pitchFamily="18" charset="0"/>
              </a:rPr>
              <a:t>prolongamentos citoplasmáticos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Garamond" panose="02020404030301010803" pitchFamily="18" charset="0"/>
              </a:rPr>
              <a:t>contínuos sem membranas de separação.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pt-BR" altLang="pt-BR" sz="2000">
              <a:latin typeface="Garamond" panose="02020404030301010803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>
                <a:latin typeface="Garamond" panose="02020404030301010803" pitchFamily="18" charset="0"/>
              </a:rPr>
              <a:t>Micélio: </a:t>
            </a:r>
            <a:r>
              <a:rPr lang="pt-BR" altLang="pt-BR" sz="2000">
                <a:latin typeface="Garamond" panose="02020404030301010803" pitchFamily="18" charset="0"/>
              </a:rPr>
              <a:t>conjunto de hifas.</a:t>
            </a:r>
            <a:endParaRPr lang="pt-BR" altLang="pt-BR" sz="2000" b="1">
              <a:latin typeface="Garamond" panose="02020404030301010803" pitchFamily="18" charset="0"/>
            </a:endParaRPr>
          </a:p>
        </p:txBody>
      </p:sp>
      <p:pic>
        <p:nvPicPr>
          <p:cNvPr id="4100" name="Picture 15" descr="micelioseptado">
            <a:extLst>
              <a:ext uri="{FF2B5EF4-FFF2-40B4-BE49-F238E27FC236}">
                <a16:creationId xmlns:a16="http://schemas.microsoft.com/office/drawing/2014/main" id="{F3BBA940-266F-4AFD-A25D-EE2D45343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4005263"/>
            <a:ext cx="3797300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Título 1">
            <a:extLst>
              <a:ext uri="{FF2B5EF4-FFF2-40B4-BE49-F238E27FC236}">
                <a16:creationId xmlns:a16="http://schemas.microsoft.com/office/drawing/2014/main" id="{51B090B4-465B-4EA7-879B-A5F3D6BA30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pt-BR" altLang="pt-BR"/>
              <a:t>Estrutura dos fungos</a:t>
            </a:r>
          </a:p>
        </p:txBody>
      </p:sp>
      <p:sp>
        <p:nvSpPr>
          <p:cNvPr id="4102" name="Espaço Reservado para Conteúdo 2">
            <a:extLst>
              <a:ext uri="{FF2B5EF4-FFF2-40B4-BE49-F238E27FC236}">
                <a16:creationId xmlns:a16="http://schemas.microsoft.com/office/drawing/2014/main" id="{0DEBD371-73A4-4148-B479-2E0E0AFEBD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55763" y="1408113"/>
            <a:ext cx="8443912" cy="4525962"/>
          </a:xfrm>
        </p:spPr>
        <p:txBody>
          <a:bodyPr/>
          <a:lstStyle/>
          <a:p>
            <a:pPr eaLnBrk="1" hangingPunct="1"/>
            <a:endParaRPr lang="pt-BR" altLang="pt-BR"/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A88A166-E56D-4F86-8CDD-E4E8D6243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81CA4CE3-AAE7-4970-B296-EEAEF5392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5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>
            <a:extLst>
              <a:ext uri="{FF2B5EF4-FFF2-40B4-BE49-F238E27FC236}">
                <a16:creationId xmlns:a16="http://schemas.microsoft.com/office/drawing/2014/main" id="{DBB47502-8553-4BFB-8FBA-294A960E40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pt-BR" altLang="pt-BR"/>
          </a:p>
        </p:txBody>
      </p:sp>
      <p:sp>
        <p:nvSpPr>
          <p:cNvPr id="5123" name="Espaço Reservado para Conteúdo 2">
            <a:extLst>
              <a:ext uri="{FF2B5EF4-FFF2-40B4-BE49-F238E27FC236}">
                <a16:creationId xmlns:a16="http://schemas.microsoft.com/office/drawing/2014/main" id="{9B61E922-2C2D-4EF1-AF46-C924DE7924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25625"/>
            <a:ext cx="4502150" cy="4351338"/>
          </a:xfrm>
        </p:spPr>
        <p:txBody>
          <a:bodyPr/>
          <a:lstStyle/>
          <a:p>
            <a:pPr eaLnBrk="1" hangingPunct="1"/>
            <a:r>
              <a:rPr lang="pt-BR" altLang="pt-BR"/>
              <a:t>Micorrizas – Associação mutualística entre raízes de plantas e fungos.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CF5B663D-AF3D-4AE7-A619-EBCF989AC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788" y="1687513"/>
            <a:ext cx="5534025" cy="402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Áudio 5">
            <a:hlinkClick r:id="" action="ppaction://media"/>
            <a:extLst>
              <a:ext uri="{FF2B5EF4-FFF2-40B4-BE49-F238E27FC236}">
                <a16:creationId xmlns:a16="http://schemas.microsoft.com/office/drawing/2014/main" id="{3EB78C5E-3678-43FC-9B24-24FD4AE60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8AB39A4-AB96-4D34-8EA3-D1849B374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792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>
            <a:extLst>
              <a:ext uri="{FF2B5EF4-FFF2-40B4-BE49-F238E27FC236}">
                <a16:creationId xmlns:a16="http://schemas.microsoft.com/office/drawing/2014/main" id="{492B3921-C01E-4699-8FF9-3D2A4E1761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476250"/>
            <a:ext cx="8291512" cy="56197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 b="1">
                <a:latin typeface="Garamond" panose="02020404030301010803" pitchFamily="18" charset="0"/>
              </a:rPr>
              <a:t>Liquens</a:t>
            </a:r>
            <a:r>
              <a:rPr lang="pt-BR" altLang="pt-BR" sz="2400">
                <a:latin typeface="Garamond" panose="02020404030301010803" pitchFamily="18" charset="0"/>
              </a:rPr>
              <a:t>: algas associadas aos fungos.</a:t>
            </a:r>
          </a:p>
        </p:txBody>
      </p:sp>
      <p:pic>
        <p:nvPicPr>
          <p:cNvPr id="6147" name="Picture 5" descr="liquen2">
            <a:extLst>
              <a:ext uri="{FF2B5EF4-FFF2-40B4-BE49-F238E27FC236}">
                <a16:creationId xmlns:a16="http://schemas.microsoft.com/office/drawing/2014/main" id="{0A31BECE-7BFD-446C-9746-E787CEF67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3716338"/>
            <a:ext cx="33242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7" descr="LIQUENS">
            <a:extLst>
              <a:ext uri="{FF2B5EF4-FFF2-40B4-BE49-F238E27FC236}">
                <a16:creationId xmlns:a16="http://schemas.microsoft.com/office/drawing/2014/main" id="{2CD6DF52-53FE-46A8-A590-5CAFCD5A6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981075"/>
            <a:ext cx="3240087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liquens">
            <a:extLst>
              <a:ext uri="{FF2B5EF4-FFF2-40B4-BE49-F238E27FC236}">
                <a16:creationId xmlns:a16="http://schemas.microsoft.com/office/drawing/2014/main" id="{85960C2B-4DE7-4173-ABCE-E01DC0CF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981075"/>
            <a:ext cx="3952875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3634DC86-A7F9-424B-B47E-3EADFDEB1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AFD3890C-D898-4B11-A9B2-93E746CAE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23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05C9C30E-2E22-4FC1-8C8E-C0F8EE75F1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476250"/>
            <a:ext cx="8291512" cy="56197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 b="1">
                <a:latin typeface="Garamond" panose="02020404030301010803" pitchFamily="18" charset="0"/>
              </a:rPr>
              <a:t>Importância: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400" b="1">
              <a:latin typeface="Garamond" panose="020204040303010108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 b="1">
                <a:latin typeface="Garamond" panose="02020404030301010803" pitchFamily="18" charset="0"/>
              </a:rPr>
              <a:t>1. Ecológica: </a:t>
            </a:r>
            <a:r>
              <a:rPr lang="pt-BR" altLang="pt-BR" sz="2400">
                <a:latin typeface="Garamond" panose="02020404030301010803" pitchFamily="18" charset="0"/>
              </a:rPr>
              <a:t>Decompositores (reciclagem da matéria).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400">
              <a:latin typeface="Garamond" panose="020204040303010108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 b="1">
                <a:latin typeface="Garamond" panose="02020404030301010803" pitchFamily="18" charset="0"/>
              </a:rPr>
              <a:t>2. Alimentos: </a:t>
            </a:r>
            <a:r>
              <a:rPr lang="pt-BR" altLang="pt-BR" sz="2400">
                <a:latin typeface="Garamond" panose="02020404030301010803" pitchFamily="18" charset="0"/>
              </a:rPr>
              <a:t>. Queijos:</a:t>
            </a:r>
            <a:endParaRPr lang="pt-BR" altLang="pt-BR" sz="2400" b="1">
              <a:latin typeface="Garamond" panose="02020404030301010803" pitchFamily="18" charset="0"/>
            </a:endParaRPr>
          </a:p>
        </p:txBody>
      </p:sp>
      <p:pic>
        <p:nvPicPr>
          <p:cNvPr id="7171" name="Picture 5" descr="Gorgonzola-Naturale">
            <a:extLst>
              <a:ext uri="{FF2B5EF4-FFF2-40B4-BE49-F238E27FC236}">
                <a16:creationId xmlns:a16="http://schemas.microsoft.com/office/drawing/2014/main" id="{103080B5-04C3-4773-BD9A-F36EAC4EE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852738"/>
            <a:ext cx="390525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6">
            <a:extLst>
              <a:ext uri="{FF2B5EF4-FFF2-40B4-BE49-F238E27FC236}">
                <a16:creationId xmlns:a16="http://schemas.microsoft.com/office/drawing/2014/main" id="{5A4ADCFD-69C8-46E8-84E9-5DCC64DA7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6388" y="6165850"/>
            <a:ext cx="1387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Garamond" panose="02020404030301010803" pitchFamily="18" charset="0"/>
              </a:rPr>
              <a:t>Gorgonzola</a:t>
            </a:r>
          </a:p>
        </p:txBody>
      </p:sp>
      <p:pic>
        <p:nvPicPr>
          <p:cNvPr id="7173" name="Picture 8" descr="camembert-260">
            <a:extLst>
              <a:ext uri="{FF2B5EF4-FFF2-40B4-BE49-F238E27FC236}">
                <a16:creationId xmlns:a16="http://schemas.microsoft.com/office/drawing/2014/main" id="{A31C89FE-6213-4C9E-8B82-E389B9097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2852738"/>
            <a:ext cx="3887787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9">
            <a:extLst>
              <a:ext uri="{FF2B5EF4-FFF2-40B4-BE49-F238E27FC236}">
                <a16:creationId xmlns:a16="http://schemas.microsoft.com/office/drawing/2014/main" id="{4A41F8FE-1285-4184-902F-96E4F1BFC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6850" y="6165850"/>
            <a:ext cx="13573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>
                <a:latin typeface="Garamond" panose="02020404030301010803" pitchFamily="18" charset="0"/>
              </a:rPr>
              <a:t>Camembert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D1212DCC-4EA7-48AD-BC21-F37DF24DD6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FB1D42E5-DE1A-42A3-88CA-09F433B51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0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>
            <a:extLst>
              <a:ext uri="{FF2B5EF4-FFF2-40B4-BE49-F238E27FC236}">
                <a16:creationId xmlns:a16="http://schemas.microsoft.com/office/drawing/2014/main" id="{BF807E1A-C8C3-44D8-AAC1-1350309D1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47850" y="620713"/>
            <a:ext cx="8291513" cy="56197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>
                <a:latin typeface="Garamond" panose="02020404030301010803" pitchFamily="18" charset="0"/>
              </a:rPr>
              <a:t>   No Homem – micoses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400">
              <a:latin typeface="Garamond" panose="020204040303010108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 sz="2400">
              <a:latin typeface="Garamond" panose="02020404030301010803" pitchFamily="18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pt-BR" altLang="pt-BR"/>
          </a:p>
        </p:txBody>
      </p:sp>
      <p:pic>
        <p:nvPicPr>
          <p:cNvPr id="8195" name="Picture 7" descr="micose">
            <a:extLst>
              <a:ext uri="{FF2B5EF4-FFF2-40B4-BE49-F238E27FC236}">
                <a16:creationId xmlns:a16="http://schemas.microsoft.com/office/drawing/2014/main" id="{35777EC3-2C8D-4157-A951-C7EFA6A55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2198688"/>
            <a:ext cx="4249737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3" descr="Tinea_Pedis-36">
            <a:extLst>
              <a:ext uri="{FF2B5EF4-FFF2-40B4-BE49-F238E27FC236}">
                <a16:creationId xmlns:a16="http://schemas.microsoft.com/office/drawing/2014/main" id="{9C44430A-1B54-49D9-8112-7EEE141F5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1557338"/>
            <a:ext cx="3003550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19B579DF-D180-4303-8B60-8B07049C8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472A301A-05D2-479E-9514-AF1DDABD9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03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Champignon_Mushroom_In_Brine___Vinegar">
            <a:extLst>
              <a:ext uri="{FF2B5EF4-FFF2-40B4-BE49-F238E27FC236}">
                <a16:creationId xmlns:a16="http://schemas.microsoft.com/office/drawing/2014/main" id="{E9E14457-4EF4-449E-8513-BA310AA3B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412875"/>
            <a:ext cx="4752975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7" descr="A32champignon">
            <a:extLst>
              <a:ext uri="{FF2B5EF4-FFF2-40B4-BE49-F238E27FC236}">
                <a16:creationId xmlns:a16="http://schemas.microsoft.com/office/drawing/2014/main" id="{AF2EF226-1F97-4CB9-BF2C-FD4C8EC68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1412875"/>
            <a:ext cx="3810000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 Box 8">
            <a:extLst>
              <a:ext uri="{FF2B5EF4-FFF2-40B4-BE49-F238E27FC236}">
                <a16:creationId xmlns:a16="http://schemas.microsoft.com/office/drawing/2014/main" id="{F1A04691-1FF3-4180-978D-425396D8F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9050" y="4949825"/>
            <a:ext cx="5295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i="1">
                <a:latin typeface="Garamond" panose="02020404030301010803" pitchFamily="18" charset="0"/>
              </a:rPr>
              <a:t>Acaricus brunnescens </a:t>
            </a:r>
            <a:r>
              <a:rPr lang="pt-BR" altLang="pt-BR" sz="2000">
                <a:latin typeface="Garamond" panose="02020404030301010803" pitchFamily="18" charset="0"/>
              </a:rPr>
              <a:t>– basidiocarpo do basidiomiceto.</a:t>
            </a:r>
          </a:p>
        </p:txBody>
      </p:sp>
      <p:sp>
        <p:nvSpPr>
          <p:cNvPr id="9221" name="Text Box 9">
            <a:extLst>
              <a:ext uri="{FF2B5EF4-FFF2-40B4-BE49-F238E27FC236}">
                <a16:creationId xmlns:a16="http://schemas.microsoft.com/office/drawing/2014/main" id="{678E499D-C2FE-4AFB-A1B0-823836DF6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476250"/>
            <a:ext cx="180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>
                <a:latin typeface="Garamond" panose="02020404030301010803" pitchFamily="18" charset="0"/>
              </a:rPr>
              <a:t>Champignon:</a:t>
            </a:r>
          </a:p>
        </p:txBody>
      </p:sp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7E18544A-2A07-4185-9A14-C20496A19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E860F161-E446-4ADB-B12B-34E2D02667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8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63631DF8-E707-419C-825F-FDA6038C31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19288" y="476250"/>
            <a:ext cx="8291512" cy="561975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>
                <a:latin typeface="Garamond" panose="02020404030301010803" pitchFamily="18" charset="0"/>
              </a:rPr>
              <a:t>Pão – através da fermentação alcoólica da levedura (atua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pt-BR" altLang="pt-BR" sz="2400">
                <a:latin typeface="Garamond" panose="02020404030301010803" pitchFamily="18" charset="0"/>
              </a:rPr>
              <a:t>            como fermento).</a:t>
            </a:r>
          </a:p>
        </p:txBody>
      </p:sp>
      <p:pic>
        <p:nvPicPr>
          <p:cNvPr id="10243" name="Picture 5" descr="FERMENTO">
            <a:extLst>
              <a:ext uri="{FF2B5EF4-FFF2-40B4-BE49-F238E27FC236}">
                <a16:creationId xmlns:a16="http://schemas.microsoft.com/office/drawing/2014/main" id="{233E50C8-8554-498D-92EA-8711E7CB6A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565400"/>
            <a:ext cx="38100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7" descr="fermento">
            <a:extLst>
              <a:ext uri="{FF2B5EF4-FFF2-40B4-BE49-F238E27FC236}">
                <a16:creationId xmlns:a16="http://schemas.microsoft.com/office/drawing/2014/main" id="{619621AA-48A3-4FC2-B76F-D440B1315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2276475"/>
            <a:ext cx="382905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Áudio 1">
            <a:hlinkClick r:id="" action="ppaction://media"/>
            <a:extLst>
              <a:ext uri="{FF2B5EF4-FFF2-40B4-BE49-F238E27FC236}">
                <a16:creationId xmlns:a16="http://schemas.microsoft.com/office/drawing/2014/main" id="{49E31056-064E-40A1-BB11-29645566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Áudio 2">
            <a:hlinkClick r:id="" action="ppaction://media"/>
            <a:extLst>
              <a:ext uri="{FF2B5EF4-FFF2-40B4-BE49-F238E27FC236}">
                <a16:creationId xmlns:a16="http://schemas.microsoft.com/office/drawing/2014/main" id="{DD10870D-8BDB-41D0-883D-06F62BF5CD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33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204</Words>
  <Application>Microsoft Office PowerPoint</Application>
  <PresentationFormat>Widescreen</PresentationFormat>
  <Paragraphs>45</Paragraphs>
  <Slides>12</Slides>
  <Notes>0</Notes>
  <HiddenSlides>0</HiddenSlides>
  <MMClips>12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Garamond</vt:lpstr>
      <vt:lpstr>Wingdings</vt:lpstr>
      <vt:lpstr>Tema do Office</vt:lpstr>
      <vt:lpstr>REINO FUNGI</vt:lpstr>
      <vt:lpstr>Apresentação do PowerPoint</vt:lpstr>
      <vt:lpstr>Estrutura dos fungos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Otávio Alves Santos</dc:creator>
  <cp:lastModifiedBy>Otávio Alves Santos</cp:lastModifiedBy>
  <cp:revision>8</cp:revision>
  <dcterms:created xsi:type="dcterms:W3CDTF">2020-03-30T23:32:37Z</dcterms:created>
  <dcterms:modified xsi:type="dcterms:W3CDTF">2020-04-14T13:09:55Z</dcterms:modified>
</cp:coreProperties>
</file>