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17"/>
  </p:notesMasterIdLst>
  <p:sldIdLst>
    <p:sldId id="256" r:id="rId2"/>
    <p:sldId id="294" r:id="rId3"/>
    <p:sldId id="296" r:id="rId4"/>
    <p:sldId id="267" r:id="rId5"/>
    <p:sldId id="295" r:id="rId6"/>
    <p:sldId id="268" r:id="rId7"/>
    <p:sldId id="270" r:id="rId8"/>
    <p:sldId id="271" r:id="rId9"/>
    <p:sldId id="272" r:id="rId10"/>
    <p:sldId id="273" r:id="rId11"/>
    <p:sldId id="274" r:id="rId12"/>
    <p:sldId id="333" r:id="rId13"/>
    <p:sldId id="276" r:id="rId14"/>
    <p:sldId id="278" r:id="rId15"/>
    <p:sldId id="300" r:id="rId1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F3DF950-A010-4631-8CA4-6CA5292646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5AEAAE0-1C85-47FC-8CEA-104C2698CB6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E7B4AA7-678C-4E7C-8C11-A54DF243F027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45521C5A-1883-44E6-BB56-7FE7CFFF11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7C2E71BD-E841-4FB2-AF04-2E1EB25258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079272D-F219-41F4-B833-41AD07EDBF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871CA2B-2847-493B-94DA-224C3179F2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1FAE314-A341-4864-A903-C4CB04308D3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0CDB262D-7AC9-4EDB-BB46-4726C7450F99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A48D033-D98D-480C-BC96-1E1EF9B450EE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53A1FE14-BAAE-49B6-ADB7-3266AA5B987A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D47827B-B089-4C80-B223-2622DFF55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8F62A-0A80-4EEA-9F37-2EF571340BFD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B281E0-85F8-499C-983B-1AEBF822A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C2EA69F-E2BC-49D7-B07B-FDB7A800D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AE6AD-28F3-49DF-BCD8-4868713D2A1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45863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2202B-8738-41B1-B7AD-C90CB8C0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D4C87-39F1-44DF-88D4-625B4FC8BD50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73244-98DE-4E91-B614-97148BBEC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56230-41CE-4AD5-97A5-4984F7486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7C7BF-97A9-4ABD-AF53-382C7167C69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83986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31AF2031-D070-4D2F-9F59-C6F23E69FC24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E580BF9-B9DF-4509-9241-6E2DF65F67B7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267A785-0377-4602-913B-1643D62BB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5CF79-C7F6-4274-B4CE-A598EE616254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347F340-86F8-4802-BB39-AD6F3C1B7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F37B9E2-33EF-4828-8C13-C96384043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446DC-4340-4C8E-92FD-42DFA024AC8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33937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739AD-88DD-45B3-A66F-71D52F21A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E9F4C-2810-4DA2-A1D9-C2DF3616543B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2D4F7-DE43-498C-9FCB-BEC1C5614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49D69-25EF-4DFB-B301-F2DE73D0F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6F46D-6389-4F26-BD6B-257D01B35C4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48535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367F804D-7B7B-4526-9568-0D5E8877707C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C2C1EA1-9A6D-4DDA-9FE4-E428A506C0BB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F91A656F-4324-4476-802A-22D4EC243329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3153C46-1B55-4BA5-87E2-8CE124C33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64E26-8D0C-414E-8E0E-121843E7C9A1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2633022-CD50-4BDB-8FEA-BB3F8AC8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9BC5F5-9679-493F-B20D-1BE3F0701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2C33C-9D8E-433F-B431-BCCB58BE10E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5194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4242F7C-2113-49C5-BC8F-75BB9470F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7DFC3-35A4-4139-8171-E905E94AA86C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E22F7E-4576-4744-B0C0-C070A361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32B169-A5F4-4728-9851-F5D13E3E6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0337F-88B6-4698-8382-86096348A1D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04874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24A017F-CE2C-4042-B27B-7C4C7C5AF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05B67-F0E3-4488-9FB1-5F3DB4F36BBB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78FF02-EB50-4EA1-BD29-D3F166C9E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8F20083-4972-4886-9C8F-03E9BCAD3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63C55-FD88-4754-9495-73A46457679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5862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5FEE190-6694-452A-9400-FDE42F908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87F3E-0278-4C9A-A983-F8915DD2844A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1CD85CD-3790-44DF-B8F9-D10A26B4C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BC52A49-FCF9-4B2F-8F23-8FAA6314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6DAAE-F57F-4757-B515-73F50B5F304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3777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9EA5283-EAE3-4889-AEAD-4D945E34463F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4B659D4-D325-46E4-A72F-C1A2759E8077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A267F463-33EB-4657-9C64-B6CFF293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2175A-D05B-4EAC-9955-699E8FC2FDB0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9E91228F-D0A3-454A-866D-C11655894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F42105EF-BCCE-4D7E-839A-C2CAA5066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3BAB1-9882-44AB-9979-FC1E31CF372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78114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5652023-CDBA-489C-BE92-18DD2F60E990}"/>
              </a:ext>
            </a:extLst>
          </p:cNvPr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1E15D00-F486-461C-A6B3-93E57040F57A}"/>
              </a:ext>
            </a:extLst>
          </p:cNvPr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FA5F7C97-FDB0-4270-AABF-0DF8EBD7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D72705C8-361E-47B2-B4F3-F485DCECE05E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FADDBEB-E8F6-467F-90F9-2D1717BB3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84726F7-4238-4D5A-AB67-B063CD18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1D482F8-7DC8-48A9-BD2E-D5565838C81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52775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27736A8-1006-454A-80B7-D14D56E1900C}"/>
              </a:ext>
            </a:extLst>
          </p:cNvPr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D9759AA-1178-44D0-8C7E-5F98CB694A85}"/>
              </a:ext>
            </a:extLst>
          </p:cNvPr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B077701F-A074-4C67-B228-AF5379A7F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98F41-A942-41BC-9323-B2E8787BC331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9812795-0B82-446E-A568-2ADD7313E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0DBEECBE-C33F-4995-A328-51F3F0C62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5E5A4-D501-41CD-976D-14CF9D50E2E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83395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EBB13D-06B8-440A-B72F-25FB5A3C6275}"/>
              </a:ext>
            </a:extLst>
          </p:cNvPr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F97353-FA01-470E-93DA-BC8F01B1E19C}"/>
              </a:ext>
            </a:extLst>
          </p:cNvPr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A3B6B7-9F0D-4FC4-9E64-2856A21B9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4CEE7C05-5CAA-44BD-B21F-E4AA15B598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de texto Mestres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E242A-BE46-46DA-A83B-068599272D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E2D9FDD7-7EA4-404B-B860-060D9AE4B221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9C4CC-AA66-4521-810F-98F875B14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A56BA-B168-474C-9CF3-0ABDC847E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044A8E2F-3D2A-4922-85AD-A4D85BF8E79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8AD756-5D17-4F4B-837C-0C25B3A177AA}"/>
              </a:ext>
            </a:extLst>
          </p:cNvPr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0" r:id="rId2"/>
    <p:sldLayoutId id="2147483856" r:id="rId3"/>
    <p:sldLayoutId id="2147483851" r:id="rId4"/>
    <p:sldLayoutId id="2147483852" r:id="rId5"/>
    <p:sldLayoutId id="2147483853" r:id="rId6"/>
    <p:sldLayoutId id="2147483857" r:id="rId7"/>
    <p:sldLayoutId id="2147483858" r:id="rId8"/>
    <p:sldLayoutId id="2147483859" r:id="rId9"/>
    <p:sldLayoutId id="2147483854" r:id="rId10"/>
    <p:sldLayoutId id="2147483860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2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>
            <a:extLst>
              <a:ext uri="{FF2B5EF4-FFF2-40B4-BE49-F238E27FC236}">
                <a16:creationId xmlns:a16="http://schemas.microsoft.com/office/drawing/2014/main" id="{29AB6F59-91E0-4319-9761-B9988969B2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650" y="1052513"/>
            <a:ext cx="7772400" cy="237648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altLang="pt-BR" sz="7200" dirty="0">
                <a:latin typeface="Broadway" panose="04040905080B02020502" pitchFamily="82" charset="0"/>
              </a:rPr>
              <a:t>            VITAMINAS</a:t>
            </a:r>
          </a:p>
        </p:txBody>
      </p:sp>
      <p:sp>
        <p:nvSpPr>
          <p:cNvPr id="9219" name="CaixaDeTexto 3">
            <a:extLst>
              <a:ext uri="{FF2B5EF4-FFF2-40B4-BE49-F238E27FC236}">
                <a16:creationId xmlns:a16="http://schemas.microsoft.com/office/drawing/2014/main" id="{E6268A77-7149-47D1-9652-C03FDC6C0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365625"/>
            <a:ext cx="871378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3600"/>
              <a:t>	</a:t>
            </a:r>
            <a:r>
              <a:rPr lang="pt-BR" altLang="pt-BR" sz="4800" b="1">
                <a:latin typeface="Bradley Hand ITC" panose="03070402050302030203" pitchFamily="66" charset="0"/>
              </a:rPr>
              <a:t>BIOLOGIA</a:t>
            </a:r>
            <a:r>
              <a:rPr lang="pt-BR" altLang="pt-BR" sz="4800">
                <a:latin typeface="Bradley Hand ITC" panose="03070402050302030203" pitchFamily="66" charset="0"/>
              </a:rPr>
              <a:t> </a:t>
            </a:r>
            <a:endParaRPr lang="pt-BR" altLang="pt-BR" sz="4800" b="1">
              <a:latin typeface="Bradley Hand ITC" panose="03070402050302030203" pitchFamily="66" charset="0"/>
            </a:endParaRPr>
          </a:p>
          <a:p>
            <a:pPr eaLnBrk="1" hangingPunct="1"/>
            <a:endParaRPr lang="pt-BR" altLang="pt-BR" sz="3600"/>
          </a:p>
          <a:p>
            <a:pPr eaLnBrk="1" hangingPunct="1"/>
            <a:endParaRPr lang="pt-BR" altLang="pt-BR" sz="360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71C1D010-83DB-4DF2-AB81-6D32CDAB6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D26E7AFD-8567-4334-8FCC-CFC944625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31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>
            <a:extLst>
              <a:ext uri="{FF2B5EF4-FFF2-40B4-BE49-F238E27FC236}">
                <a16:creationId xmlns:a16="http://schemas.microsoft.com/office/drawing/2014/main" id="{4A2ADF8C-CF41-4568-B1D7-F1C9EF0ABB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1758950"/>
            <a:ext cx="8856662" cy="4525963"/>
          </a:xfrm>
        </p:spPr>
        <p:txBody>
          <a:bodyPr>
            <a:normAutofit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pt-BR" sz="2400" dirty="0"/>
              <a:t>Influencia na absorção e no metabolismo do cálcio e fósforo.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pt-BR" sz="2400" dirty="0"/>
              <a:t>Participa na formação e manutenção de ossos e dentes.</a:t>
            </a: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pt-BR" sz="2800" dirty="0"/>
              <a:t>   </a:t>
            </a:r>
            <a:r>
              <a:rPr lang="pt-BR" sz="2800" dirty="0">
                <a:solidFill>
                  <a:srgbClr val="C00000"/>
                </a:solidFill>
              </a:rPr>
              <a:t>Fontes:</a:t>
            </a: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3B85321D-5A8F-4FEE-8ECB-9CA05F1702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-7938"/>
            <a:ext cx="7543800" cy="14493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srgbClr val="C00000"/>
                </a:solidFill>
              </a:rPr>
              <a:t>Vitamina D</a:t>
            </a:r>
            <a:endParaRPr lang="pt-BR" sz="3600" dirty="0">
              <a:solidFill>
                <a:srgbClr val="C00000"/>
              </a:solidFill>
            </a:endParaRPr>
          </a:p>
        </p:txBody>
      </p:sp>
      <p:pic>
        <p:nvPicPr>
          <p:cNvPr id="18436" name="Picture 7" descr="http://images.quebarato.com.br/T440x/oleo+de+figado+de+bacalhau+40+capsulas+de+250mg+ribeirao+preto+sp+brasil__567C1F_1.jpg">
            <a:extLst>
              <a:ext uri="{FF2B5EF4-FFF2-40B4-BE49-F238E27FC236}">
                <a16:creationId xmlns:a16="http://schemas.microsoft.com/office/drawing/2014/main" id="{D3C6D399-1DC7-457E-8AE7-F338AF3F0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41663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http://www.agrovalor.com.br/2010/images/stories/leite_e_derivados.jpg">
            <a:extLst>
              <a:ext uri="{FF2B5EF4-FFF2-40B4-BE49-F238E27FC236}">
                <a16:creationId xmlns:a16="http://schemas.microsoft.com/office/drawing/2014/main" id="{5BCD39FF-AEB3-4369-A486-30E9B83F7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141663"/>
            <a:ext cx="20002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http://saude.abril.com.br/imagens/0301/corpo-ovo-301.jpg">
            <a:extLst>
              <a:ext uri="{FF2B5EF4-FFF2-40B4-BE49-F238E27FC236}">
                <a16:creationId xmlns:a16="http://schemas.microsoft.com/office/drawing/2014/main" id="{349815E2-E9DD-4F63-9C97-1BE307AD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573463"/>
            <a:ext cx="22383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9AFA76E-296C-41C0-A0A5-DA6F7F8F3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8C97934A-538F-4FDB-9736-CFBEA74D4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9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>
            <a:extLst>
              <a:ext uri="{FF2B5EF4-FFF2-40B4-BE49-F238E27FC236}">
                <a16:creationId xmlns:a16="http://schemas.microsoft.com/office/drawing/2014/main" id="{329CD9B3-0FE3-431F-A64A-22ED39CDD04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314325"/>
            <a:ext cx="6970713" cy="1890713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pt-BR" dirty="0"/>
              <a:t>  </a:t>
            </a:r>
            <a:r>
              <a:rPr lang="pt-BR" dirty="0">
                <a:solidFill>
                  <a:srgbClr val="C00000"/>
                </a:solidFill>
              </a:rPr>
              <a:t>Raquitismo</a:t>
            </a:r>
            <a:r>
              <a:rPr lang="pt-BR" dirty="0"/>
              <a:t>                                                   </a:t>
            </a:r>
            <a:r>
              <a:rPr lang="pt-BR" dirty="0">
                <a:solidFill>
                  <a:srgbClr val="C00000"/>
                </a:solidFill>
              </a:rPr>
              <a:t>Osteoporose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pt-BR" dirty="0"/>
              <a:t>ossos frágeis                                             . Ossos fracos e                         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pt-BR" dirty="0"/>
              <a:t>dentição defeituosa                                        quebradiços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pt-BR" dirty="0"/>
              <a:t>crescimento retardado</a:t>
            </a:r>
          </a:p>
        </p:txBody>
      </p:sp>
      <p:pic>
        <p:nvPicPr>
          <p:cNvPr id="19459" name="Picture 5" descr="http://t1.gstatic.com/images?q=tbn:ANd9GcRxC9iOcJU-YlkZiTl138cSiam_riUqQQnKS29IyiYtkuEKip1FgQ">
            <a:extLst>
              <a:ext uri="{FF2B5EF4-FFF2-40B4-BE49-F238E27FC236}">
                <a16:creationId xmlns:a16="http://schemas.microsoft.com/office/drawing/2014/main" id="{1EF1D5E7-B546-4055-BE37-A110629FF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589213"/>
            <a:ext cx="3816350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http://2.bp.blogspot.com/_Er-yn0ShbNo/TBP_6rOGGSI/AAAAAAAAASc/YdVJ5bWfaR4/s1600/cientistas_descobrem_cura_para_osteoporose.jpg">
            <a:extLst>
              <a:ext uri="{FF2B5EF4-FFF2-40B4-BE49-F238E27FC236}">
                <a16:creationId xmlns:a16="http://schemas.microsoft.com/office/drawing/2014/main" id="{5D53AB40-65E8-4F64-80F6-DC052F156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2741613"/>
            <a:ext cx="4284663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742D814-F923-454E-9C10-58C0730F1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5DA4F947-70AB-455E-BFA3-F36017C1C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0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http://www.not1.com.br/wp-content/uploads/2010/11/sol-fonte-de-saude.jpg">
            <a:extLst>
              <a:ext uri="{FF2B5EF4-FFF2-40B4-BE49-F238E27FC236}">
                <a16:creationId xmlns:a16="http://schemas.microsoft.com/office/drawing/2014/main" id="{27F6DC88-CBFE-4852-BE8D-0D4AA575F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100393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92995C37-A34D-49A5-B49A-3E97932AB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417434E-43EC-4C5A-A103-6AE66CC3D7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25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>
            <a:extLst>
              <a:ext uri="{FF2B5EF4-FFF2-40B4-BE49-F238E27FC236}">
                <a16:creationId xmlns:a16="http://schemas.microsoft.com/office/drawing/2014/main" id="{970869DE-2D3F-42CD-A7F2-539091B1D6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268413"/>
            <a:ext cx="8229600" cy="4525962"/>
          </a:xfrm>
        </p:spPr>
        <p:txBody>
          <a:bodyPr>
            <a:normAutofit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pt-BR" sz="2400" dirty="0"/>
              <a:t>Antioxidante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pt-BR" sz="2400" dirty="0"/>
              <a:t>Formação de células sexuais e sanguíneas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pt-BR" sz="2400" dirty="0"/>
              <a:t>Atividade muscular</a:t>
            </a: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pt-BR" sz="2400" dirty="0"/>
              <a:t>  </a:t>
            </a:r>
            <a:r>
              <a:rPr lang="pt-BR" sz="2400" dirty="0">
                <a:solidFill>
                  <a:srgbClr val="C00000"/>
                </a:solidFill>
              </a:rPr>
              <a:t>Fontes:</a:t>
            </a: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092858C8-8B5B-4FFF-A96C-A96283F6C9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322263"/>
            <a:ext cx="7543800" cy="923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srgbClr val="C00000"/>
                </a:solidFill>
              </a:rPr>
              <a:t>Vitamina E </a:t>
            </a:r>
          </a:p>
        </p:txBody>
      </p:sp>
      <p:pic>
        <p:nvPicPr>
          <p:cNvPr id="21508" name="Picture 5" descr="http://sites.google.com/site/vitordauphinet/_/rsrc/1259590033919/home/alimnetacao/home/alimentos/as-vantagens-das-leguminosas/leguminosas2.jpg">
            <a:extLst>
              <a:ext uri="{FF2B5EF4-FFF2-40B4-BE49-F238E27FC236}">
                <a16:creationId xmlns:a16="http://schemas.microsoft.com/office/drawing/2014/main" id="{6B272072-7778-4C62-BF06-2ED8D79AD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213100"/>
            <a:ext cx="30480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http://ronaldorossi.com.br/blog/wp-content/uploads/2009/01/amendoim.jpg">
            <a:extLst>
              <a:ext uri="{FF2B5EF4-FFF2-40B4-BE49-F238E27FC236}">
                <a16:creationId xmlns:a16="http://schemas.microsoft.com/office/drawing/2014/main" id="{D0C4557F-3C26-4C20-AB53-181D8322F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2835275"/>
            <a:ext cx="23495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 descr="http://karinanutricao2.files.wordpress.com/2009/12/leite30.jpg">
            <a:extLst>
              <a:ext uri="{FF2B5EF4-FFF2-40B4-BE49-F238E27FC236}">
                <a16:creationId xmlns:a16="http://schemas.microsoft.com/office/drawing/2014/main" id="{BA136CF3-5883-4C75-86F6-417343283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8" y="3716338"/>
            <a:ext cx="2700337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29474F8-3F0E-4B9D-B95A-423045CE1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E636310E-AB90-40CF-9180-7F408C88A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26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>
            <a:extLst>
              <a:ext uri="{FF2B5EF4-FFF2-40B4-BE49-F238E27FC236}">
                <a16:creationId xmlns:a16="http://schemas.microsoft.com/office/drawing/2014/main" id="{5A9D314B-C57A-411D-8F3C-B522493446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288" y="1268413"/>
            <a:ext cx="8424862" cy="4525962"/>
          </a:xfrm>
        </p:spPr>
        <p:txBody>
          <a:bodyPr>
            <a:normAutofit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pt-BR" sz="2400" dirty="0"/>
              <a:t>Participa da coagulação sanguínea</a:t>
            </a: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pt-BR" dirty="0"/>
              <a:t> </a:t>
            </a: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pt-BR" dirty="0"/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pt-BR" dirty="0"/>
              <a:t>  </a:t>
            </a: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pt-BR" dirty="0">
                <a:solidFill>
                  <a:srgbClr val="C00000"/>
                </a:solidFill>
              </a:rPr>
              <a:t>Fontes</a:t>
            </a:r>
            <a:r>
              <a:rPr lang="pt-BR" dirty="0"/>
              <a:t>:                               Avitaminose: </a:t>
            </a:r>
            <a:r>
              <a:rPr lang="pt-BR" sz="2400" dirty="0"/>
              <a:t>hemorragias</a:t>
            </a: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EAC32605-51BC-4217-9EE4-2E9A1B93A9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75" y="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srgbClr val="C00000"/>
                </a:solidFill>
              </a:rPr>
              <a:t>         Vitamina k</a:t>
            </a:r>
          </a:p>
        </p:txBody>
      </p:sp>
      <p:pic>
        <p:nvPicPr>
          <p:cNvPr id="22532" name="Picture 5" descr="http://www.novonordisk.pt/Images/hemostase/coagulo.jpg">
            <a:extLst>
              <a:ext uri="{FF2B5EF4-FFF2-40B4-BE49-F238E27FC236}">
                <a16:creationId xmlns:a16="http://schemas.microsoft.com/office/drawing/2014/main" id="{DC8E9C86-F51F-4B8B-AF21-99FA41AE5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916113"/>
            <a:ext cx="2684463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http://mdemulher.abril.com.br/blogs/karlinha/files/2010/09/verduras2.jpg">
            <a:extLst>
              <a:ext uri="{FF2B5EF4-FFF2-40B4-BE49-F238E27FC236}">
                <a16:creationId xmlns:a16="http://schemas.microsoft.com/office/drawing/2014/main" id="{3050A985-DC49-4A6E-95C8-129E9829A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73463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9" descr="http://4.bp.blogspot.com/_gRlHC1QvTv8/S1rYHeNeW-I/AAAAAAAABWg/hlhYwO1tyxc/s400/BrokenNose.jpg">
            <a:extLst>
              <a:ext uri="{FF2B5EF4-FFF2-40B4-BE49-F238E27FC236}">
                <a16:creationId xmlns:a16="http://schemas.microsoft.com/office/drawing/2014/main" id="{47226F00-D911-4BB1-A429-1FFE79E37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394075"/>
            <a:ext cx="1973263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3C443F8-FAB5-4B48-83D0-169C697E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FDBB9688-300B-41E1-91D2-F3AD97384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84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C756BD-6AA5-4A80-952A-0EC1542F9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295275"/>
            <a:ext cx="7543800" cy="9096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Vitaminas</a:t>
            </a:r>
          </a:p>
        </p:txBody>
      </p:sp>
      <p:pic>
        <p:nvPicPr>
          <p:cNvPr id="23555" name="Picture 2" descr="Resumo de Biologia - Proteínas e Vitaminas | Resumo, Vitaminas ...">
            <a:extLst>
              <a:ext uri="{FF2B5EF4-FFF2-40B4-BE49-F238E27FC236}">
                <a16:creationId xmlns:a16="http://schemas.microsoft.com/office/drawing/2014/main" id="{DF367DC4-5470-45C9-818D-8932AADB54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196975"/>
            <a:ext cx="8928100" cy="5111750"/>
          </a:xfrm>
          <a:noFill/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8986B544-31E7-4BAD-B010-3FFA877FC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AC58014F-CCFC-4834-91EA-6A31838F7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1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9520DAAE-6F42-4D1E-94CF-EEEF1C7BC1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1600200"/>
            <a:ext cx="8964612" cy="4525963"/>
          </a:xfrm>
        </p:spPr>
        <p:txBody>
          <a:bodyPr rtlCol="0"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t-B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 vitaminas são substâncias orgânicas presentes em muitos alimentos em pequenas quantidades e indispensáveis ao funcionamento do organismo.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t-BR" sz="2800" dirty="0">
                <a:solidFill>
                  <a:srgbClr val="C00000"/>
                </a:solidFill>
              </a:rPr>
              <a:t>Cumprem papel importante no metabolismo celular e  crescimento, elas regulam e favorecem as reações químicas que ocorrem nas células, permitindo a assimilação dos alimentos.</a:t>
            </a:r>
            <a:br>
              <a:rPr lang="pt-BR" sz="2800" dirty="0">
                <a:solidFill>
                  <a:srgbClr val="C00000"/>
                </a:solidFill>
              </a:rPr>
            </a:br>
            <a:b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pt-B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DA642C53-317B-4BB1-9B19-C88BADC4C8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Vitaminas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6B8699B5-998B-43F2-80CC-77FA91901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156DB12C-78B9-4C71-B4E9-B57DE61D6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0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tângulo 3">
            <a:extLst>
              <a:ext uri="{FF2B5EF4-FFF2-40B4-BE49-F238E27FC236}">
                <a16:creationId xmlns:a16="http://schemas.microsoft.com/office/drawing/2014/main" id="{8E0B8BE7-A3ED-4E3F-8D12-6BD4EA452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404813"/>
            <a:ext cx="720090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>
                <a:latin typeface="Arial" panose="020B0604020202020204" pitchFamily="34" charset="0"/>
              </a:rPr>
              <a:t>A carência de vitaminas na dieta produz doenças graves, as </a:t>
            </a:r>
            <a:r>
              <a:rPr lang="pt-BR" altLang="pt-BR" b="1">
                <a:solidFill>
                  <a:srgbClr val="C00000"/>
                </a:solidFill>
                <a:latin typeface="Arial" panose="020B0604020202020204" pitchFamily="34" charset="0"/>
              </a:rPr>
              <a:t>avitaminoses</a:t>
            </a:r>
            <a:r>
              <a:rPr lang="pt-BR" altLang="pt-BR">
                <a:latin typeface="Arial" panose="020B0604020202020204" pitchFamily="34" charset="0"/>
              </a:rPr>
              <a:t>,e, também,  a ingestão excessiva de vitaminas pode causar perturbações orgânicas, as </a:t>
            </a:r>
            <a:r>
              <a:rPr lang="pt-BR" altLang="pt-BR" b="1">
                <a:solidFill>
                  <a:srgbClr val="C00000"/>
                </a:solidFill>
                <a:latin typeface="Arial" panose="020B0604020202020204" pitchFamily="34" charset="0"/>
              </a:rPr>
              <a:t>hipervitaminoses</a:t>
            </a:r>
            <a:r>
              <a:rPr lang="pt-BR" altLang="pt-BR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  <a:br>
              <a:rPr lang="pt-BR" altLang="pt-BR">
                <a:latin typeface="Arial" panose="020B0604020202020204" pitchFamily="34" charset="0"/>
              </a:rPr>
            </a:br>
            <a:br>
              <a:rPr lang="pt-BR" altLang="pt-BR">
                <a:latin typeface="Arial" panose="020B0604020202020204" pitchFamily="34" charset="0"/>
              </a:rPr>
            </a:br>
            <a:r>
              <a:rPr lang="pt-BR" altLang="pt-BR">
                <a:latin typeface="Arial" panose="020B0604020202020204" pitchFamily="34" charset="0"/>
              </a:rPr>
              <a:t>As vitaminas são classificadas em dois grupos: as </a:t>
            </a:r>
            <a:r>
              <a:rPr lang="pt-BR" altLang="pt-BR" b="1">
                <a:solidFill>
                  <a:srgbClr val="C00000"/>
                </a:solidFill>
                <a:latin typeface="Arial" panose="020B0604020202020204" pitchFamily="34" charset="0"/>
              </a:rPr>
              <a:t>lipossolúveis</a:t>
            </a:r>
            <a:r>
              <a:rPr lang="pt-BR" altLang="pt-BR" b="1">
                <a:latin typeface="Arial" panose="020B0604020202020204" pitchFamily="34" charset="0"/>
              </a:rPr>
              <a:t> e </a:t>
            </a:r>
            <a:r>
              <a:rPr lang="pt-BR" altLang="pt-BR" b="1">
                <a:solidFill>
                  <a:srgbClr val="C00000"/>
                </a:solidFill>
                <a:latin typeface="Arial" panose="020B0604020202020204" pitchFamily="34" charset="0"/>
              </a:rPr>
              <a:t>hidrossolúveis</a:t>
            </a:r>
            <a:r>
              <a:rPr lang="pt-BR" altLang="pt-BR" b="1">
                <a:latin typeface="Arial" panose="020B0604020202020204" pitchFamily="34" charset="0"/>
              </a:rPr>
              <a:t>, </a:t>
            </a:r>
            <a:r>
              <a:rPr lang="pt-BR" altLang="pt-BR">
                <a:latin typeface="Arial" panose="020B0604020202020204" pitchFamily="34" charset="0"/>
              </a:rPr>
              <a:t>de acordo com propriedades fisiológicas e físico-químicas comuns.</a:t>
            </a:r>
          </a:p>
        </p:txBody>
      </p:sp>
      <p:sp>
        <p:nvSpPr>
          <p:cNvPr id="11267" name="Retângulo 4">
            <a:extLst>
              <a:ext uri="{FF2B5EF4-FFF2-40B4-BE49-F238E27FC236}">
                <a16:creationId xmlns:a16="http://schemas.microsoft.com/office/drawing/2014/main" id="{FBD2917D-A0C8-4E77-850F-3E7CBFD04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636838"/>
            <a:ext cx="67691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>
                <a:latin typeface="Arial" panose="020B0604020202020204" pitchFamily="34" charset="0"/>
              </a:rPr>
              <a:t>As </a:t>
            </a:r>
            <a:r>
              <a:rPr lang="pt-BR" altLang="pt-BR" b="1">
                <a:solidFill>
                  <a:srgbClr val="C00000"/>
                </a:solidFill>
                <a:latin typeface="Arial" panose="020B0604020202020204" pitchFamily="34" charset="0"/>
              </a:rPr>
              <a:t>vitaminas lipossolúveis </a:t>
            </a:r>
            <a:r>
              <a:rPr lang="pt-BR" altLang="pt-BR">
                <a:latin typeface="Arial" panose="020B0604020202020204" pitchFamily="34" charset="0"/>
              </a:rPr>
              <a:t>mais importantes para o homem são: </a:t>
            </a:r>
            <a:r>
              <a:rPr lang="pt-BR" altLang="pt-BR" b="1">
                <a:solidFill>
                  <a:srgbClr val="C00000"/>
                </a:solidFill>
                <a:latin typeface="Arial" panose="020B0604020202020204" pitchFamily="34" charset="0"/>
              </a:rPr>
              <a:t>A, D, E, K</a:t>
            </a:r>
            <a:r>
              <a:rPr lang="pt-BR" altLang="pt-BR">
                <a:latin typeface="Arial" panose="020B0604020202020204" pitchFamily="34" charset="0"/>
              </a:rPr>
              <a:t>.  As vitaminas A e D são armazenadas sobretudo no fígado, e a vitamina E nos tecidos gordos e órgãos reprodutores.  A capacidade de armazenamento de vitamina K é reduzida.</a:t>
            </a:r>
            <a:br>
              <a:rPr lang="pt-BR" altLang="pt-BR">
                <a:latin typeface="Arial" panose="020B0604020202020204" pitchFamily="34" charset="0"/>
              </a:rPr>
            </a:br>
            <a:br>
              <a:rPr lang="pt-BR" altLang="pt-BR">
                <a:latin typeface="Arial" panose="020B0604020202020204" pitchFamily="34" charset="0"/>
              </a:rPr>
            </a:br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11268" name="Retângulo 5">
            <a:extLst>
              <a:ext uri="{FF2B5EF4-FFF2-40B4-BE49-F238E27FC236}">
                <a16:creationId xmlns:a16="http://schemas.microsoft.com/office/drawing/2014/main" id="{8D3604D0-AAE0-4D89-911D-44A4D5C6B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" y="4149725"/>
            <a:ext cx="72723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>
                <a:latin typeface="Arial" panose="020B0604020202020204" pitchFamily="34" charset="0"/>
              </a:rPr>
              <a:t>As </a:t>
            </a:r>
            <a:r>
              <a:rPr lang="pt-BR" altLang="pt-BR" b="1">
                <a:solidFill>
                  <a:srgbClr val="C00000"/>
                </a:solidFill>
                <a:latin typeface="Arial" panose="020B0604020202020204" pitchFamily="34" charset="0"/>
              </a:rPr>
              <a:t>vitaminas hidrossolúveis </a:t>
            </a:r>
            <a:r>
              <a:rPr lang="pt-BR" altLang="pt-BR">
                <a:latin typeface="Arial" panose="020B0604020202020204" pitchFamily="34" charset="0"/>
              </a:rPr>
              <a:t>são absorvidas pelo intestino e transportadas pelo sistema circulatório para os tecidos onde são utilizadas. Podem ser armazenadas no organismo em quantidade limitada, e a sua excreção é através da urina. São vitaminas solúveis em água. As vitaminas hidrossolúveis mais importantes para o homem são as do </a:t>
            </a:r>
            <a:r>
              <a:rPr lang="pt-BR" altLang="pt-BR" b="1">
                <a:solidFill>
                  <a:srgbClr val="C00000"/>
                </a:solidFill>
                <a:latin typeface="Arial" panose="020B0604020202020204" pitchFamily="34" charset="0"/>
              </a:rPr>
              <a:t>complexo B e C.</a:t>
            </a:r>
            <a:br>
              <a:rPr lang="pt-BR" altLang="pt-BR">
                <a:latin typeface="Arial" panose="020B0604020202020204" pitchFamily="34" charset="0"/>
              </a:rPr>
            </a:br>
            <a:br>
              <a:rPr lang="pt-BR" altLang="pt-BR">
                <a:latin typeface="Arial" panose="020B0604020202020204" pitchFamily="34" charset="0"/>
              </a:rPr>
            </a:br>
            <a:endParaRPr lang="pt-BR" altLang="pt-BR">
              <a:latin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F55FE408-600C-4806-BB19-CE32AF65C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C7DF3C4D-B557-46D7-A3D2-4A8C73E87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49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4F288F0-0B6E-4B13-8CAF-B1EB0C81D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pt-BR" sz="1800" dirty="0"/>
              <a:t>Participa na composição de substâncias necessárias ao funcionamento da visão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pt-BR" sz="1800" dirty="0"/>
              <a:t>Manutenção dos tecidos epiteliais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pt-BR" sz="1800" dirty="0"/>
              <a:t>Fontes: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pt-BR" sz="1800" dirty="0"/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pt-BR" sz="1800" dirty="0"/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pt-BR" sz="1800" dirty="0"/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pt-BR" sz="1800" dirty="0"/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pt-BR" sz="1800" dirty="0"/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pt-BR" sz="1800" dirty="0"/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pt-BR" sz="1800" dirty="0"/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pt-BR" sz="1800" dirty="0"/>
          </a:p>
        </p:txBody>
      </p:sp>
      <p:sp>
        <p:nvSpPr>
          <p:cNvPr id="28674" name="Título 2">
            <a:extLst>
              <a:ext uri="{FF2B5EF4-FFF2-40B4-BE49-F238E27FC236}">
                <a16:creationId xmlns:a16="http://schemas.microsoft.com/office/drawing/2014/main" id="{CB7ADACE-A68C-49D4-B2CF-73A891793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t-BR" dirty="0"/>
              <a:t>Vitamina A </a:t>
            </a:r>
          </a:p>
        </p:txBody>
      </p:sp>
      <p:pic>
        <p:nvPicPr>
          <p:cNvPr id="12292" name="Picture 5" descr="http://www.sobiologia.com.br/figuras/Corpo/vitaminaA.jpg">
            <a:extLst>
              <a:ext uri="{FF2B5EF4-FFF2-40B4-BE49-F238E27FC236}">
                <a16:creationId xmlns:a16="http://schemas.microsoft.com/office/drawing/2014/main" id="{76C3873B-50FD-4ACB-BCD0-9B55F387F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284538"/>
            <a:ext cx="2955925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http://3.bp.blogspot.com/_b-aSB0JcHGg/S-QIwx_Fg0I/AAAAAAAACLE/mZDrJQb2fgk/s1600/vitaminas-retinol.jpg">
            <a:extLst>
              <a:ext uri="{FF2B5EF4-FFF2-40B4-BE49-F238E27FC236}">
                <a16:creationId xmlns:a16="http://schemas.microsoft.com/office/drawing/2014/main" id="{4C4F9434-D7A0-4FB6-9F13-A3BB14ACD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924175"/>
            <a:ext cx="3024188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D6AB14F8-96F8-48AE-B56D-860D3945E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E96FF37-F12E-4848-BF15-E2BB0A506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92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salud.gob.mx/unidades/conava/img/nut/F1omalo.jpg">
            <a:extLst>
              <a:ext uri="{FF2B5EF4-FFF2-40B4-BE49-F238E27FC236}">
                <a16:creationId xmlns:a16="http://schemas.microsoft.com/office/drawing/2014/main" id="{8DBEA426-7B7F-430A-8B09-3196E9B73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8913"/>
            <a:ext cx="26955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http://www.v2020la.org/bulletin/port/docs/boletin_8/tema_7_clip_image002.jpg">
            <a:extLst>
              <a:ext uri="{FF2B5EF4-FFF2-40B4-BE49-F238E27FC236}">
                <a16:creationId xmlns:a16="http://schemas.microsoft.com/office/drawing/2014/main" id="{6FB776FE-04B1-4D8C-B72B-BEB139FA2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188913"/>
            <a:ext cx="3644900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http://estilizados.files.wordpress.com/2009/03/29.jpg?w=400&amp;h=300">
            <a:extLst>
              <a:ext uri="{FF2B5EF4-FFF2-40B4-BE49-F238E27FC236}">
                <a16:creationId xmlns:a16="http://schemas.microsoft.com/office/drawing/2014/main" id="{98DBC7D0-642E-4CF4-907B-02FBA6658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328295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Espaço Reservado para Texto 7">
            <a:extLst>
              <a:ext uri="{FF2B5EF4-FFF2-40B4-BE49-F238E27FC236}">
                <a16:creationId xmlns:a16="http://schemas.microsoft.com/office/drawing/2014/main" id="{712ECA21-F118-466C-8D7B-2731C62A3A2A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779713"/>
            <a:ext cx="3036888" cy="581025"/>
          </a:xfrm>
        </p:spPr>
        <p:txBody>
          <a:bodyPr/>
          <a:lstStyle/>
          <a:p>
            <a:r>
              <a:rPr lang="pt-BR" altLang="pt-BR"/>
              <a:t>Cegueira noturna</a:t>
            </a:r>
          </a:p>
        </p:txBody>
      </p:sp>
      <p:sp>
        <p:nvSpPr>
          <p:cNvPr id="13318" name="Retângulo 8">
            <a:extLst>
              <a:ext uri="{FF2B5EF4-FFF2-40B4-BE49-F238E27FC236}">
                <a16:creationId xmlns:a16="http://schemas.microsoft.com/office/drawing/2014/main" id="{A05DEBBF-FF75-4D60-BFBD-403934FB6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5263" y="2901950"/>
            <a:ext cx="1512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>
                <a:solidFill>
                  <a:schemeClr val="tx1"/>
                </a:solidFill>
                <a:latin typeface="Arial" panose="020B0604020202020204" pitchFamily="34" charset="0"/>
              </a:rPr>
              <a:t>xeroftalmia</a:t>
            </a:r>
          </a:p>
        </p:txBody>
      </p:sp>
      <p:sp>
        <p:nvSpPr>
          <p:cNvPr id="13319" name="Retângulo 9">
            <a:extLst>
              <a:ext uri="{FF2B5EF4-FFF2-40B4-BE49-F238E27FC236}">
                <a16:creationId xmlns:a16="http://schemas.microsoft.com/office/drawing/2014/main" id="{57C13D92-9559-4F2C-8634-ADA35DE0A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188" y="5013325"/>
            <a:ext cx="2763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>
                <a:solidFill>
                  <a:schemeClr val="tx1"/>
                </a:solidFill>
                <a:latin typeface="Arial" panose="020B0604020202020204" pitchFamily="34" charset="0"/>
              </a:rPr>
              <a:t>Pele escamosa e seca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6AB9B1CD-37BB-45F8-B0DC-4BFAE2A52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7B7CF67-DFE9-4C34-80EB-9DD3BB807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8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808EC1AD-F60D-4040-9077-1E0029789E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2325" y="1846263"/>
            <a:ext cx="7543800" cy="2087562"/>
          </a:xfrm>
        </p:spPr>
        <p:txBody>
          <a:bodyPr/>
          <a:lstStyle/>
          <a:p>
            <a:r>
              <a:rPr lang="pt-BR" altLang="pt-BR"/>
              <a:t>Colaboram nas reações químicas da respiração celular para fornecimento de energia;</a:t>
            </a:r>
          </a:p>
          <a:p>
            <a:r>
              <a:rPr lang="pt-BR" altLang="pt-BR"/>
              <a:t>Manutenção do tônus muscular e sistema nervoso;</a:t>
            </a:r>
          </a:p>
          <a:p>
            <a:r>
              <a:rPr lang="pt-BR" altLang="pt-BR"/>
              <a:t>Auxiliam no bom funcionamento do aparelho digestório;</a:t>
            </a:r>
          </a:p>
          <a:p>
            <a:r>
              <a:rPr lang="pt-BR" altLang="pt-BR"/>
              <a:t>Manutenção do tecido epitelial e formação de hemácias.</a:t>
            </a:r>
          </a:p>
          <a:p>
            <a:endParaRPr lang="pt-BR" altLang="pt-BR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64A219C4-4B5D-46CC-AA37-EB4B607470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t-BR">
                <a:solidFill>
                  <a:srgbClr val="C00000"/>
                </a:solidFill>
              </a:rPr>
              <a:t>Complexo </a:t>
            </a:r>
            <a:r>
              <a:rPr lang="pt-BR" sz="3600">
                <a:solidFill>
                  <a:srgbClr val="C00000"/>
                </a:solidFill>
              </a:rPr>
              <a:t>B:  </a:t>
            </a:r>
            <a:r>
              <a:rPr lang="pt-BR" sz="2400">
                <a:solidFill>
                  <a:srgbClr val="C00000"/>
                </a:solidFill>
              </a:rPr>
              <a:t>B</a:t>
            </a:r>
            <a:r>
              <a:rPr lang="pt-BR" sz="1600">
                <a:solidFill>
                  <a:srgbClr val="C00000"/>
                </a:solidFill>
              </a:rPr>
              <a:t>1</a:t>
            </a:r>
            <a:r>
              <a:rPr lang="pt-BR" sz="2400">
                <a:solidFill>
                  <a:srgbClr val="C00000"/>
                </a:solidFill>
              </a:rPr>
              <a:t>,B</a:t>
            </a:r>
            <a:r>
              <a:rPr lang="pt-BR" sz="1600">
                <a:solidFill>
                  <a:srgbClr val="C00000"/>
                </a:solidFill>
              </a:rPr>
              <a:t>2</a:t>
            </a:r>
            <a:r>
              <a:rPr lang="pt-BR" sz="2400">
                <a:solidFill>
                  <a:srgbClr val="C00000"/>
                </a:solidFill>
              </a:rPr>
              <a:t>,B</a:t>
            </a:r>
            <a:r>
              <a:rPr lang="pt-BR" sz="1600">
                <a:solidFill>
                  <a:srgbClr val="C00000"/>
                </a:solidFill>
              </a:rPr>
              <a:t>3</a:t>
            </a:r>
            <a:r>
              <a:rPr lang="pt-BR" sz="2400">
                <a:solidFill>
                  <a:srgbClr val="C00000"/>
                </a:solidFill>
              </a:rPr>
              <a:t>,B</a:t>
            </a:r>
            <a:r>
              <a:rPr lang="pt-BR" sz="1600">
                <a:solidFill>
                  <a:srgbClr val="C00000"/>
                </a:solidFill>
              </a:rPr>
              <a:t>5</a:t>
            </a:r>
            <a:r>
              <a:rPr lang="pt-BR" sz="2400">
                <a:solidFill>
                  <a:srgbClr val="C00000"/>
                </a:solidFill>
              </a:rPr>
              <a:t>,B</a:t>
            </a:r>
            <a:r>
              <a:rPr lang="pt-BR" sz="1600">
                <a:solidFill>
                  <a:srgbClr val="C00000"/>
                </a:solidFill>
              </a:rPr>
              <a:t>6</a:t>
            </a:r>
            <a:r>
              <a:rPr lang="pt-BR" sz="2400">
                <a:solidFill>
                  <a:srgbClr val="C00000"/>
                </a:solidFill>
              </a:rPr>
              <a:t>,B</a:t>
            </a:r>
            <a:r>
              <a:rPr lang="pt-BR" sz="1600">
                <a:solidFill>
                  <a:srgbClr val="C00000"/>
                </a:solidFill>
              </a:rPr>
              <a:t>7</a:t>
            </a:r>
            <a:r>
              <a:rPr lang="pt-BR" sz="2400">
                <a:solidFill>
                  <a:srgbClr val="C00000"/>
                </a:solidFill>
              </a:rPr>
              <a:t>,B</a:t>
            </a:r>
            <a:r>
              <a:rPr lang="pt-BR" sz="1600">
                <a:solidFill>
                  <a:srgbClr val="C00000"/>
                </a:solidFill>
              </a:rPr>
              <a:t>9</a:t>
            </a:r>
            <a:r>
              <a:rPr lang="pt-BR" sz="2400">
                <a:solidFill>
                  <a:srgbClr val="C00000"/>
                </a:solidFill>
              </a:rPr>
              <a:t> e B</a:t>
            </a:r>
            <a:r>
              <a:rPr lang="pt-BR" sz="1400">
                <a:solidFill>
                  <a:srgbClr val="C00000"/>
                </a:solidFill>
              </a:rPr>
              <a:t>12</a:t>
            </a:r>
            <a:endParaRPr lang="pt-BR" sz="2400">
              <a:solidFill>
                <a:srgbClr val="C00000"/>
              </a:solidFill>
            </a:endParaRPr>
          </a:p>
        </p:txBody>
      </p:sp>
      <p:sp>
        <p:nvSpPr>
          <p:cNvPr id="14340" name="Espaço Reservado para Conteúdo 8">
            <a:extLst>
              <a:ext uri="{FF2B5EF4-FFF2-40B4-BE49-F238E27FC236}">
                <a16:creationId xmlns:a16="http://schemas.microsoft.com/office/drawing/2014/main" id="{7B5ABAC3-1D2B-4A56-8A0B-8E1998F2A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8" y="3951288"/>
            <a:ext cx="1966912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90488" indent="-90488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38258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56673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749300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9318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13890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18462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23034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27606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defTabSz="914400"/>
            <a:r>
              <a:rPr lang="pt-BR" altLang="pt-BR"/>
              <a:t>Fontes:</a:t>
            </a:r>
          </a:p>
        </p:txBody>
      </p:sp>
      <p:pic>
        <p:nvPicPr>
          <p:cNvPr id="14341" name="Picture 7" descr="http://www.not1.com.br/wp-content/uploads/2010/12/cereais-integrais-emagrece-mesmo-2011.jpg">
            <a:extLst>
              <a:ext uri="{FF2B5EF4-FFF2-40B4-BE49-F238E27FC236}">
                <a16:creationId xmlns:a16="http://schemas.microsoft.com/office/drawing/2014/main" id="{545EE949-F4EB-43D0-9465-CA139F6CB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4252913"/>
            <a:ext cx="28575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http://maximoasinelli.files.wordpress.com/2010/06/levedo-de-cerveja.jpg">
            <a:extLst>
              <a:ext uri="{FF2B5EF4-FFF2-40B4-BE49-F238E27FC236}">
                <a16:creationId xmlns:a16="http://schemas.microsoft.com/office/drawing/2014/main" id="{84EE023C-6869-4AD9-9D9B-873524606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168650"/>
            <a:ext cx="225425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3" descr="http://t0.gstatic.com/images?q=tbn:ANd9GcSBttaKx8M-NoEHpDmmNcY0wYqIP3AxpjZ33bwdi-JTzI6v7Rfj&amp;t=1">
            <a:extLst>
              <a:ext uri="{FF2B5EF4-FFF2-40B4-BE49-F238E27FC236}">
                <a16:creationId xmlns:a16="http://schemas.microsoft.com/office/drawing/2014/main" id="{12664DF3-AD40-4A87-A33C-7E0FED553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4111625"/>
            <a:ext cx="1274762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66D92505-516E-4598-BADC-300841B7D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292299C0-20DD-4B66-8BAB-6DFA98695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71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65B78CA4-FC5C-4498-A70B-178C96077D9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482600"/>
            <a:ext cx="3322638" cy="677863"/>
          </a:xfrm>
        </p:spPr>
        <p:txBody>
          <a:bodyPr/>
          <a:lstStyle/>
          <a:p>
            <a:r>
              <a:rPr lang="pt-BR" altLang="pt-BR"/>
              <a:t>Avitaminoses:</a:t>
            </a:r>
          </a:p>
        </p:txBody>
      </p:sp>
      <p:pic>
        <p:nvPicPr>
          <p:cNvPr id="15363" name="Picture 7" descr="http://t0.gstatic.com/images?q=tbn:ANd9GcRDhVvY54hH-VIRkLn7yw22JGHoYcYW2pZU6cTC7vP_NdlBP50S&amp;t=1">
            <a:extLst>
              <a:ext uri="{FF2B5EF4-FFF2-40B4-BE49-F238E27FC236}">
                <a16:creationId xmlns:a16="http://schemas.microsoft.com/office/drawing/2014/main" id="{EE20D3BF-F640-445B-A728-C0C433E3F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501650"/>
            <a:ext cx="20351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http://1.bp.blogspot.com/_gRlHC1QvTv8/SvcpBFC_G2I/AAAAAAAAA9M/t7eRH3z9yrQ/s400/Imagem1.png">
            <a:extLst>
              <a:ext uri="{FF2B5EF4-FFF2-40B4-BE49-F238E27FC236}">
                <a16:creationId xmlns:a16="http://schemas.microsoft.com/office/drawing/2014/main" id="{8A165751-3E94-45E7-9D31-D0CC8BA55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1047750"/>
            <a:ext cx="2262187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3" descr="http://www.moondragon.org/health/graphics/beriberi2.jpg">
            <a:extLst>
              <a:ext uri="{FF2B5EF4-FFF2-40B4-BE49-F238E27FC236}">
                <a16:creationId xmlns:a16="http://schemas.microsoft.com/office/drawing/2014/main" id="{2AFA0B3C-E809-4BE2-B34E-E96409995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989013"/>
            <a:ext cx="1217612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5" descr="http://comilanca.files.wordpress.com/2008/07/nervosismo.jpg">
            <a:extLst>
              <a:ext uri="{FF2B5EF4-FFF2-40B4-BE49-F238E27FC236}">
                <a16:creationId xmlns:a16="http://schemas.microsoft.com/office/drawing/2014/main" id="{4D674B66-FDE1-4B0A-8E00-B1527BEDB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101850"/>
            <a:ext cx="18478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7" descr="http://2.bp.blogspot.com/_c0d_EAReTOo/TSZEzsMDQrI/AAAAAAAADAI/apXlUMVYbv0/s1600/DIARREIA-EM-DESENHO-ANIMADO.jpg">
            <a:extLst>
              <a:ext uri="{FF2B5EF4-FFF2-40B4-BE49-F238E27FC236}">
                <a16:creationId xmlns:a16="http://schemas.microsoft.com/office/drawing/2014/main" id="{49360C44-6C7B-42E7-96F0-9501C8ABA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88" y="2193925"/>
            <a:ext cx="152717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9" descr="http://www.ferato.com/wiki/images/3/33/20101116_mgb_Anemia_perniciosa_.jpg">
            <a:extLst>
              <a:ext uri="{FF2B5EF4-FFF2-40B4-BE49-F238E27FC236}">
                <a16:creationId xmlns:a16="http://schemas.microsoft.com/office/drawing/2014/main" id="{5325DB72-52AC-407C-AB4C-6BA21789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3963988"/>
            <a:ext cx="2584450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Retângulo 5">
            <a:extLst>
              <a:ext uri="{FF2B5EF4-FFF2-40B4-BE49-F238E27FC236}">
                <a16:creationId xmlns:a16="http://schemas.microsoft.com/office/drawing/2014/main" id="{D8F0260F-30FF-4B4B-885D-899695395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775" y="2944813"/>
            <a:ext cx="2082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800">
                <a:solidFill>
                  <a:srgbClr val="C00000"/>
                </a:solidFill>
                <a:latin typeface="Arial" panose="020B0604020202020204" pitchFamily="34" charset="0"/>
              </a:rPr>
              <a:t>Beribéri (de B</a:t>
            </a:r>
            <a:r>
              <a:rPr lang="pt-BR" altLang="pt-BR" sz="1100">
                <a:solidFill>
                  <a:srgbClr val="C00000"/>
                </a:solidFill>
                <a:latin typeface="Arial" panose="020B0604020202020204" pitchFamily="34" charset="0"/>
              </a:rPr>
              <a:t>1</a:t>
            </a:r>
            <a:r>
              <a:rPr lang="pt-BR" altLang="pt-BR" sz="1800">
                <a:solidFill>
                  <a:srgbClr val="C00000"/>
                </a:solidFill>
                <a:latin typeface="Arial" panose="020B0604020202020204" pitchFamily="34" charset="0"/>
              </a:rPr>
              <a:t>):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800">
                <a:solidFill>
                  <a:schemeClr val="tx1"/>
                </a:solidFill>
                <a:latin typeface="Arial" panose="020B0604020202020204" pitchFamily="34" charset="0"/>
              </a:rPr>
              <a:t>fraqueza muscular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800">
                <a:solidFill>
                  <a:schemeClr val="tx1"/>
                </a:solidFill>
                <a:latin typeface="Arial" panose="020B0604020202020204" pitchFamily="34" charset="0"/>
              </a:rPr>
              <a:t>polineurite</a:t>
            </a:r>
          </a:p>
        </p:txBody>
      </p:sp>
      <p:sp>
        <p:nvSpPr>
          <p:cNvPr id="15370" name="Retângulo 6">
            <a:extLst>
              <a:ext uri="{FF2B5EF4-FFF2-40B4-BE49-F238E27FC236}">
                <a16:creationId xmlns:a16="http://schemas.microsoft.com/office/drawing/2014/main" id="{603BD2E9-36A0-4EB7-8C82-1CC3BFB96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3894138"/>
            <a:ext cx="18637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800">
                <a:solidFill>
                  <a:srgbClr val="C00000"/>
                </a:solidFill>
                <a:latin typeface="Arial" panose="020B0604020202020204" pitchFamily="34" charset="0"/>
              </a:rPr>
              <a:t>Pelagra (de B</a:t>
            </a:r>
            <a:r>
              <a:rPr lang="pt-BR" altLang="pt-BR" sz="1100">
                <a:solidFill>
                  <a:srgbClr val="C00000"/>
                </a:solidFill>
                <a:latin typeface="Arial" panose="020B0604020202020204" pitchFamily="34" charset="0"/>
              </a:rPr>
              <a:t>3</a:t>
            </a:r>
            <a:r>
              <a:rPr lang="pt-BR" altLang="pt-BR" sz="1800">
                <a:solidFill>
                  <a:srgbClr val="C00000"/>
                </a:solidFill>
                <a:latin typeface="Arial" panose="020B0604020202020204" pitchFamily="34" charset="0"/>
              </a:rPr>
              <a:t>):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800">
                <a:solidFill>
                  <a:schemeClr val="tx1"/>
                </a:solidFill>
                <a:latin typeface="Arial" panose="020B0604020202020204" pitchFamily="34" charset="0"/>
              </a:rPr>
              <a:t>dermatite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800">
                <a:solidFill>
                  <a:schemeClr val="tx1"/>
                </a:solidFill>
                <a:latin typeface="Arial" panose="020B0604020202020204" pitchFamily="34" charset="0"/>
              </a:rPr>
              <a:t>diarreia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800">
                <a:solidFill>
                  <a:schemeClr val="tx1"/>
                </a:solidFill>
                <a:latin typeface="Arial" panose="020B0604020202020204" pitchFamily="34" charset="0"/>
              </a:rPr>
              <a:t>nervosismo</a:t>
            </a:r>
          </a:p>
        </p:txBody>
      </p:sp>
      <p:sp>
        <p:nvSpPr>
          <p:cNvPr id="15371" name="Retângulo 7">
            <a:extLst>
              <a:ext uri="{FF2B5EF4-FFF2-40B4-BE49-F238E27FC236}">
                <a16:creationId xmlns:a16="http://schemas.microsoft.com/office/drawing/2014/main" id="{AEAE3A81-EA94-4CB1-8AD5-4C64F0B56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8" y="5487988"/>
            <a:ext cx="3121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800">
                <a:solidFill>
                  <a:srgbClr val="C00000"/>
                </a:solidFill>
                <a:latin typeface="Arial" panose="020B0604020202020204" pitchFamily="34" charset="0"/>
              </a:rPr>
              <a:t>Anemia perniciosa (de B</a:t>
            </a:r>
            <a:r>
              <a:rPr lang="pt-BR" altLang="pt-BR" sz="1100">
                <a:solidFill>
                  <a:srgbClr val="C00000"/>
                </a:solidFill>
                <a:latin typeface="Arial" panose="020B0604020202020204" pitchFamily="34" charset="0"/>
              </a:rPr>
              <a:t>12</a:t>
            </a:r>
            <a:r>
              <a:rPr lang="pt-BR" altLang="pt-BR" sz="1800">
                <a:solidFill>
                  <a:srgbClr val="C00000"/>
                </a:solidFill>
                <a:latin typeface="Arial" panose="020B0604020202020204" pitchFamily="34" charset="0"/>
              </a:rPr>
              <a:t>):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800">
                <a:solidFill>
                  <a:schemeClr val="tx1"/>
                </a:solidFill>
                <a:latin typeface="Arial" panose="020B0604020202020204" pitchFamily="34" charset="0"/>
              </a:rPr>
              <a:t>glóbulos vermelhos imaturos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0E359612-4DCD-4CDE-B086-66759A9DF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4D94ABAF-7C34-494B-8A0D-E6AD9DF1E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05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>
            <a:extLst>
              <a:ext uri="{FF2B5EF4-FFF2-40B4-BE49-F238E27FC236}">
                <a16:creationId xmlns:a16="http://schemas.microsoft.com/office/drawing/2014/main" id="{5BF79A6B-4771-4055-8AF0-C2DE1D6DDB0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88913"/>
            <a:ext cx="6553200" cy="5688012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pt-BR" dirty="0"/>
              <a:t>    </a:t>
            </a:r>
            <a:r>
              <a:rPr lang="pt-BR" sz="2400" b="1" dirty="0">
                <a:solidFill>
                  <a:srgbClr val="C00000"/>
                </a:solidFill>
              </a:rPr>
              <a:t>Vitamina C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pt-BR" sz="2800" dirty="0"/>
              <a:t>Antioxidante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pt-BR" sz="2800" dirty="0"/>
              <a:t>Fortalece sistema imunológico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pt-BR" sz="2800" dirty="0"/>
              <a:t>Aumenta resistência de vasos sanguíneos, ossos, dentes e tendões.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pt-BR" sz="2800" dirty="0">
                <a:solidFill>
                  <a:srgbClr val="C00000"/>
                </a:solidFill>
              </a:rPr>
              <a:t>Fontes:</a:t>
            </a:r>
          </a:p>
        </p:txBody>
      </p:sp>
      <p:pic>
        <p:nvPicPr>
          <p:cNvPr id="16387" name="Picture 5" descr="http://www.oamigodopovo.com/vitamina-c331.jpg">
            <a:extLst>
              <a:ext uri="{FF2B5EF4-FFF2-40B4-BE49-F238E27FC236}">
                <a16:creationId xmlns:a16="http://schemas.microsoft.com/office/drawing/2014/main" id="{F2E97ABE-688F-45AF-A01E-135AFBFA9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3124200"/>
            <a:ext cx="2252662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 descr="http://www.haribol.com.br/imagens/abacaxi.jpg">
            <a:extLst>
              <a:ext uri="{FF2B5EF4-FFF2-40B4-BE49-F238E27FC236}">
                <a16:creationId xmlns:a16="http://schemas.microsoft.com/office/drawing/2014/main" id="{EC6E2BE6-5A52-4B02-ACC6-E26DE8CA4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2551113"/>
            <a:ext cx="1725612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http://www.portonewsnet.com.br/img_noticias/goiaba_001.jpg">
            <a:extLst>
              <a:ext uri="{FF2B5EF4-FFF2-40B4-BE49-F238E27FC236}">
                <a16:creationId xmlns:a16="http://schemas.microsoft.com/office/drawing/2014/main" id="{D5699A99-6CDE-43FB-915E-AAB558D63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2998788"/>
            <a:ext cx="140017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http://www.gazeta-rs.com.br/imagens/noticias/calda_de_morango_0041214399612.jpg">
            <a:extLst>
              <a:ext uri="{FF2B5EF4-FFF2-40B4-BE49-F238E27FC236}">
                <a16:creationId xmlns:a16="http://schemas.microsoft.com/office/drawing/2014/main" id="{D44F10A7-8B67-49EE-AA79-CC7BC83CF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806950"/>
            <a:ext cx="19431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3" descr="http://blog.cancaonova.com/medicinaeseguranca/files/2010/03/tomate-organico1.jpg">
            <a:extLst>
              <a:ext uri="{FF2B5EF4-FFF2-40B4-BE49-F238E27FC236}">
                <a16:creationId xmlns:a16="http://schemas.microsoft.com/office/drawing/2014/main" id="{DE4E0E93-FB76-48D3-9D72-D9C661A5F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4702175"/>
            <a:ext cx="2430462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5" descr="http://bp0.blogger.com/_UZ5M47Fq7rc/SBcjTgtR2iI/AAAAAAAAARI/f9GnstV42AA/s400/acerola_02.jpg">
            <a:extLst>
              <a:ext uri="{FF2B5EF4-FFF2-40B4-BE49-F238E27FC236}">
                <a16:creationId xmlns:a16="http://schemas.microsoft.com/office/drawing/2014/main" id="{D70CD7F6-71F4-4049-845D-8061EC38D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4400550"/>
            <a:ext cx="2552700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8C7DAE2-C867-42C8-A5B1-FD9EB72D4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A663085F-11A5-4D44-A474-F70E42F65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95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2FCB54-7CA1-4F84-95F5-475475FF69A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5288" y="692150"/>
            <a:ext cx="8748712" cy="3457575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pt-BR" sz="3600" dirty="0"/>
              <a:t>                      </a:t>
            </a:r>
            <a:r>
              <a:rPr lang="pt-BR" sz="3600" dirty="0">
                <a:solidFill>
                  <a:srgbClr val="C00000"/>
                </a:solidFill>
              </a:rPr>
              <a:t>Escorbuto: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pt-BR" sz="2400" dirty="0"/>
              <a:t>hemorragias generalizadas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pt-BR" sz="2400" dirty="0"/>
              <a:t>gengivite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pt-BR" sz="2400" dirty="0"/>
              <a:t>anemia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pt-BR" sz="2400" dirty="0"/>
              <a:t>fraqueza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pt-BR" sz="2400" dirty="0"/>
              <a:t>queda dos dentes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pt-BR" sz="2400" dirty="0"/>
          </a:p>
        </p:txBody>
      </p:sp>
      <p:pic>
        <p:nvPicPr>
          <p:cNvPr id="17411" name="Picture 5" descr="http://fotos.sapo.pt/iRC7NF5JKrBZ411Z9Emi/340x255">
            <a:extLst>
              <a:ext uri="{FF2B5EF4-FFF2-40B4-BE49-F238E27FC236}">
                <a16:creationId xmlns:a16="http://schemas.microsoft.com/office/drawing/2014/main" id="{7CA3F8BF-F621-4D1F-A711-BA5B4E099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927475"/>
            <a:ext cx="32385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http://www6.ufrgs.br/leadcap/feriasdivertidas2009/acai/atividades/ativ_21/7_1232655902_NAU_PT1550_001.jpg">
            <a:extLst>
              <a:ext uri="{FF2B5EF4-FFF2-40B4-BE49-F238E27FC236}">
                <a16:creationId xmlns:a16="http://schemas.microsoft.com/office/drawing/2014/main" id="{BD78AF50-5B61-4779-BF2F-F9BD4DF38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628775"/>
            <a:ext cx="244792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B764F1F5-2091-4B7D-8FDE-282387FEE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DF894CA7-93F5-4672-8CBF-5543BC887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3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623</TotalTime>
  <Words>431</Words>
  <Application>Microsoft Office PowerPoint</Application>
  <PresentationFormat>Apresentação na tela (4:3)</PresentationFormat>
  <Paragraphs>70</Paragraphs>
  <Slides>15</Slides>
  <Notes>0</Notes>
  <HiddenSlides>0</HiddenSlides>
  <MMClips>15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2" baseType="lpstr">
      <vt:lpstr>Calibri</vt:lpstr>
      <vt:lpstr>Arial</vt:lpstr>
      <vt:lpstr>Calibri Light</vt:lpstr>
      <vt:lpstr>Broadway</vt:lpstr>
      <vt:lpstr>Bradley Hand ITC</vt:lpstr>
      <vt:lpstr>Wingdings 3</vt:lpstr>
      <vt:lpstr>Retrospectiva</vt:lpstr>
      <vt:lpstr>            VITAMINAS</vt:lpstr>
      <vt:lpstr>Vitaminas</vt:lpstr>
      <vt:lpstr>Apresentação do PowerPoint</vt:lpstr>
      <vt:lpstr>Vitamina A </vt:lpstr>
      <vt:lpstr>Apresentação do PowerPoint</vt:lpstr>
      <vt:lpstr>Complexo B:  B1,B2,B3,B5,B6,B7,B9 e B12</vt:lpstr>
      <vt:lpstr>Apresentação do PowerPoint</vt:lpstr>
      <vt:lpstr>Apresentação do PowerPoint</vt:lpstr>
      <vt:lpstr>Apresentação do PowerPoint</vt:lpstr>
      <vt:lpstr>Vitamina D</vt:lpstr>
      <vt:lpstr>Apresentação do PowerPoint</vt:lpstr>
      <vt:lpstr>Apresentação do PowerPoint</vt:lpstr>
      <vt:lpstr>Vitamina E </vt:lpstr>
      <vt:lpstr>         Vitamina k</vt:lpstr>
      <vt:lpstr>Vitaminas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SUBSTÂNCIAS ORGÂNICAS</dc:title>
  <dc:creator>Thiago</dc:creator>
  <cp:lastModifiedBy>Otávio Alves Santos</cp:lastModifiedBy>
  <cp:revision>75</cp:revision>
  <dcterms:created xsi:type="dcterms:W3CDTF">2011-04-07T22:00:52Z</dcterms:created>
  <dcterms:modified xsi:type="dcterms:W3CDTF">2020-04-15T14:39:50Z</dcterms:modified>
</cp:coreProperties>
</file>