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96" r:id="rId3"/>
    <p:sldId id="336" r:id="rId4"/>
    <p:sldId id="277" r:id="rId5"/>
    <p:sldId id="290" r:id="rId6"/>
    <p:sldId id="301" r:id="rId7"/>
    <p:sldId id="328" r:id="rId8"/>
    <p:sldId id="298" r:id="rId9"/>
    <p:sldId id="337" r:id="rId10"/>
    <p:sldId id="297" r:id="rId11"/>
    <p:sldId id="329" r:id="rId12"/>
    <p:sldId id="261" r:id="rId13"/>
    <p:sldId id="262" r:id="rId14"/>
    <p:sldId id="264" r:id="rId15"/>
    <p:sldId id="272" r:id="rId16"/>
    <p:sldId id="265" r:id="rId17"/>
    <p:sldId id="270" r:id="rId18"/>
    <p:sldId id="266" r:id="rId19"/>
    <p:sldId id="330" r:id="rId20"/>
    <p:sldId id="273" r:id="rId21"/>
    <p:sldId id="275" r:id="rId22"/>
    <p:sldId id="274" r:id="rId23"/>
    <p:sldId id="331" r:id="rId24"/>
    <p:sldId id="282" r:id="rId25"/>
    <p:sldId id="309" r:id="rId26"/>
    <p:sldId id="310" r:id="rId27"/>
    <p:sldId id="283" r:id="rId28"/>
    <p:sldId id="295" r:id="rId29"/>
    <p:sldId id="291" r:id="rId3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  <a:srgbClr val="FF0000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CC82C-72C7-477A-935B-4B44AA37F3BF}" v="11" dt="2020-04-14T12:43:37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4F61739-D52C-43E2-A121-05F113BEF3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66299FB-CD7D-4C7D-870E-48E40503CF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0D10D084-3BDD-406C-B998-54383473310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46F3F43B-7B22-4593-B99C-5A9D2FA922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173DF710-A36E-4450-A5A8-5D0D0007AE4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9AD11FDF-929D-4F55-AA4F-7A769EC1A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6F7B227-7F6E-40C2-878C-4063174CC10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661521F6-46B8-4A4C-8904-816DD53EAD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1F4917-F628-4D29-8A99-33E43DCAD820}" type="slidenum">
              <a:rPr lang="pt-BR" altLang="pt-BR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0BA346D-4EA4-4604-85B2-458FC8505F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FEA39C7-700E-4B15-9A24-A2370FA97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687E1B-8DB5-4973-B293-D44EE9819A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5" name="Espaço Reservado para Anotações 2">
            <a:extLst>
              <a:ext uri="{FF2B5EF4-FFF2-40B4-BE49-F238E27FC236}">
                <a16:creationId xmlns:a16="http://schemas.microsoft.com/office/drawing/2014/main" id="{4E186E32-EA0A-4726-8E69-50A7D1DE4F53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F845AA6F-9E48-4FF0-885C-37CA3641D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FC06DF-4CB7-4EC7-BB3C-BEA7C409CC4B}" type="slidenum">
              <a:rPr lang="pt-BR" altLang="pt-BR"/>
              <a:pPr>
                <a:spcBef>
                  <a:spcPct val="0"/>
                </a:spcBef>
              </a:pPr>
              <a:t>12</a:t>
            </a:fld>
            <a:endParaRPr lang="pt-BR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8178942-8910-47A4-A70B-AFF514EA1ED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890C715-B560-4557-B1E4-D7DD08303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7DEACCF-D9BB-41EF-A402-AE815A1BDD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ED1A4F-1099-4658-9382-2E9F57075AE1}" type="slidenum">
              <a:rPr lang="pt-BR" altLang="pt-BR"/>
              <a:pPr>
                <a:spcBef>
                  <a:spcPct val="0"/>
                </a:spcBef>
              </a:pPr>
              <a:t>13</a:t>
            </a:fld>
            <a:endParaRPr lang="pt-BR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4F0CAAE-0A93-477E-AE7E-19D7673E10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FAC610E-34F2-477D-A5C0-0919E8F16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A4A8B4C5-1B2A-4152-9F43-D62327545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544159-71B4-4DA1-A1AA-E2EF07235413}" type="slidenum">
              <a:rPr lang="pt-BR" altLang="pt-BR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A9CF22B-8635-42CD-9DDD-29AFAA537B2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C14C785-3102-4319-978E-CB7E2F682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4C168552-1B95-42C6-BC35-DAE3BAA15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4DA5B1-9917-44C3-9ABD-CE1FB5B13450}" type="slidenum">
              <a:rPr lang="pt-BR" altLang="pt-BR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5D54608-6B0F-4C2D-AE8B-7F2DC0E107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B7863C4-B5EA-4847-A433-E5E48BA39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4C062F5-16D8-4DC5-8526-6B5181BD2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10A44-7AE4-4820-AC7A-F5CB4B3F0CB6}" type="slidenum">
              <a:rPr lang="pt-BR" altLang="pt-BR"/>
              <a:pPr>
                <a:spcBef>
                  <a:spcPct val="0"/>
                </a:spcBef>
              </a:pPr>
              <a:t>16</a:t>
            </a:fld>
            <a:endParaRPr lang="pt-BR" altLang="pt-B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660DD35-1DA4-4EA2-8A3D-34DCDB34C70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AE395C0-E0BF-4D4D-858C-FA16DB708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9C21BF43-D9C7-4BC5-A11A-3D96DD50C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B905-C118-4209-A6D1-06745017607D}" type="slidenum">
              <a:rPr lang="pt-BR" altLang="pt-BR"/>
              <a:pPr>
                <a:spcBef>
                  <a:spcPct val="0"/>
                </a:spcBef>
              </a:pPr>
              <a:t>17</a:t>
            </a:fld>
            <a:endParaRPr lang="pt-BR" altLang="pt-BR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D2CB51D-E4AA-42E9-BD70-8D0E3E8D30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9562982-7F9B-48C5-A992-B168E5F61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4046EDD-8124-4AE9-B085-06F67F75A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73FDDC-9F88-4C9D-9A4F-899AD13A6AAE}" type="slidenum">
              <a:rPr lang="pt-BR" altLang="pt-BR"/>
              <a:pPr>
                <a:spcBef>
                  <a:spcPct val="0"/>
                </a:spcBef>
              </a:pPr>
              <a:t>18</a:t>
            </a:fld>
            <a:endParaRPr lang="pt-BR" altLang="pt-BR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0E378EE-9D5F-439D-A696-D108612928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F3126A8-3150-48C2-96C8-052D78DE4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F60F61-FEA2-4A53-9AA8-D173097B3B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4275" name="Espaço Reservado para Anotações 2">
            <a:extLst>
              <a:ext uri="{FF2B5EF4-FFF2-40B4-BE49-F238E27FC236}">
                <a16:creationId xmlns:a16="http://schemas.microsoft.com/office/drawing/2014/main" id="{EC09035E-61D2-4A25-8176-74708537088D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04F88E9-8BDE-479C-AEC9-4BE720CA4F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8C6439-35B5-45D8-A351-4702897E4020}" type="slidenum">
              <a:rPr lang="pt-BR" altLang="pt-BR"/>
              <a:pPr>
                <a:spcBef>
                  <a:spcPct val="0"/>
                </a:spcBef>
              </a:pPr>
              <a:t>20</a:t>
            </a:fld>
            <a:endParaRPr lang="pt-BR" altLang="pt-BR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711AFEF-F662-43C9-86F3-B2F0B944F2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08EE48A-1AA8-4B31-B27D-84836B913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1CF52A-339F-40B5-9EBD-645111FA54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2F4DCF93-5C4F-4111-9CBC-A03475484965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67E9666A-C43A-4B61-964E-35A0F0BC8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8F81FB-D3AA-48C9-ADE0-532BC2D59AAE}" type="slidenum">
              <a:rPr lang="pt-BR" altLang="pt-BR"/>
              <a:pPr>
                <a:spcBef>
                  <a:spcPct val="0"/>
                </a:spcBef>
              </a:pPr>
              <a:t>21</a:t>
            </a:fld>
            <a:endParaRPr lang="pt-BR" altLang="pt-BR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67DA668-75C0-46BA-8466-A418954FDB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2494017-D1CA-4BF2-96BD-4843FAFD2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B62420E-E201-4BDD-A286-F35FB3398C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AF19B9-6EBF-4ED5-8023-54D74373E8BE}" type="slidenum">
              <a:rPr lang="pt-BR" altLang="pt-BR"/>
              <a:pPr>
                <a:spcBef>
                  <a:spcPct val="0"/>
                </a:spcBef>
              </a:pPr>
              <a:t>22</a:t>
            </a:fld>
            <a:endParaRPr lang="pt-BR" altLang="pt-BR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CA47D0DA-3B33-4C66-A104-5C3D3B3DB7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60C7331-804A-4C9B-B04C-343906A0F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4F9586-5AE5-4BBD-B6E9-A9A4798552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2467" name="Espaço Reservado para Anotações 2">
            <a:extLst>
              <a:ext uri="{FF2B5EF4-FFF2-40B4-BE49-F238E27FC236}">
                <a16:creationId xmlns:a16="http://schemas.microsoft.com/office/drawing/2014/main" id="{30DFD6A9-1E61-40B5-A52C-58942755922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B0227E6B-FD5E-47C9-B450-C50E12396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2630AB-39AD-4B85-B126-F4401D02773D}" type="slidenum">
              <a:rPr lang="pt-BR" altLang="pt-BR"/>
              <a:pPr>
                <a:spcBef>
                  <a:spcPct val="0"/>
                </a:spcBef>
              </a:pPr>
              <a:t>24</a:t>
            </a:fld>
            <a:endParaRPr lang="pt-BR" altLang="pt-BR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96AF06B-3969-4467-B738-EA01BFEA593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C423AB9A-9825-4ADA-AF0D-37B449B5D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1B9C707-8301-4370-AE08-FC37968906D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6563" name="Espaço Reservado para Anotações 2">
            <a:extLst>
              <a:ext uri="{FF2B5EF4-FFF2-40B4-BE49-F238E27FC236}">
                <a16:creationId xmlns:a16="http://schemas.microsoft.com/office/drawing/2014/main" id="{97EC000B-D20B-483E-87E9-D4229315EE6B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2CDD33-F22F-433C-983F-B1B6EE1956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8611" name="Espaço Reservado para Anotações 2">
            <a:extLst>
              <a:ext uri="{FF2B5EF4-FFF2-40B4-BE49-F238E27FC236}">
                <a16:creationId xmlns:a16="http://schemas.microsoft.com/office/drawing/2014/main" id="{1D963DEC-A593-45B1-B931-F8404406D27D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7A7D330-0D03-468D-8D51-994337FAB4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B1631-0501-4E41-8CBD-A0B349FC0EA4}" type="slidenum">
              <a:rPr lang="pt-BR" altLang="pt-BR"/>
              <a:pPr>
                <a:spcBef>
                  <a:spcPct val="0"/>
                </a:spcBef>
              </a:pPr>
              <a:t>27</a:t>
            </a:fld>
            <a:endParaRPr lang="pt-BR" altLang="pt-BR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2FB08C25-0235-4BD3-9743-7545F31B82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12D1EC4-576E-44F4-AAC9-472AED32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0F0916E-B190-459E-A128-39BF3754CE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DA846F-297E-498C-828B-055DA01A59F8}" type="slidenum">
              <a:rPr lang="pt-BR" altLang="pt-BR"/>
              <a:pPr>
                <a:spcBef>
                  <a:spcPct val="0"/>
                </a:spcBef>
              </a:pPr>
              <a:t>29</a:t>
            </a:fld>
            <a:endParaRPr lang="pt-BR" altLang="pt-BR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AC3295B-3C4E-45A8-B9E3-BA80DEFD197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C620A258-A0ED-49F5-82C5-24DEC3CE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9579FAD-3A5C-48B7-A2C4-CC9E4AE7F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995DD9-7FAC-4A04-AE97-237993444C85}" type="slidenum">
              <a:rPr lang="pt-BR" altLang="pt-BR"/>
              <a:pPr>
                <a:spcBef>
                  <a:spcPct val="0"/>
                </a:spcBef>
              </a:pPr>
              <a:t>4</a:t>
            </a:fld>
            <a:endParaRPr lang="pt-BR" altLang="pt-B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8500A54-A474-440F-8C20-991555F65C0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C1E6264-EBBD-47A3-B447-1B1244E2C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5D35CDD-3396-4B39-ABC1-20076F49D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153B25-9600-4CED-A9C0-ACA3B1EEB7F6}" type="slidenum">
              <a:rPr lang="pt-BR" altLang="pt-BR"/>
              <a:pPr>
                <a:spcBef>
                  <a:spcPct val="0"/>
                </a:spcBef>
              </a:pPr>
              <a:t>5</a:t>
            </a:fld>
            <a:endParaRPr lang="pt-BR" altLang="pt-B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4ED4DF2-FDD7-4F9F-AF35-6AB56736F3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810BCA0-5112-4790-A48F-1E7254BF4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33ECCC-B644-43C7-9D5A-13331C5B416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7651" name="Espaço Reservado para Anotações 2">
            <a:extLst>
              <a:ext uri="{FF2B5EF4-FFF2-40B4-BE49-F238E27FC236}">
                <a16:creationId xmlns:a16="http://schemas.microsoft.com/office/drawing/2014/main" id="{711B743B-5CA6-4F0D-AFFD-7D22844CA39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09831E-20BE-47C8-8492-6226A4FD7F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E76FE0D1-9ED3-4861-A773-EBFBDB98E68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BB4FB1-31FD-4D68-AC82-2089B71FC5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FBE8869C-D9EE-4D6F-B0D4-D0506A14899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DC9978-727F-44C8-B56A-DFE14CF9FE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Espaço Reservado para Anotações 2">
            <a:extLst>
              <a:ext uri="{FF2B5EF4-FFF2-40B4-BE49-F238E27FC236}">
                <a16:creationId xmlns:a16="http://schemas.microsoft.com/office/drawing/2014/main" id="{6EFA8421-3088-4094-8039-E52D1E9E6FB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C4BB60-6685-43FC-9566-4630DF6AB0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Espaço Reservado para Anotações 2">
            <a:extLst>
              <a:ext uri="{FF2B5EF4-FFF2-40B4-BE49-F238E27FC236}">
                <a16:creationId xmlns:a16="http://schemas.microsoft.com/office/drawing/2014/main" id="{6F905EC4-F479-48D3-A815-6CC6CA4E4F8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611410E-EAB2-4FCF-B43A-7138FFA588E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0CC9477-FDD2-4AA8-AF83-9DCFC2744D56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989FA483-FB1D-4F3B-9272-3276E36E1AE2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887076-D58E-47DC-B5CE-8FF64EB0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6F1BEB-159D-4CFA-9099-5C16A217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349897-F57B-42B8-8216-3E728EEE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E0036-6392-40AF-96E8-4723876137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55109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F7A3-40A9-4BF8-B89B-FB8FF0FB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04F2F-A6E7-47B4-BB51-FCA678E98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DC3C2-2D29-40DE-9286-35023293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1DDB-DFF6-4526-8011-6CE900664D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96162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146DCCA-8853-4E89-81D8-E8918987204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6B3EBC5-6569-4754-911B-F9362277741B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920E316-36CF-4914-9737-BC3B1D96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90E832-F5C8-4E4E-A750-01946D5B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EB9DAA-C518-40EE-81F7-1A8B0FA5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3030F-8DF2-4F98-82D6-F836B7F714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402468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8457-1C18-4523-B26E-7AEE0975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0E488-A201-49EA-B4C4-C2BCBA7D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C137-844A-4F71-A12E-77F9AAC6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A1C7D-D85A-4ADF-8803-49A141A08A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363097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CD1C7C1-9592-4BC0-A82B-49B5DD889AC4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B47DAC0-7D09-4400-8777-DAC7F657D07E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AA0B528C-AC96-4E7C-AE5C-01ABBC91F366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C1D5E3-BE4B-4666-A03E-E71F7069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72B376-CEAD-4CFF-8522-66FDABF8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A5D655-FE46-4C7F-9F82-C974BF07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EC58B-F1A3-49E9-B43C-FE3DAB31B7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968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FA5CAB-5AA0-4BB6-AFA4-DC1E3B5A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BACEEF-1B0C-4D56-8CBC-3F4170E2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AB119A-EF15-453E-8192-E05A360C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E9385-A393-43D7-A3FE-2B8DFB14E2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186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753C79-FE70-4463-B238-26934C03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B92669-B796-4A5E-AA0F-40418184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5E9F60-C5B8-42A2-9E61-33061DCD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3C3E2-4A9F-4B48-8587-208E0D1C5B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2062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1168BA-74AF-4F3A-A27A-CD210144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CF53D8-8FA1-4B49-A6F0-8D960886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3C536B-F7B8-4FED-A082-F7DA8DC1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1181F-4D88-4426-8D5E-571DD13DCE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041661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274902-2E80-4F93-8958-BEEE49801ADF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36FF65-5822-468B-9A8C-33506036F361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33DED34-2ADF-4287-8723-A1DD14A5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A013A6B-067B-4503-B7B9-DE259E71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6240F33-5CEA-471D-AA73-A3345E41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56768-B26E-41B6-B4D1-C2C2B67A25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243571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9D74D51-ABD8-43BA-880F-97FF92E93866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200AD51-F897-495B-BF4E-871C44F75708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BB24252-ED71-4CD4-84DE-F224FDFA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DEEA224-B969-487F-A9B0-51559033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7A5DE7-AEE9-422B-9539-847682A0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1324E6-0FA2-4DA5-A6F8-CCFC9BAA7F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649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DE6D9B-6124-419F-B049-EF59B3357C33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806FF91-816A-4157-942E-9042000D29AF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65C0E4A-CBFD-4CD7-A341-701F4F54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3E67FAF-A5B9-48CB-B4CD-5733BFDB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97EF4CB-C0FD-43F1-818C-C921315F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908B7-22DD-45BC-99EA-FF0640FD79F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109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710618-65F0-428A-B933-4AA227677CE3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7DBFAB-9C10-40A7-BFB5-E2BECBD4FC25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A7B7F-1CAC-4BCE-9BAC-287FF2D2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E0EE110-9931-4C48-B25F-33064702D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2336-F2A8-4E4A-B15A-532DDD91F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5A2AE-84A1-440D-A215-DF42F1C3C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7D6C5-D91A-40CA-8DDA-3048FD9F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623E4FE7-6C34-470A-8348-D3B14607B5B3}" type="slidenum">
              <a:rPr lang="pt-BR" altLang="pt-BR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627E6-B3DA-4CA1-B101-A2FB63407314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8" r:id="rId2"/>
    <p:sldLayoutId id="2147483684" r:id="rId3"/>
    <p:sldLayoutId id="2147483679" r:id="rId4"/>
    <p:sldLayoutId id="2147483680" r:id="rId5"/>
    <p:sldLayoutId id="2147483681" r:id="rId6"/>
    <p:sldLayoutId id="2147483685" r:id="rId7"/>
    <p:sldLayoutId id="2147483686" r:id="rId8"/>
    <p:sldLayoutId id="2147483687" r:id="rId9"/>
    <p:sldLayoutId id="2147483682" r:id="rId10"/>
    <p:sldLayoutId id="2147483688" r:id="rId11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afh.bio.br/nervoso/nervoso2.asp" TargetMode="Externa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hyperlink" Target="http://www.infoescola.com/sistema-muscular/tendao/" TargetMode="External"/><Relationship Id="rId4" Type="http://schemas.openxmlformats.org/officeDocument/2006/relationships/hyperlink" Target="http://www.infoescola.com/sistema-nervoso/ato-reflexo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sinapsaprender.wordpress.com/2014/02/24/sobre-sinapses-e-aprendizagem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psiqweb.med.br/site/?area=NO/LerNoticia&amp;idNoticia=290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livrespensadores.net/o-mundo-negro-da-depressao/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webciencia.com/11_29nervoso.htm" TargetMode="Externa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brasilescola.com/biologia/celulas-glia.htm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63D2D62E-19CC-4569-949E-4A0BBD8BA9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altLang="pt-BR" dirty="0">
                <a:solidFill>
                  <a:schemeClr val="folHlink"/>
                </a:solidFill>
              </a:rPr>
              <a:t>SISTEMA            				NERVOSO                				HUMANO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027235F1-F157-42B3-8FBC-749114F2D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fontAlgn="auto">
              <a:lnSpc>
                <a:spcPct val="80000"/>
              </a:lnSpc>
              <a:defRPr/>
            </a:pPr>
            <a:endParaRPr lang="pt-BR" altLang="pt-BR" sz="2800" dirty="0">
              <a:solidFill>
                <a:srgbClr val="00FF00"/>
              </a:solidFill>
            </a:endParaRPr>
          </a:p>
        </p:txBody>
      </p:sp>
      <p:sp>
        <p:nvSpPr>
          <p:cNvPr id="2050" name="Espaço Reservado para Número de Slide 5">
            <a:extLst>
              <a:ext uri="{FF2B5EF4-FFF2-40B4-BE49-F238E27FC236}">
                <a16:creationId xmlns:a16="http://schemas.microsoft.com/office/drawing/2014/main" id="{CF9711C5-A0D7-4C90-8FAB-58881414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2008C6A-6AFD-4D69-BF3F-2655A60EAC0D}" type="slidenum">
              <a:rPr lang="pt-BR" altLang="pt-BR">
                <a:latin typeface="Arial" panose="020B0604020202020204" pitchFamily="34" charset="0"/>
              </a:rPr>
              <a:pPr/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FB8E2D4-FD6D-43CD-8C2B-D2A03675C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2"/>
    </mc:Choice>
    <mc:Fallback>
      <p:transition spd="slow" advTm="1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7">
            <a:extLst>
              <a:ext uri="{FF2B5EF4-FFF2-40B4-BE49-F238E27FC236}">
                <a16:creationId xmlns:a16="http://schemas.microsoft.com/office/drawing/2014/main" id="{2F143CFA-31EA-4C57-887E-493ED09C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5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Ciências</a:t>
            </a:r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, 8º ano</a:t>
            </a:r>
          </a:p>
          <a:p>
            <a:pPr eaLnBrk="1" hangingPunct="1"/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Sistema nervoso e as principais doenças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7443FC4C-E8E2-44B0-916C-472547BC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3900488"/>
            <a:ext cx="618331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15A03CC-00BF-42CD-8568-3829FE0CFEE1}"/>
              </a:ext>
            </a:extLst>
          </p:cNvPr>
          <p:cNvSpPr txBox="1">
            <a:spLocks/>
          </p:cNvSpPr>
          <p:nvPr/>
        </p:nvSpPr>
        <p:spPr>
          <a:xfrm>
            <a:off x="4779963" y="6151563"/>
            <a:ext cx="3910012" cy="35083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lang="pt-BR" sz="440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5pPr>
            <a:lvl6pPr marL="457200" algn="ctr" rtl="0" eaLnBrk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6pPr>
            <a:lvl7pPr marL="914400" algn="ctr" rtl="0" eaLnBrk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7pPr>
            <a:lvl8pPr marL="1371600" algn="ctr" rtl="0" eaLnBrk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8pPr>
            <a:lvl9pPr marL="1828800" algn="ctr" rtl="0" eaLnBrk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9pPr>
          </a:lstStyle>
          <a:p>
            <a:pPr>
              <a:defRPr/>
            </a:pPr>
            <a:r>
              <a:rPr sz="1000" kern="0" dirty="0">
                <a:hlinkClick r:id="rId6"/>
              </a:rPr>
              <a:t>http://www.afh.bio.br/nervoso/nervoso2.asp</a:t>
            </a:r>
            <a:r>
              <a:rPr sz="1000" kern="0" dirty="0"/>
              <a:t> 30/07/2015</a:t>
            </a: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1E3A6BDF-3BCC-4C86-9BEC-B6B4A9BD0B1E}"/>
              </a:ext>
            </a:extLst>
          </p:cNvPr>
          <p:cNvSpPr/>
          <p:nvPr/>
        </p:nvSpPr>
        <p:spPr>
          <a:xfrm>
            <a:off x="582613" y="3022600"/>
            <a:ext cx="7989887" cy="812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Micróglia, </a:t>
            </a:r>
            <a:r>
              <a:rPr lang="pt-BR" sz="2000" dirty="0"/>
              <a:t>estas células são pequenas e alongadas, com prolongamentos curtos e irregulares.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7A5B5251-047E-4525-9505-94630834BFC0}"/>
              </a:ext>
            </a:extLst>
          </p:cNvPr>
          <p:cNvSpPr/>
          <p:nvPr/>
        </p:nvSpPr>
        <p:spPr>
          <a:xfrm>
            <a:off x="566738" y="1862138"/>
            <a:ext cx="800576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Astrócitos</a:t>
            </a:r>
            <a:r>
              <a:rPr lang="pt-BR" sz="2000" dirty="0"/>
              <a:t>, dispõem-se ao longo dos capilares sanguíneos do encéfalo, controlando a passagem de substâncias do sangue para as células do sistema nervoso.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1BEC632-20E4-43CD-A29E-EEEAA309F583}"/>
              </a:ext>
            </a:extLst>
          </p:cNvPr>
          <p:cNvSpPr/>
          <p:nvPr/>
        </p:nvSpPr>
        <p:spPr>
          <a:xfrm>
            <a:off x="581025" y="706438"/>
            <a:ext cx="7991475" cy="9128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Oligodendrócitos</a:t>
            </a:r>
            <a:r>
              <a:rPr lang="pt-BR" sz="2000" dirty="0"/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são responsáveis pela produção da bainha de mielina possuem a função de isolante elétrico para os neurônios do SNC.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B243378-0C4A-4183-A0F5-3551F52DC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11E92449-1FCB-436D-9535-694A10C4866D}"/>
              </a:ext>
            </a:extLst>
          </p:cNvPr>
          <p:cNvSpPr/>
          <p:nvPr/>
        </p:nvSpPr>
        <p:spPr>
          <a:xfrm>
            <a:off x="539750" y="763588"/>
            <a:ext cx="792003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Organização do sistema nervoso</a:t>
            </a: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1A7E5115-A53F-4729-860B-5D3716AF04D2}"/>
              </a:ext>
            </a:extLst>
          </p:cNvPr>
          <p:cNvSpPr/>
          <p:nvPr/>
        </p:nvSpPr>
        <p:spPr>
          <a:xfrm>
            <a:off x="3062288" y="4227513"/>
            <a:ext cx="1081087" cy="1943100"/>
          </a:xfrm>
          <a:prstGeom prst="leftBrace">
            <a:avLst>
              <a:gd name="adj1" fmla="val 8333"/>
              <a:gd name="adj2" fmla="val 444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0781DE0A-878C-4ED7-970E-96F3DA53475B}"/>
              </a:ext>
            </a:extLst>
          </p:cNvPr>
          <p:cNvSpPr/>
          <p:nvPr/>
        </p:nvSpPr>
        <p:spPr>
          <a:xfrm>
            <a:off x="3059113" y="1881188"/>
            <a:ext cx="1081087" cy="1944687"/>
          </a:xfrm>
          <a:prstGeom prst="leftBrace">
            <a:avLst>
              <a:gd name="adj1" fmla="val 8333"/>
              <a:gd name="adj2" fmla="val 444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1DF8F84F-48C0-41D2-98C7-28458A609539}"/>
              </a:ext>
            </a:extLst>
          </p:cNvPr>
          <p:cNvSpPr/>
          <p:nvPr/>
        </p:nvSpPr>
        <p:spPr>
          <a:xfrm>
            <a:off x="3960813" y="2052638"/>
            <a:ext cx="1285875" cy="461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Encéfalo</a:t>
            </a:r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D6E8B393-E2BE-4318-AB02-1563053873EE}"/>
              </a:ext>
            </a:extLst>
          </p:cNvPr>
          <p:cNvSpPr/>
          <p:nvPr/>
        </p:nvSpPr>
        <p:spPr>
          <a:xfrm>
            <a:off x="3852863" y="3052763"/>
            <a:ext cx="1922462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Medula espinal ou espinhal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D5854931-C3F2-416E-B9A1-F64F502A00D1}"/>
              </a:ext>
            </a:extLst>
          </p:cNvPr>
          <p:cNvSpPr/>
          <p:nvPr/>
        </p:nvSpPr>
        <p:spPr>
          <a:xfrm>
            <a:off x="4033838" y="4405313"/>
            <a:ext cx="1076325" cy="461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Nervos</a:t>
            </a:r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FB525DC5-30C2-4BCB-95A2-7B709520E5E2}"/>
              </a:ext>
            </a:extLst>
          </p:cNvPr>
          <p:cNvSpPr/>
          <p:nvPr/>
        </p:nvSpPr>
        <p:spPr>
          <a:xfrm>
            <a:off x="4033838" y="5454650"/>
            <a:ext cx="1212850" cy="461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Gânglios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2BF93E8F-79B3-4A04-A4C0-357F391B3435}"/>
              </a:ext>
            </a:extLst>
          </p:cNvPr>
          <p:cNvSpPr/>
          <p:nvPr/>
        </p:nvSpPr>
        <p:spPr>
          <a:xfrm>
            <a:off x="93663" y="2446338"/>
            <a:ext cx="2879725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Sistema nervoso central (SNC)</a:t>
            </a:r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BF1F4889-8F1E-4E9E-9BE7-87923DA22B31}"/>
              </a:ext>
            </a:extLst>
          </p:cNvPr>
          <p:cNvSpPr/>
          <p:nvPr/>
        </p:nvSpPr>
        <p:spPr>
          <a:xfrm>
            <a:off x="112713" y="4652963"/>
            <a:ext cx="28606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Sistema nervoso periférico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( SNP)</a:t>
            </a:r>
          </a:p>
        </p:txBody>
      </p:sp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1EBA6B5A-71BA-43D7-8102-14E353E5DA87}"/>
              </a:ext>
            </a:extLst>
          </p:cNvPr>
          <p:cNvSpPr/>
          <p:nvPr/>
        </p:nvSpPr>
        <p:spPr>
          <a:xfrm>
            <a:off x="5586413" y="1820863"/>
            <a:ext cx="501650" cy="1385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de cantos arredondados 13">
            <a:extLst>
              <a:ext uri="{FF2B5EF4-FFF2-40B4-BE49-F238E27FC236}">
                <a16:creationId xmlns:a16="http://schemas.microsoft.com/office/drawing/2014/main" id="{EC9328A6-E548-46BC-A379-8DD6A25B72AB}"/>
              </a:ext>
            </a:extLst>
          </p:cNvPr>
          <p:cNvSpPr/>
          <p:nvPr/>
        </p:nvSpPr>
        <p:spPr>
          <a:xfrm>
            <a:off x="6146800" y="1887538"/>
            <a:ext cx="2097088" cy="349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Cérebro</a:t>
            </a:r>
          </a:p>
        </p:txBody>
      </p:sp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D682E29A-2C16-4B21-9C6A-E1A56A70D843}"/>
              </a:ext>
            </a:extLst>
          </p:cNvPr>
          <p:cNvSpPr/>
          <p:nvPr/>
        </p:nvSpPr>
        <p:spPr>
          <a:xfrm>
            <a:off x="6146800" y="2306638"/>
            <a:ext cx="2097088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Cerebelo</a:t>
            </a:r>
          </a:p>
        </p:txBody>
      </p:sp>
      <p:sp>
        <p:nvSpPr>
          <p:cNvPr id="16" name="Retângulo de cantos arredondados 15">
            <a:extLst>
              <a:ext uri="{FF2B5EF4-FFF2-40B4-BE49-F238E27FC236}">
                <a16:creationId xmlns:a16="http://schemas.microsoft.com/office/drawing/2014/main" id="{C6DC7EBF-E0BD-4FF9-A186-F70DF59DD769}"/>
              </a:ext>
            </a:extLst>
          </p:cNvPr>
          <p:cNvSpPr/>
          <p:nvPr/>
        </p:nvSpPr>
        <p:spPr>
          <a:xfrm>
            <a:off x="6146800" y="2720975"/>
            <a:ext cx="2097088" cy="331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Tronco encefálico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41E4C4D-242F-434F-83CC-CFB316BA2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9DC53355-5A02-4F49-B3DD-BBB040F99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Órgãos do SNC</a:t>
            </a:r>
          </a:p>
        </p:txBody>
      </p:sp>
      <p:sp>
        <p:nvSpPr>
          <p:cNvPr id="8194" name="Espaço Reservado para Número de Slide 4">
            <a:extLst>
              <a:ext uri="{FF2B5EF4-FFF2-40B4-BE49-F238E27FC236}">
                <a16:creationId xmlns:a16="http://schemas.microsoft.com/office/drawing/2014/main" id="{CB5048A5-7BA1-456C-BD14-E12107AA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E82127-DD70-493B-BF1B-28F65F5DF49D}" type="slidenum">
              <a:rPr lang="pt-BR" altLang="pt-BR">
                <a:latin typeface="Arial" panose="020B0604020202020204" pitchFamily="34" charset="0"/>
              </a:rPr>
              <a:pPr/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36868" name="Picture 3" descr="snc">
            <a:extLst>
              <a:ext uri="{FF2B5EF4-FFF2-40B4-BE49-F238E27FC236}">
                <a16:creationId xmlns:a16="http://schemas.microsoft.com/office/drawing/2014/main" id="{DB1382E7-F970-405B-A6B0-16487B8AF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79625"/>
            <a:ext cx="488156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EEE10B2-93AC-4F14-AA09-89411AB47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1"/>
    </mc:Choice>
    <mc:Fallback>
      <p:transition spd="slow" advTm="2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>
            <a:extLst>
              <a:ext uri="{FF2B5EF4-FFF2-40B4-BE49-F238E27FC236}">
                <a16:creationId xmlns:a16="http://schemas.microsoft.com/office/drawing/2014/main" id="{139A077F-BF87-4474-8FBB-115D7D37D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fontAlgn="auto">
              <a:spcAft>
                <a:spcPts val="0"/>
              </a:spcAft>
              <a:defRPr/>
            </a:pPr>
            <a:r>
              <a:rPr lang="pt-BR" altLang="pt-BR">
                <a:solidFill>
                  <a:srgbClr val="FFCC00"/>
                </a:solidFill>
              </a:rPr>
              <a:t>Cérebro</a:t>
            </a:r>
            <a:br>
              <a:rPr lang="pt-BR" altLang="pt-BR">
                <a:solidFill>
                  <a:srgbClr val="FFCC00"/>
                </a:solidFill>
              </a:rPr>
            </a:br>
            <a:endParaRPr lang="pt-BR" altLang="pt-BR">
              <a:solidFill>
                <a:srgbClr val="FFCC00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78611A3-B083-42F6-A2AB-38C45CC462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pt-BR" altLang="pt-BR"/>
              <a:t>Parte mais desenvolvida do encéfalo</a:t>
            </a:r>
          </a:p>
          <a:p>
            <a:pPr marL="609600" indent="-609600"/>
            <a:r>
              <a:rPr lang="pt-BR" altLang="pt-BR"/>
              <a:t>Relacionado com o pensamento, memória, fala, inteligência, sentidos, emoções.</a:t>
            </a:r>
          </a:p>
          <a:p>
            <a:pPr marL="609600" indent="-609600"/>
            <a:endParaRPr lang="pt-BR" altLang="pt-BR"/>
          </a:p>
          <a:p>
            <a:pPr marL="609600" indent="-609600"/>
            <a:r>
              <a:rPr lang="pt-BR" altLang="pt-BR" sz="2400"/>
              <a:t>Hemisfério direito: criatividade e habilidades artísticas</a:t>
            </a:r>
          </a:p>
          <a:p>
            <a:pPr marL="609600" indent="-609600"/>
            <a:r>
              <a:rPr lang="pt-BR" altLang="pt-BR" sz="2400"/>
              <a:t>Hemisfério esquerdo: habilidades analíticas e matemáticas</a:t>
            </a:r>
          </a:p>
        </p:txBody>
      </p:sp>
      <p:sp>
        <p:nvSpPr>
          <p:cNvPr id="9218" name="Espaço Reservado para Número de Slide 5">
            <a:extLst>
              <a:ext uri="{FF2B5EF4-FFF2-40B4-BE49-F238E27FC236}">
                <a16:creationId xmlns:a16="http://schemas.microsoft.com/office/drawing/2014/main" id="{CA0CC06A-8657-4E4E-84B7-1D7769F5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415795-AB01-4AAE-BAEE-5AD5C371ECD4}" type="slidenum">
              <a:rPr lang="pt-BR" altLang="pt-BR">
                <a:latin typeface="Arial" panose="020B0604020202020204" pitchFamily="34" charset="0"/>
              </a:rPr>
              <a:pPr/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24F3A87-B8DF-40BA-A58B-7E1A03A9C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3"/>
    </mc:Choice>
    <mc:Fallback>
      <p:transition spd="slow" advTm="4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BCA2181-6DE4-4AE7-9692-88678A9609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r>
              <a:rPr lang="pt-BR" altLang="pt-BR" b="1"/>
              <a:t>Cerebelo</a:t>
            </a:r>
            <a:r>
              <a:rPr lang="pt-BR" altLang="pt-BR"/>
              <a:t>: manutenção do equilíbrio corporal e do tônus muscular</a:t>
            </a:r>
          </a:p>
          <a:p>
            <a:endParaRPr lang="pt-BR" altLang="pt-BR"/>
          </a:p>
          <a:p>
            <a:r>
              <a:rPr lang="pt-BR" altLang="pt-BR" b="1"/>
              <a:t>Mesencéfalo</a:t>
            </a:r>
            <a:r>
              <a:rPr lang="pt-BR" altLang="pt-BR"/>
              <a:t>: coordenação das informações referentes ao estado de contração dos músculos e postura corporal</a:t>
            </a:r>
          </a:p>
          <a:p>
            <a:endParaRPr lang="pt-BR" altLang="pt-BR"/>
          </a:p>
          <a:p>
            <a:r>
              <a:rPr lang="pt-BR" altLang="pt-BR" b="1"/>
              <a:t>Bulbo</a:t>
            </a:r>
            <a:r>
              <a:rPr lang="pt-BR" altLang="pt-BR"/>
              <a:t>: presença de centro nervosos relacionados com batimentos cardíacos, movimentos respiratórios e do tubo digestivo</a:t>
            </a:r>
          </a:p>
        </p:txBody>
      </p:sp>
      <p:sp>
        <p:nvSpPr>
          <p:cNvPr id="10242" name="Espaço Reservado para Número de Slide 5">
            <a:extLst>
              <a:ext uri="{FF2B5EF4-FFF2-40B4-BE49-F238E27FC236}">
                <a16:creationId xmlns:a16="http://schemas.microsoft.com/office/drawing/2014/main" id="{1E008FCE-C806-4321-8F95-41071B8D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BAE4409-A88A-416F-ABC8-D9C96A05D8C9}" type="slidenum">
              <a:rPr lang="pt-BR" altLang="pt-BR">
                <a:latin typeface="Arial" panose="020B0604020202020204" pitchFamily="34" charset="0"/>
              </a:rPr>
              <a:pPr/>
              <a:t>14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A017981-9A48-4F34-95C0-AD85CD242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05"/>
    </mc:Choice>
    <mc:Fallback>
      <p:transition spd="slow" advTm="9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3">
            <a:extLst>
              <a:ext uri="{FF2B5EF4-FFF2-40B4-BE49-F238E27FC236}">
                <a16:creationId xmlns:a16="http://schemas.microsoft.com/office/drawing/2014/main" id="{482355C8-C40A-48A3-A5B1-E1A31E50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2D196E-56B2-4D78-A2D4-E5C842879038}" type="slidenum">
              <a:rPr lang="pt-BR" altLang="pt-BR">
                <a:latin typeface="Arial" panose="020B0604020202020204" pitchFamily="34" charset="0"/>
              </a:rPr>
              <a:pPr/>
              <a:t>15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43011" name="Picture 2" descr="cerebro_sagital,">
            <a:extLst>
              <a:ext uri="{FF2B5EF4-FFF2-40B4-BE49-F238E27FC236}">
                <a16:creationId xmlns:a16="http://schemas.microsoft.com/office/drawing/2014/main" id="{F3AA6D28-2358-4F2E-B435-C2B4D276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456613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>
            <a:extLst>
              <a:ext uri="{FF2B5EF4-FFF2-40B4-BE49-F238E27FC236}">
                <a16:creationId xmlns:a16="http://schemas.microsoft.com/office/drawing/2014/main" id="{EDFD83A1-84E3-44BB-BE36-EBE846B9F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Unicode MS" pitchFamily="34" charset="-128"/>
              </a:rPr>
              <a:t>CÉREBRO- Corte Sagital</a:t>
            </a:r>
          </a:p>
        </p:txBody>
      </p:sp>
      <p:sp>
        <p:nvSpPr>
          <p:cNvPr id="43013" name="Line 4">
            <a:extLst>
              <a:ext uri="{FF2B5EF4-FFF2-40B4-BE49-F238E27FC236}">
                <a16:creationId xmlns:a16="http://schemas.microsoft.com/office/drawing/2014/main" id="{F3B6EA48-B61A-415F-94B6-3D4542F800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592638"/>
            <a:ext cx="13716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14" name="Line 5">
            <a:extLst>
              <a:ext uri="{FF2B5EF4-FFF2-40B4-BE49-F238E27FC236}">
                <a16:creationId xmlns:a16="http://schemas.microsoft.com/office/drawing/2014/main" id="{320129F1-2D9C-4BA6-8674-A6613A828B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59038" y="4806950"/>
            <a:ext cx="1295400" cy="7413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15" name="Line 6">
            <a:extLst>
              <a:ext uri="{FF2B5EF4-FFF2-40B4-BE49-F238E27FC236}">
                <a16:creationId xmlns:a16="http://schemas.microsoft.com/office/drawing/2014/main" id="{C30D21BC-4AEC-4174-8217-6691F95F0B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6400" y="1676400"/>
            <a:ext cx="18288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16" name="Line 7">
            <a:extLst>
              <a:ext uri="{FF2B5EF4-FFF2-40B4-BE49-F238E27FC236}">
                <a16:creationId xmlns:a16="http://schemas.microsoft.com/office/drawing/2014/main" id="{C7860631-EA8B-4009-9CDE-B09B891D37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11325" y="1676400"/>
            <a:ext cx="1828800" cy="1143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17" name="Text Box 8">
            <a:extLst>
              <a:ext uri="{FF2B5EF4-FFF2-40B4-BE49-F238E27FC236}">
                <a16:creationId xmlns:a16="http://schemas.microsoft.com/office/drawing/2014/main" id="{EF3C954D-F144-4D5B-9FC3-91865F5CB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CORPO CALOSO</a:t>
            </a:r>
          </a:p>
        </p:txBody>
      </p:sp>
      <p:sp>
        <p:nvSpPr>
          <p:cNvPr id="43018" name="Text Box 9">
            <a:extLst>
              <a:ext uri="{FF2B5EF4-FFF2-40B4-BE49-F238E27FC236}">
                <a16:creationId xmlns:a16="http://schemas.microsoft.com/office/drawing/2014/main" id="{801F55EB-6BB2-442C-82D7-814584F10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5667375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HIPÓFISE</a:t>
            </a:r>
          </a:p>
        </p:txBody>
      </p:sp>
      <p:sp>
        <p:nvSpPr>
          <p:cNvPr id="43019" name="Text Box 10">
            <a:extLst>
              <a:ext uri="{FF2B5EF4-FFF2-40B4-BE49-F238E27FC236}">
                <a16:creationId xmlns:a16="http://schemas.microsoft.com/office/drawing/2014/main" id="{AE4055BB-C862-4022-87F5-86CF7175C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10288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HIPOTÁLAMO</a:t>
            </a: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CDCAD6B9-A5B9-44AA-A969-9BE6A1067B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3048000"/>
            <a:ext cx="3048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21" name="Line 12">
            <a:extLst>
              <a:ext uri="{FF2B5EF4-FFF2-40B4-BE49-F238E27FC236}">
                <a16:creationId xmlns:a16="http://schemas.microsoft.com/office/drawing/2014/main" id="{F91572ED-218D-451B-BF20-CD31E99A26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71575" y="3097213"/>
            <a:ext cx="30480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22" name="Text Box 13">
            <a:extLst>
              <a:ext uri="{FF2B5EF4-FFF2-40B4-BE49-F238E27FC236}">
                <a16:creationId xmlns:a16="http://schemas.microsoft.com/office/drawing/2014/main" id="{11603C4E-0035-4DD1-84C8-27E373B9A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3573463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        TÁLAMO</a:t>
            </a:r>
          </a:p>
        </p:txBody>
      </p:sp>
      <p:sp>
        <p:nvSpPr>
          <p:cNvPr id="43023" name="Text Box 14">
            <a:extLst>
              <a:ext uri="{FF2B5EF4-FFF2-40B4-BE49-F238E27FC236}">
                <a16:creationId xmlns:a16="http://schemas.microsoft.com/office/drawing/2014/main" id="{A2C067BF-2E0D-4CE6-8108-7EBDAC7E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6482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PONTE</a:t>
            </a:r>
          </a:p>
        </p:txBody>
      </p:sp>
      <p:sp>
        <p:nvSpPr>
          <p:cNvPr id="43024" name="Text Box 15">
            <a:extLst>
              <a:ext uri="{FF2B5EF4-FFF2-40B4-BE49-F238E27FC236}">
                <a16:creationId xmlns:a16="http://schemas.microsoft.com/office/drawing/2014/main" id="{4F9D31CB-AB17-454C-A96C-34C232BC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8674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MEDULA</a:t>
            </a:r>
          </a:p>
        </p:txBody>
      </p:sp>
      <p:sp>
        <p:nvSpPr>
          <p:cNvPr id="43025" name="Text Box 16">
            <a:extLst>
              <a:ext uri="{FF2B5EF4-FFF2-40B4-BE49-F238E27FC236}">
                <a16:creationId xmlns:a16="http://schemas.microsoft.com/office/drawing/2014/main" id="{7853CBDF-1DEE-4F1D-BD94-51FFE407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081713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CEREBELO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2697E863-FE6E-49D1-9BF4-2C29D9A46C87}"/>
              </a:ext>
            </a:extLst>
          </p:cNvPr>
          <p:cNvGrpSpPr>
            <a:grpSpLocks/>
          </p:cNvGrpSpPr>
          <p:nvPr/>
        </p:nvGrpSpPr>
        <p:grpSpPr bwMode="auto">
          <a:xfrm>
            <a:off x="0" y="4292600"/>
            <a:ext cx="4495800" cy="2819400"/>
            <a:chOff x="0" y="2688"/>
            <a:chExt cx="2832" cy="1776"/>
          </a:xfrm>
        </p:grpSpPr>
        <p:sp>
          <p:nvSpPr>
            <p:cNvPr id="43027" name="Oval 18">
              <a:extLst>
                <a:ext uri="{FF2B5EF4-FFF2-40B4-BE49-F238E27FC236}">
                  <a16:creationId xmlns:a16="http://schemas.microsoft.com/office/drawing/2014/main" id="{3B8052B5-B9FA-457B-81AB-ADAFB7B3E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"/>
              <a:ext cx="2832" cy="1776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43028" name="Text Box 19">
              <a:extLst>
                <a:ext uri="{FF2B5EF4-FFF2-40B4-BE49-F238E27FC236}">
                  <a16:creationId xmlns:a16="http://schemas.microsoft.com/office/drawing/2014/main" id="{E34A10D2-0859-444C-8661-6A8FA8F65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2928"/>
              <a:ext cx="220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1200">
                  <a:solidFill>
                    <a:srgbClr val="FF0000"/>
                  </a:solidFill>
                  <a:latin typeface="Verdana" panose="020B0604030504040204" pitchFamily="34" charset="0"/>
                </a:rPr>
                <a:t>Em coordenação regulam várias atividades do corpo</a:t>
              </a:r>
            </a:p>
            <a:p>
              <a:pPr eaLnBrk="1" hangingPunct="1"/>
              <a:r>
                <a:rPr lang="pt-BR" altLang="pt-BR" sz="1200">
                  <a:solidFill>
                    <a:srgbClr val="FF0000"/>
                  </a:solidFill>
                  <a:latin typeface="Verdana" panose="020B0604030504040204" pitchFamily="34" charset="0"/>
                </a:rPr>
                <a:t>O hipotálamo detecta alterações no corpo, libera neurotransmissores que atuam na hipófise que produz hormônios</a:t>
              </a:r>
            </a:p>
            <a:p>
              <a:pPr eaLnBrk="1" hangingPunct="1"/>
              <a:endParaRPr lang="pt-BR" altLang="pt-BR" sz="12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EF1F603-072B-4EB6-B511-8CE0DB038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4"/>
    </mc:Choice>
    <mc:Fallback>
      <p:transition spd="slow" advTm="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Número de Slide 3">
            <a:extLst>
              <a:ext uri="{FF2B5EF4-FFF2-40B4-BE49-F238E27FC236}">
                <a16:creationId xmlns:a16="http://schemas.microsoft.com/office/drawing/2014/main" id="{FC5229B8-DCD8-48FC-9A8D-83C95DF2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40C755-63DC-469E-BCBE-727765F5BC7C}" type="slidenum">
              <a:rPr lang="pt-BR" altLang="pt-BR">
                <a:latin typeface="Arial" panose="020B0604020202020204" pitchFamily="34" charset="0"/>
              </a:rPr>
              <a:pPr/>
              <a:t>16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45059" name="Picture 2" descr="areasdocerebro">
            <a:extLst>
              <a:ext uri="{FF2B5EF4-FFF2-40B4-BE49-F238E27FC236}">
                <a16:creationId xmlns:a16="http://schemas.microsoft.com/office/drawing/2014/main" id="{6EC9FC2C-9E19-447F-A306-94BCDC57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097713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7F2E57D-7D92-4F01-A709-5AC1FF010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09"/>
    </mc:Choice>
    <mc:Fallback>
      <p:transition spd="slow" advTm="2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CC69A50A-0C45-4E98-9B99-5321671F3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rgbClr val="FFCC00"/>
                </a:solidFill>
              </a:rPr>
              <a:t>Meninges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FD38FD4-B74B-429A-BE09-A90BFB043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pt-BR" altLang="pt-BR"/>
              <a:t>Membranas que protegem o SNC de choques mecânicos.</a:t>
            </a:r>
          </a:p>
          <a:p>
            <a:endParaRPr lang="pt-BR" altLang="pt-BR"/>
          </a:p>
        </p:txBody>
      </p:sp>
      <p:sp>
        <p:nvSpPr>
          <p:cNvPr id="13314" name="Espaço Reservado para Número de Slide 5">
            <a:extLst>
              <a:ext uri="{FF2B5EF4-FFF2-40B4-BE49-F238E27FC236}">
                <a16:creationId xmlns:a16="http://schemas.microsoft.com/office/drawing/2014/main" id="{DA754B2E-0969-44D0-99AA-3CDFF8E7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328037-EE3B-4BB8-83DA-0E028C2E2B22}" type="slidenum">
              <a:rPr lang="pt-BR" altLang="pt-BR">
                <a:latin typeface="Arial" panose="020B0604020202020204" pitchFamily="34" charset="0"/>
              </a:rPr>
              <a:pPr/>
              <a:t>17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47109" name="Picture 4" descr="meninges">
            <a:extLst>
              <a:ext uri="{FF2B5EF4-FFF2-40B4-BE49-F238E27FC236}">
                <a16:creationId xmlns:a16="http://schemas.microsoft.com/office/drawing/2014/main" id="{55C03ECF-760E-4C20-9C22-96F961BC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68961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1A55700-2CF2-408C-9D83-7ED4E1F8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77"/>
    </mc:Choice>
    <mc:Fallback>
      <p:transition spd="slow" advTm="9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1B046A96-467C-478C-9D93-0DDC52D7D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rgbClr val="FFCC00"/>
                </a:solidFill>
              </a:rPr>
              <a:t>Medula espinhal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ED07161-E3BB-4013-B482-E6644505BF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846263"/>
            <a:ext cx="4613771" cy="4022725"/>
          </a:xfrm>
        </p:spPr>
        <p:txBody>
          <a:bodyPr/>
          <a:lstStyle/>
          <a:p>
            <a:r>
              <a:rPr lang="pt-BR" altLang="pt-BR" dirty="0"/>
              <a:t>Liga o encéfalo aos nervos espinhais</a:t>
            </a:r>
          </a:p>
          <a:p>
            <a:endParaRPr lang="pt-BR" altLang="pt-BR" dirty="0"/>
          </a:p>
          <a:p>
            <a:r>
              <a:rPr lang="pt-BR" altLang="pt-BR" dirty="0"/>
              <a:t>Relacionada com os atos reflexos – respostas rápidas sem participação do encéfalo.</a:t>
            </a:r>
          </a:p>
        </p:txBody>
      </p:sp>
      <p:sp>
        <p:nvSpPr>
          <p:cNvPr id="14338" name="Espaço Reservado para Número de Slide 5">
            <a:extLst>
              <a:ext uri="{FF2B5EF4-FFF2-40B4-BE49-F238E27FC236}">
                <a16:creationId xmlns:a16="http://schemas.microsoft.com/office/drawing/2014/main" id="{5C52ECC2-8E21-467C-9C7D-20DF75E1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53959A-FDE8-4753-B79E-6267B984D96F}" type="slidenum">
              <a:rPr lang="pt-BR" altLang="pt-BR">
                <a:latin typeface="Arial" panose="020B0604020202020204" pitchFamily="34" charset="0"/>
              </a:rPr>
              <a:pPr/>
              <a:t>18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5" name="Picture 2" descr="medula">
            <a:extLst>
              <a:ext uri="{FF2B5EF4-FFF2-40B4-BE49-F238E27FC236}">
                <a16:creationId xmlns:a16="http://schemas.microsoft.com/office/drawing/2014/main" id="{BE05038F-32A9-4736-AA7E-234022C9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6263"/>
            <a:ext cx="3542481" cy="443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354E953-3CE6-4DB4-B4BD-E543AA426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96"/>
    </mc:Choice>
    <mc:Fallback>
      <p:transition spd="slow" advTm="11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51C7CB79-10A3-4F70-A244-81ECC899F0DC}"/>
              </a:ext>
            </a:extLst>
          </p:cNvPr>
          <p:cNvSpPr/>
          <p:nvPr/>
        </p:nvSpPr>
        <p:spPr>
          <a:xfrm>
            <a:off x="360363" y="762000"/>
            <a:ext cx="8423275" cy="1370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Classificação do sistema nervoso periférico</a:t>
            </a: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38CE8FD5-7D73-4ED6-A6FA-703A58B002AF}"/>
              </a:ext>
            </a:extLst>
          </p:cNvPr>
          <p:cNvSpPr/>
          <p:nvPr/>
        </p:nvSpPr>
        <p:spPr>
          <a:xfrm>
            <a:off x="7380288" y="1196975"/>
            <a:ext cx="46037" cy="4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2130B4DD-C0D3-4940-A32E-FA358CEAB6F5}"/>
              </a:ext>
            </a:extLst>
          </p:cNvPr>
          <p:cNvSpPr/>
          <p:nvPr/>
        </p:nvSpPr>
        <p:spPr>
          <a:xfrm>
            <a:off x="387350" y="3656013"/>
            <a:ext cx="1368425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SNP</a:t>
            </a:r>
          </a:p>
        </p:txBody>
      </p:sp>
      <p:sp>
        <p:nvSpPr>
          <p:cNvPr id="6" name="Chave esquerda 5">
            <a:extLst>
              <a:ext uri="{FF2B5EF4-FFF2-40B4-BE49-F238E27FC236}">
                <a16:creationId xmlns:a16="http://schemas.microsoft.com/office/drawing/2014/main" id="{3344B071-9732-48A5-994B-1D050D262F78}"/>
              </a:ext>
            </a:extLst>
          </p:cNvPr>
          <p:cNvSpPr/>
          <p:nvPr/>
        </p:nvSpPr>
        <p:spPr>
          <a:xfrm>
            <a:off x="2124075" y="2492375"/>
            <a:ext cx="1079500" cy="3240088"/>
          </a:xfrm>
          <a:prstGeom prst="leftBrace">
            <a:avLst>
              <a:gd name="adj1" fmla="val 327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61FB6FAD-6C56-47D1-839B-0BB50255CD19}"/>
              </a:ext>
            </a:extLst>
          </p:cNvPr>
          <p:cNvSpPr/>
          <p:nvPr/>
        </p:nvSpPr>
        <p:spPr>
          <a:xfrm>
            <a:off x="3032125" y="2709863"/>
            <a:ext cx="2563813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Voluntário</a:t>
            </a:r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283A99CD-69F3-4EA9-8A50-FD722E9FC777}"/>
              </a:ext>
            </a:extLst>
          </p:cNvPr>
          <p:cNvSpPr/>
          <p:nvPr/>
        </p:nvSpPr>
        <p:spPr>
          <a:xfrm>
            <a:off x="2987675" y="4113213"/>
            <a:ext cx="2563813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Autônomo</a:t>
            </a: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3C8D9CB8-A1BA-4AD7-A17D-1CAD83BB94BE}"/>
              </a:ext>
            </a:extLst>
          </p:cNvPr>
          <p:cNvSpPr/>
          <p:nvPr/>
        </p:nvSpPr>
        <p:spPr>
          <a:xfrm>
            <a:off x="5718175" y="3662363"/>
            <a:ext cx="576263" cy="18891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1089B41A-9214-4089-A722-A28FBF63C3F0}"/>
              </a:ext>
            </a:extLst>
          </p:cNvPr>
          <p:cNvSpPr/>
          <p:nvPr/>
        </p:nvSpPr>
        <p:spPr>
          <a:xfrm>
            <a:off x="6437313" y="3770313"/>
            <a:ext cx="2143125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Simpático</a:t>
            </a:r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E96250EC-167E-43B6-B724-CFC8F85C9384}"/>
              </a:ext>
            </a:extLst>
          </p:cNvPr>
          <p:cNvSpPr/>
          <p:nvPr/>
        </p:nvSpPr>
        <p:spPr>
          <a:xfrm>
            <a:off x="6437313" y="4724400"/>
            <a:ext cx="2166937" cy="6492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Parassimpático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328B99A-0EDF-43BB-8D98-52E69730C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2D563-644D-4933-9B93-1C2CCE55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pt-BR" dirty="0">
                <a:solidFill>
                  <a:schemeClr val="tx1"/>
                </a:solidFill>
              </a:rPr>
            </a:br>
            <a:br>
              <a:rPr lang="pt-BR" dirty="0">
                <a:solidFill>
                  <a:schemeClr val="tx1"/>
                </a:solidFill>
              </a:rPr>
            </a:b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Sistema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nervoso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err="1">
                <a:solidFill>
                  <a:schemeClr val="bg1"/>
                </a:solidFill>
              </a:rPr>
              <a:t>SisteSistema</a:t>
            </a:r>
            <a:r>
              <a:rPr lang="pt-BR" dirty="0">
                <a:solidFill>
                  <a:schemeClr val="bg1"/>
                </a:solidFill>
              </a:rPr>
              <a:t> nervoso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err="1">
                <a:solidFill>
                  <a:schemeClr val="bg1"/>
                </a:solidFill>
              </a:rPr>
              <a:t>ma</a:t>
            </a:r>
            <a:r>
              <a:rPr lang="pt-BR" dirty="0">
                <a:solidFill>
                  <a:schemeClr val="bg1"/>
                </a:solidFill>
              </a:rPr>
              <a:t> nervoso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0C2687-CA45-444A-9F4F-0B7B844D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63" y="836613"/>
            <a:ext cx="7543800" cy="4022725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defRPr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nervoso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é responsável pela  adaptação do organismo ao ambiente. Sua função é perceber e identificar as condições ambientais externas, bem como as condições  dentro do próprio corpo e elaborar respostas que adaptem a essas condições.</a:t>
            </a:r>
          </a:p>
          <a:p>
            <a:pPr marL="91440" indent="-91440" fontAlgn="auto">
              <a:defRPr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91440" fontAlgn="auto">
              <a:defRPr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unidade básica do sistema nervoso é a 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 nervosa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denominada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neurônio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ela é capaz de perceber as mínimas variações que ocorrem em torno de si, reagindo com uma alteração elétrica que percorre sua membrana. Essa alteração elétrica é o impulso nervoso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75D6B7-69DE-4F54-9F82-8E0F8DBD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A29DB59-BDA7-4C6F-8E82-D29F297927C1}" type="slidenum">
              <a:rPr lang="pt-BR" altLang="pt-BR">
                <a:solidFill>
                  <a:srgbClr val="FFFFFF"/>
                </a:solidFill>
              </a:rPr>
              <a:pPr/>
              <a:t>2</a:t>
            </a:fld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88EDAD3-1A14-4D29-B4EC-A0B31DD22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4"/>
    </mc:Choice>
    <mc:Fallback>
      <p:transition spd="slow" advTm="5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BFDCD871-D9A5-4BBD-A6AC-FE7822D18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rgbClr val="FFCC00"/>
                </a:solidFill>
              </a:rPr>
              <a:t>Sistema Nervoso Periférico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862185A-EDE6-4B3B-B2EF-DE2B5D5C2C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Constituído de nervos e gânglios</a:t>
            </a:r>
          </a:p>
          <a:p>
            <a:pPr>
              <a:buFontTx/>
              <a:buChar char="-"/>
            </a:pPr>
            <a:r>
              <a:rPr lang="pt-BR" altLang="pt-BR" sz="2800" b="1" dirty="0"/>
              <a:t>Nervos:</a:t>
            </a:r>
            <a:r>
              <a:rPr lang="pt-BR" altLang="pt-BR" sz="2800" dirty="0"/>
              <a:t> feixes de fibras nervosas envoltas por tecido conjuntivo</a:t>
            </a:r>
          </a:p>
          <a:p>
            <a:pPr>
              <a:buFontTx/>
              <a:buChar char="-"/>
            </a:pPr>
            <a:r>
              <a:rPr lang="pt-BR" altLang="pt-BR" sz="2800" b="1" dirty="0"/>
              <a:t>Gânglios:</a:t>
            </a:r>
            <a:r>
              <a:rPr lang="pt-BR" altLang="pt-BR" sz="2800" dirty="0"/>
              <a:t> aglomerados de corpos de neurônios fora do SNC</a:t>
            </a:r>
          </a:p>
          <a:p>
            <a:pPr>
              <a:buFontTx/>
              <a:buChar char="-"/>
            </a:pPr>
            <a:endParaRPr lang="pt-BR" altLang="pt-BR" sz="2800" dirty="0"/>
          </a:p>
          <a:p>
            <a:r>
              <a:rPr lang="pt-BR" altLang="pt-BR" dirty="0"/>
              <a:t>Função: conectar o SNC as diversas partes corpo.</a:t>
            </a:r>
          </a:p>
        </p:txBody>
      </p:sp>
      <p:sp>
        <p:nvSpPr>
          <p:cNvPr id="16386" name="Espaço Reservado para Número de Slide 5">
            <a:extLst>
              <a:ext uri="{FF2B5EF4-FFF2-40B4-BE49-F238E27FC236}">
                <a16:creationId xmlns:a16="http://schemas.microsoft.com/office/drawing/2014/main" id="{C1F03E99-EDF0-4D3D-9A6F-3AFBEB02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00838E-B4B6-4FE5-9A9E-5F9EFE44A425}" type="slidenum">
              <a:rPr lang="pt-BR" altLang="pt-BR">
                <a:latin typeface="Arial" panose="020B0604020202020204" pitchFamily="34" charset="0"/>
              </a:rPr>
              <a:pPr/>
              <a:t>20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876DF54-41ED-4347-8497-64BEB895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5"/>
    </mc:Choice>
    <mc:Fallback>
      <p:transition spd="slow" advTm="2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3">
            <a:extLst>
              <a:ext uri="{FF2B5EF4-FFF2-40B4-BE49-F238E27FC236}">
                <a16:creationId xmlns:a16="http://schemas.microsoft.com/office/drawing/2014/main" id="{53D4BAAF-2EB9-4227-9F0D-5E93CAD1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D056C4-871A-44F0-8706-CFA06841E1CB}" type="slidenum">
              <a:rPr lang="pt-BR" altLang="pt-BR">
                <a:latin typeface="Arial" panose="020B0604020202020204" pitchFamily="34" charset="0"/>
              </a:rPr>
              <a:pPr/>
              <a:t>21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57347" name="Picture 2" descr="nervos">
            <a:extLst>
              <a:ext uri="{FF2B5EF4-FFF2-40B4-BE49-F238E27FC236}">
                <a16:creationId xmlns:a16="http://schemas.microsoft.com/office/drawing/2014/main" id="{87C7CA29-76F5-4EC4-97D5-B1A00D84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914400"/>
            <a:ext cx="4956175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29996F1-E665-47D1-ADE1-2F6A839A0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2"/>
    </mc:Choice>
    <mc:Fallback>
      <p:transition spd="slow" advTm="1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155BBE6D-90A1-43B3-9C36-1474B4F52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rgbClr val="FF9933"/>
                </a:solidFill>
              </a:rPr>
              <a:t>Tipos de nervos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6788BF7-1739-4BEC-91E5-0FA9930F8B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800"/>
              <a:t>Quanto ao sentido do impulso nervoso.</a:t>
            </a:r>
          </a:p>
          <a:p>
            <a:pPr>
              <a:buFontTx/>
              <a:buNone/>
            </a:pPr>
            <a:endParaRPr lang="pt-BR" altLang="pt-BR" sz="2800"/>
          </a:p>
          <a:p>
            <a:r>
              <a:rPr lang="pt-BR" altLang="pt-BR" sz="2800" b="1"/>
              <a:t>Nervos sensoriais :</a:t>
            </a:r>
            <a:r>
              <a:rPr lang="pt-BR" altLang="pt-BR" sz="2800"/>
              <a:t> contém apenas fibras sensoriais. Impulso do órgão receptor para o SNC</a:t>
            </a:r>
          </a:p>
          <a:p>
            <a:r>
              <a:rPr lang="pt-BR" altLang="pt-BR" sz="2800" b="1"/>
              <a:t>Nervos motores:</a:t>
            </a:r>
            <a:r>
              <a:rPr lang="pt-BR" altLang="pt-BR" sz="2800"/>
              <a:t> contém apenas fibras motoras. Impulso do SNC para o órgão efetuador</a:t>
            </a:r>
          </a:p>
          <a:p>
            <a:r>
              <a:rPr lang="pt-BR" altLang="pt-BR" sz="2800" b="1"/>
              <a:t>Nervos mistos:</a:t>
            </a:r>
            <a:r>
              <a:rPr lang="pt-BR" altLang="pt-BR" sz="2800"/>
              <a:t> contém fibras motoras e sensoriais. Impulso do SNC para o órgão e do órgão para o SNC</a:t>
            </a:r>
          </a:p>
        </p:txBody>
      </p:sp>
      <p:sp>
        <p:nvSpPr>
          <p:cNvPr id="18434" name="Espaço Reservado para Número de Slide 5">
            <a:extLst>
              <a:ext uri="{FF2B5EF4-FFF2-40B4-BE49-F238E27FC236}">
                <a16:creationId xmlns:a16="http://schemas.microsoft.com/office/drawing/2014/main" id="{D647EE8B-8384-4301-B326-83A70C14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071BE2-A7FA-4DA9-BFFD-5CE3E353BFE3}" type="slidenum">
              <a:rPr lang="pt-BR" altLang="pt-BR">
                <a:latin typeface="Arial" panose="020B0604020202020204" pitchFamily="34" charset="0"/>
              </a:rPr>
              <a:pPr/>
              <a:t>22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85786BF-E292-4406-8F15-3094214A7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72"/>
    </mc:Choice>
    <mc:Fallback>
      <p:transition spd="slow" advTm="3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569A4A1D-1B68-4A57-A230-AE67024A628E}"/>
              </a:ext>
            </a:extLst>
          </p:cNvPr>
          <p:cNvSpPr/>
          <p:nvPr/>
        </p:nvSpPr>
        <p:spPr>
          <a:xfrm>
            <a:off x="755650" y="3062288"/>
            <a:ext cx="7596188" cy="31003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Autônomo</a:t>
            </a:r>
            <a:r>
              <a:rPr lang="pt-BR" sz="2000" dirty="0">
                <a:solidFill>
                  <a:schemeClr val="tx1"/>
                </a:solidFill>
              </a:rPr>
              <a:t>, comanda as funções involuntárias do organismo, como o batimento cardíaco, o ritmo respiratório, a digestão e a excreção. É constituído por dois sistemas que atuam de maneiras opostas: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tx1"/>
                </a:solidFill>
              </a:rPr>
              <a:t>Simpático</a:t>
            </a:r>
            <a:r>
              <a:rPr lang="pt-BR" sz="2000" dirty="0">
                <a:solidFill>
                  <a:schemeClr val="tx1"/>
                </a:solidFill>
              </a:rPr>
              <a:t>: responsável por reações de situações estressantes;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tx1"/>
                </a:solidFill>
              </a:rPr>
              <a:t>Parassimpático</a:t>
            </a:r>
            <a:r>
              <a:rPr lang="pt-BR" sz="2000" dirty="0">
                <a:solidFill>
                  <a:schemeClr val="tx1"/>
                </a:solidFill>
              </a:rPr>
              <a:t>: responsável por funções que fazem o corpo voltar ao normal após a situação de estresse enfrentada.</a:t>
            </a: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A029E8A6-7659-4E90-A75A-5A8E1D0F4D25}"/>
              </a:ext>
            </a:extLst>
          </p:cNvPr>
          <p:cNvSpPr/>
          <p:nvPr/>
        </p:nvSpPr>
        <p:spPr>
          <a:xfrm>
            <a:off x="792163" y="1863725"/>
            <a:ext cx="7559675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Voluntário</a:t>
            </a:r>
            <a:r>
              <a:rPr lang="pt-BR" sz="2000" dirty="0"/>
              <a:t>, formado por nervos  que levam as informações do encéfalo para os músculos esqueléticos e dos órgãos dos sentidos para o encéfalo.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E19EBB45-7939-485B-8BDF-DDDE46426D7F}"/>
              </a:ext>
            </a:extLst>
          </p:cNvPr>
          <p:cNvSpPr/>
          <p:nvPr/>
        </p:nvSpPr>
        <p:spPr>
          <a:xfrm>
            <a:off x="755650" y="765175"/>
            <a:ext cx="7596188" cy="8143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dirty="0"/>
              <a:t>Sistema Nervoso Periférico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F12C5ED-7D3A-43F0-B51B-4E38486A2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Número de Slide 3">
            <a:extLst>
              <a:ext uri="{FF2B5EF4-FFF2-40B4-BE49-F238E27FC236}">
                <a16:creationId xmlns:a16="http://schemas.microsoft.com/office/drawing/2014/main" id="{3BCFEB0F-1E4B-48CD-8CED-0BC34B0B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0093D0-2159-47C1-BF84-5B10E0ACB8AF}" type="slidenum">
              <a:rPr lang="pt-BR" altLang="pt-BR">
                <a:latin typeface="Arial" panose="020B0604020202020204" pitchFamily="34" charset="0"/>
              </a:rPr>
              <a:pPr/>
              <a:t>24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3491" name="AutoShape 2">
            <a:extLst>
              <a:ext uri="{FF2B5EF4-FFF2-40B4-BE49-F238E27FC236}">
                <a16:creationId xmlns:a16="http://schemas.microsoft.com/office/drawing/2014/main" id="{057E527B-DDEC-4610-A52F-0ABB75B9A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33400"/>
            <a:ext cx="2160588" cy="609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chemeClr val="folHlink"/>
                </a:solidFill>
                <a:latin typeface="Times New Roman" panose="02020603050405020304" pitchFamily="18" charset="0"/>
              </a:rPr>
              <a:t>SIST. NERVOSO PERIFÉRICO </a:t>
            </a:r>
            <a:endParaRPr lang="pt-BR" altLang="pt-BR" sz="12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AutoShape 3">
            <a:extLst>
              <a:ext uri="{FF2B5EF4-FFF2-40B4-BE49-F238E27FC236}">
                <a16:creationId xmlns:a16="http://schemas.microsoft.com/office/drawing/2014/main" id="{50CC00F9-EB7F-454F-BA86-056517041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524000"/>
            <a:ext cx="1828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indent="10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FF0000"/>
                </a:solidFill>
                <a:latin typeface="Times New Roman" panose="02020603050405020304" pitchFamily="18" charset="0"/>
              </a:rPr>
              <a:t>S.N. VOLUNTÁRIO</a:t>
            </a:r>
            <a:endParaRPr lang="pt-BR" altLang="pt-BR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3" name="AutoShape 4">
            <a:extLst>
              <a:ext uri="{FF2B5EF4-FFF2-40B4-BE49-F238E27FC236}">
                <a16:creationId xmlns:a16="http://schemas.microsoft.com/office/drawing/2014/main" id="{2E84FE89-22BB-472D-A803-3E21510E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524000"/>
            <a:ext cx="1828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FF0000"/>
                </a:solidFill>
                <a:latin typeface="Times New Roman" panose="02020603050405020304" pitchFamily="18" charset="0"/>
              </a:rPr>
              <a:t>S.N. AUTÔNOMO</a:t>
            </a:r>
            <a:endParaRPr lang="pt-BR" altLang="pt-BR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4" name="AutoShape 5">
            <a:extLst>
              <a:ext uri="{FF2B5EF4-FFF2-40B4-BE49-F238E27FC236}">
                <a16:creationId xmlns:a16="http://schemas.microsoft.com/office/drawing/2014/main" id="{EB3DD611-838F-431E-96BB-857482DF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349500"/>
            <a:ext cx="1828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00FF00"/>
                </a:solidFill>
                <a:latin typeface="Times New Roman" panose="02020603050405020304" pitchFamily="18" charset="0"/>
              </a:rPr>
              <a:t>SIMPÁTICO</a:t>
            </a:r>
          </a:p>
        </p:txBody>
      </p:sp>
      <p:sp>
        <p:nvSpPr>
          <p:cNvPr id="63495" name="AutoShape 6">
            <a:extLst>
              <a:ext uri="{FF2B5EF4-FFF2-40B4-BE49-F238E27FC236}">
                <a16:creationId xmlns:a16="http://schemas.microsoft.com/office/drawing/2014/main" id="{619F140A-0C42-4BBB-9E26-1FCFF332B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362200"/>
            <a:ext cx="1828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indent="10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rgbClr val="00FF00"/>
                </a:solidFill>
                <a:latin typeface="Times New Roman" panose="02020603050405020304" pitchFamily="18" charset="0"/>
              </a:rPr>
              <a:t>PARASSIMPÁTICO</a:t>
            </a:r>
          </a:p>
        </p:txBody>
      </p:sp>
      <p:sp>
        <p:nvSpPr>
          <p:cNvPr id="63496" name="AutoShape 7">
            <a:extLst>
              <a:ext uri="{FF2B5EF4-FFF2-40B4-BE49-F238E27FC236}">
                <a16:creationId xmlns:a16="http://schemas.microsoft.com/office/drawing/2014/main" id="{02A24118-D6DC-4AD9-98BE-4FA9783B9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644900"/>
            <a:ext cx="1828800" cy="609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chemeClr val="tx2"/>
                </a:solidFill>
                <a:latin typeface="Times New Roman" panose="02020603050405020304" pitchFamily="18" charset="0"/>
              </a:rPr>
              <a:t>TORÁCICA e </a:t>
            </a:r>
          </a:p>
          <a:p>
            <a:pPr algn="ctr" eaLnBrk="1" hangingPunct="1"/>
            <a:r>
              <a:rPr lang="pt-BR" altLang="pt-BR" sz="1200" b="1">
                <a:solidFill>
                  <a:schemeClr val="tx2"/>
                </a:solidFill>
                <a:latin typeface="Times New Roman" panose="02020603050405020304" pitchFamily="18" charset="0"/>
              </a:rPr>
              <a:t>LOMBAR</a:t>
            </a:r>
          </a:p>
        </p:txBody>
      </p:sp>
      <p:sp>
        <p:nvSpPr>
          <p:cNvPr id="63497" name="AutoShape 8">
            <a:extLst>
              <a:ext uri="{FF2B5EF4-FFF2-40B4-BE49-F238E27FC236}">
                <a16:creationId xmlns:a16="http://schemas.microsoft.com/office/drawing/2014/main" id="{07471CA6-1E35-4820-9007-22BD01ED5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57600"/>
            <a:ext cx="1828800" cy="609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t-BR" altLang="pt-BR" sz="12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1200" b="1">
                <a:solidFill>
                  <a:schemeClr val="tx2"/>
                </a:solidFill>
                <a:latin typeface="Times New Roman" panose="02020603050405020304" pitchFamily="18" charset="0"/>
              </a:rPr>
              <a:t>ENCÉFALO  e</a:t>
            </a:r>
          </a:p>
          <a:p>
            <a:pPr algn="ctr" eaLnBrk="1" hangingPunct="1"/>
            <a:r>
              <a:rPr lang="pt-BR" altLang="pt-BR" sz="1200" b="1">
                <a:solidFill>
                  <a:schemeClr val="tx2"/>
                </a:solidFill>
                <a:latin typeface="Times New Roman" panose="02020603050405020304" pitchFamily="18" charset="0"/>
              </a:rPr>
              <a:t>MEDULA FINAL</a:t>
            </a:r>
          </a:p>
          <a:p>
            <a:pPr algn="ctr" eaLnBrk="1" hangingPunct="1"/>
            <a:r>
              <a:rPr lang="pt-BR" altLang="pt-BR" sz="1200" b="1">
                <a:solidFill>
                  <a:schemeClr val="tx2"/>
                </a:solidFill>
                <a:latin typeface="Times New Roman" panose="02020603050405020304" pitchFamily="18" charset="0"/>
              </a:rPr>
              <a:t> (SACRAL)</a:t>
            </a:r>
          </a:p>
          <a:p>
            <a:pPr algn="ctr" eaLnBrk="1" hangingPunct="1"/>
            <a:endParaRPr lang="pt-BR" altLang="pt-BR" sz="12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8" name="AutoShape 9">
            <a:extLst>
              <a:ext uri="{FF2B5EF4-FFF2-40B4-BE49-F238E27FC236}">
                <a16:creationId xmlns:a16="http://schemas.microsoft.com/office/drawing/2014/main" id="{D481428A-A100-4A88-8B41-52A96B65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410200"/>
            <a:ext cx="1828800" cy="609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FFCC00"/>
                </a:solidFill>
                <a:latin typeface="Times New Roman" panose="02020603050405020304" pitchFamily="18" charset="0"/>
              </a:rPr>
              <a:t>ADRENALINA e</a:t>
            </a:r>
          </a:p>
          <a:p>
            <a:pPr algn="ctr" eaLnBrk="1" hangingPunct="1"/>
            <a:r>
              <a:rPr lang="pt-BR" altLang="pt-BR" sz="1200" b="1">
                <a:solidFill>
                  <a:srgbClr val="FFCC00"/>
                </a:solidFill>
                <a:latin typeface="Times New Roman" panose="02020603050405020304" pitchFamily="18" charset="0"/>
              </a:rPr>
              <a:t>NORADRENALINA</a:t>
            </a:r>
            <a:r>
              <a:rPr lang="pt-BR" altLang="pt-BR" sz="12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9" name="AutoShape 10">
            <a:extLst>
              <a:ext uri="{FF2B5EF4-FFF2-40B4-BE49-F238E27FC236}">
                <a16:creationId xmlns:a16="http://schemas.microsoft.com/office/drawing/2014/main" id="{9FE6702E-6049-4B5C-8ABA-D27B4EA85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5410200"/>
            <a:ext cx="18288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FFCC00"/>
                </a:solidFill>
                <a:latin typeface="Times New Roman" panose="02020603050405020304" pitchFamily="18" charset="0"/>
              </a:rPr>
              <a:t>ACETILCOLINA</a:t>
            </a:r>
          </a:p>
        </p:txBody>
      </p:sp>
      <p:sp>
        <p:nvSpPr>
          <p:cNvPr id="63500" name="Line 11">
            <a:extLst>
              <a:ext uri="{FF2B5EF4-FFF2-40B4-BE49-F238E27FC236}">
                <a16:creationId xmlns:a16="http://schemas.microsoft.com/office/drawing/2014/main" id="{BCB55BE1-0EA7-4B97-96C0-C8E7FEB1DC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1143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1" name="Line 12">
            <a:extLst>
              <a:ext uri="{FF2B5EF4-FFF2-40B4-BE49-F238E27FC236}">
                <a16:creationId xmlns:a16="http://schemas.microsoft.com/office/drawing/2014/main" id="{20541D4B-4093-498D-8687-EAA85265E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1430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2" name="Line 13">
            <a:extLst>
              <a:ext uri="{FF2B5EF4-FFF2-40B4-BE49-F238E27FC236}">
                <a16:creationId xmlns:a16="http://schemas.microsoft.com/office/drawing/2014/main" id="{83138D78-6796-4E68-85B3-71B5E1E2BB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19050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3" name="Line 14">
            <a:extLst>
              <a:ext uri="{FF2B5EF4-FFF2-40B4-BE49-F238E27FC236}">
                <a16:creationId xmlns:a16="http://schemas.microsoft.com/office/drawing/2014/main" id="{6F30A036-0A3A-4F8A-B6CE-ED293ED7A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743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4" name="Line 15">
            <a:extLst>
              <a:ext uri="{FF2B5EF4-FFF2-40B4-BE49-F238E27FC236}">
                <a16:creationId xmlns:a16="http://schemas.microsoft.com/office/drawing/2014/main" id="{3BFBB1BB-76B2-4ADB-8394-3C9496BAA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267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5" name="Line 16">
            <a:extLst>
              <a:ext uri="{FF2B5EF4-FFF2-40B4-BE49-F238E27FC236}">
                <a16:creationId xmlns:a16="http://schemas.microsoft.com/office/drawing/2014/main" id="{FEB62C74-38F0-42BF-ADEE-041AA4386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19050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6" name="Line 17">
            <a:extLst>
              <a:ext uri="{FF2B5EF4-FFF2-40B4-BE49-F238E27FC236}">
                <a16:creationId xmlns:a16="http://schemas.microsoft.com/office/drawing/2014/main" id="{E6473108-B90D-4613-A113-AFCBBAB7B7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7" name="Line 18">
            <a:extLst>
              <a:ext uri="{FF2B5EF4-FFF2-40B4-BE49-F238E27FC236}">
                <a16:creationId xmlns:a16="http://schemas.microsoft.com/office/drawing/2014/main" id="{7B5D4FB9-188F-42B6-974C-14D2EF68A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4267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8" name="Text Box 19">
            <a:extLst>
              <a:ext uri="{FF2B5EF4-FFF2-40B4-BE49-F238E27FC236}">
                <a16:creationId xmlns:a16="http://schemas.microsoft.com/office/drawing/2014/main" id="{EFB9EF2D-BC99-4856-A6AA-039D5F41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19400"/>
            <a:ext cx="1600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latin typeface="Times New Roman" panose="02020603050405020304" pitchFamily="18" charset="0"/>
              </a:rPr>
              <a:t>Nervos que partem das regiões</a:t>
            </a:r>
          </a:p>
        </p:txBody>
      </p:sp>
      <p:sp>
        <p:nvSpPr>
          <p:cNvPr id="63509" name="Text Box 20">
            <a:extLst>
              <a:ext uri="{FF2B5EF4-FFF2-40B4-BE49-F238E27FC236}">
                <a16:creationId xmlns:a16="http://schemas.microsoft.com/office/drawing/2014/main" id="{6687A616-351D-421C-A002-487F41590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819400"/>
            <a:ext cx="1600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latin typeface="Times New Roman" panose="02020603050405020304" pitchFamily="18" charset="0"/>
              </a:rPr>
              <a:t>Nervos que partem das regiões</a:t>
            </a:r>
          </a:p>
        </p:txBody>
      </p:sp>
      <p:sp>
        <p:nvSpPr>
          <p:cNvPr id="63510" name="Text Box 21">
            <a:extLst>
              <a:ext uri="{FF2B5EF4-FFF2-40B4-BE49-F238E27FC236}">
                <a16:creationId xmlns:a16="http://schemas.microsoft.com/office/drawing/2014/main" id="{D5A575AB-0DD7-4295-AACD-A0E726ABE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720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latin typeface="Times New Roman" panose="02020603050405020304" pitchFamily="18" charset="0"/>
              </a:rPr>
              <a:t>Principal neurotransmissor</a:t>
            </a:r>
          </a:p>
        </p:txBody>
      </p:sp>
      <p:sp>
        <p:nvSpPr>
          <p:cNvPr id="63511" name="Text Box 22">
            <a:extLst>
              <a:ext uri="{FF2B5EF4-FFF2-40B4-BE49-F238E27FC236}">
                <a16:creationId xmlns:a16="http://schemas.microsoft.com/office/drawing/2014/main" id="{465E0F78-2DC6-4FE8-A6DE-67DC8750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720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latin typeface="Times New Roman" panose="02020603050405020304" pitchFamily="18" charset="0"/>
              </a:rPr>
              <a:t>Principal neurotransmissor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E3B4404-36CF-4848-9C81-F42CFBE60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7"/>
    </mc:Choice>
    <mc:Fallback>
      <p:transition spd="slow" advTm="1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361ED50A-9F97-4BC3-B381-6964DD57E2C5}"/>
              </a:ext>
            </a:extLst>
          </p:cNvPr>
          <p:cNvSpPr/>
          <p:nvPr/>
        </p:nvSpPr>
        <p:spPr>
          <a:xfrm>
            <a:off x="601663" y="936625"/>
            <a:ext cx="792003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Sistema nervoso periférico (SNP)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65541" name="Retângulo 7">
            <a:extLst>
              <a:ext uri="{FF2B5EF4-FFF2-40B4-BE49-F238E27FC236}">
                <a16:creationId xmlns:a16="http://schemas.microsoft.com/office/drawing/2014/main" id="{639AEFE0-2321-494F-8308-78F68E603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5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Ciências</a:t>
            </a:r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, 8º ano</a:t>
            </a:r>
          </a:p>
          <a:p>
            <a:pPr eaLnBrk="1" hangingPunct="1"/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Sistema nervoso e as principais doenças</a:t>
            </a: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0891BB93-FA26-4395-AA68-5FFBE2A2533C}"/>
              </a:ext>
            </a:extLst>
          </p:cNvPr>
          <p:cNvSpPr/>
          <p:nvPr/>
        </p:nvSpPr>
        <p:spPr>
          <a:xfrm>
            <a:off x="971550" y="2092325"/>
            <a:ext cx="712946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Os nervos estabelecem a comunicação dos centros nervosos com os órgãos sensoriais, ou receptores, e os efetores, representados por músculos ou glândulas.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EAA32234-C418-4194-BD7B-F6DAE9F3C8BA}"/>
              </a:ext>
            </a:extLst>
          </p:cNvPr>
          <p:cNvSpPr/>
          <p:nvPr/>
        </p:nvSpPr>
        <p:spPr>
          <a:xfrm>
            <a:off x="846138" y="5229225"/>
            <a:ext cx="75422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Os nervos que se ligam ao encéfalo, são chamados nervos cranianos. Os que se ligam à medula espinal, recebem o nome de   nervos espinhais.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ACE843FC-C2B1-42F1-9E17-1E210512D049}"/>
              </a:ext>
            </a:extLst>
          </p:cNvPr>
          <p:cNvSpPr/>
          <p:nvPr/>
        </p:nvSpPr>
        <p:spPr>
          <a:xfrm>
            <a:off x="4165600" y="3186113"/>
            <a:ext cx="792163" cy="19113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CC156582-F186-4C15-BA7A-EA57666E9498}"/>
              </a:ext>
            </a:extLst>
          </p:cNvPr>
          <p:cNvSpPr/>
          <p:nvPr/>
        </p:nvSpPr>
        <p:spPr>
          <a:xfrm>
            <a:off x="846138" y="3502025"/>
            <a:ext cx="3294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Os nervos podem ser  classificados em três grupos</a:t>
            </a:r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0F05B22B-3692-41D1-860B-9EC3B06D947E}"/>
              </a:ext>
            </a:extLst>
          </p:cNvPr>
          <p:cNvSpPr/>
          <p:nvPr/>
        </p:nvSpPr>
        <p:spPr>
          <a:xfrm>
            <a:off x="4983163" y="3362325"/>
            <a:ext cx="131762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Sensitivos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A56844C2-5289-4EBC-AD20-B028A336E561}"/>
              </a:ext>
            </a:extLst>
          </p:cNvPr>
          <p:cNvSpPr/>
          <p:nvPr/>
        </p:nvSpPr>
        <p:spPr>
          <a:xfrm>
            <a:off x="4957763" y="4008438"/>
            <a:ext cx="1150937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Motores</a:t>
            </a:r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B00D4790-7A1C-45BB-8F79-024B9AA5737F}"/>
              </a:ext>
            </a:extLst>
          </p:cNvPr>
          <p:cNvSpPr/>
          <p:nvPr/>
        </p:nvSpPr>
        <p:spPr>
          <a:xfrm>
            <a:off x="4983163" y="4578350"/>
            <a:ext cx="1125537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Mistos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F0D27A1-06FB-4AA7-B502-C631A6274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B5D289CD-6132-491E-9256-3E8AD40E7C21}"/>
              </a:ext>
            </a:extLst>
          </p:cNvPr>
          <p:cNvSpPr/>
          <p:nvPr/>
        </p:nvSpPr>
        <p:spPr>
          <a:xfrm>
            <a:off x="601663" y="822325"/>
            <a:ext cx="792003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Classificação dos nervos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843CEF8D-F7F3-415B-9D53-BEF4FB8A3A8A}"/>
              </a:ext>
            </a:extLst>
          </p:cNvPr>
          <p:cNvSpPr/>
          <p:nvPr/>
        </p:nvSpPr>
        <p:spPr>
          <a:xfrm>
            <a:off x="1196975" y="2160588"/>
            <a:ext cx="690403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Sensitivos ou aferentes</a:t>
            </a:r>
            <a:r>
              <a:rPr lang="pt-BR" sz="2000" dirty="0"/>
              <a:t>: quando transmitem impulsos nervosos dos órgãos receptores até o SNC.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D4D0B34F-EB0B-43A9-AB04-36C0EC595714}"/>
              </a:ext>
            </a:extLst>
          </p:cNvPr>
          <p:cNvSpPr/>
          <p:nvPr/>
        </p:nvSpPr>
        <p:spPr>
          <a:xfrm>
            <a:off x="1125538" y="3563938"/>
            <a:ext cx="70469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Motores ou eferentes</a:t>
            </a:r>
            <a:r>
              <a:rPr lang="pt-BR" sz="2000" dirty="0"/>
              <a:t>: quando transmitem impulsos nervosos do SNC para os órgãos efetores.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870B1EBE-48AF-45F7-ABB7-0CF6C3BBAC44}"/>
              </a:ext>
            </a:extLst>
          </p:cNvPr>
          <p:cNvSpPr/>
          <p:nvPr/>
        </p:nvSpPr>
        <p:spPr>
          <a:xfrm>
            <a:off x="1160463" y="5078413"/>
            <a:ext cx="70469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/>
              <a:t>Mistos</a:t>
            </a:r>
            <a:r>
              <a:rPr lang="pt-BR" sz="2000" dirty="0"/>
              <a:t>: quando possuem neurofibras (ou fibras nervosas) sensitivas e motoras.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19B8ED3-DBDA-4BE1-9F9A-C7C543147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3">
            <a:extLst>
              <a:ext uri="{FF2B5EF4-FFF2-40B4-BE49-F238E27FC236}">
                <a16:creationId xmlns:a16="http://schemas.microsoft.com/office/drawing/2014/main" id="{46C32C92-3D29-47E3-BCB3-99145705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CE49F15-5DB6-4C9A-9DE7-410FBEA9D9A6}" type="slidenum">
              <a:rPr lang="pt-BR" altLang="pt-BR">
                <a:solidFill>
                  <a:schemeClr val="bg1"/>
                </a:solidFill>
                <a:latin typeface="Arial" panose="020B0604020202020204" pitchFamily="34" charset="0"/>
              </a:rPr>
              <a:pPr/>
              <a:t>27</a:t>
            </a:fld>
            <a:endParaRPr lang="pt-BR" altLang="pt-B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9635" name="Picture 2" descr="simpatico_parasimpatico,">
            <a:extLst>
              <a:ext uri="{FF2B5EF4-FFF2-40B4-BE49-F238E27FC236}">
                <a16:creationId xmlns:a16="http://schemas.microsoft.com/office/drawing/2014/main" id="{A28609C4-D81A-46A5-A6D7-DE4BA6D1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>
            <a:off x="539750" y="476250"/>
            <a:ext cx="80962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3">
            <a:extLst>
              <a:ext uri="{FF2B5EF4-FFF2-40B4-BE49-F238E27FC236}">
                <a16:creationId xmlns:a16="http://schemas.microsoft.com/office/drawing/2014/main" id="{5E898BB1-2BF8-42A3-BC11-89655298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893763"/>
            <a:ext cx="1082675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DILATA</a:t>
            </a:r>
          </a:p>
        </p:txBody>
      </p:sp>
      <p:sp>
        <p:nvSpPr>
          <p:cNvPr id="69637" name="Text Box 4">
            <a:extLst>
              <a:ext uri="{FF2B5EF4-FFF2-40B4-BE49-F238E27FC236}">
                <a16:creationId xmlns:a16="http://schemas.microsoft.com/office/drawing/2014/main" id="{6772B07D-8830-4338-958B-CF6D14255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908050"/>
            <a:ext cx="1079500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CONTRAE</a:t>
            </a:r>
          </a:p>
        </p:txBody>
      </p:sp>
      <p:sp>
        <p:nvSpPr>
          <p:cNvPr id="69638" name="Text Box 5">
            <a:extLst>
              <a:ext uri="{FF2B5EF4-FFF2-40B4-BE49-F238E27FC236}">
                <a16:creationId xmlns:a16="http://schemas.microsoft.com/office/drawing/2014/main" id="{E92CD4A9-A2AA-4ABD-8F2C-EE77854DF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363" y="1401763"/>
            <a:ext cx="1747837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(-) SECREÇÃO</a:t>
            </a:r>
          </a:p>
        </p:txBody>
      </p:sp>
      <p:sp>
        <p:nvSpPr>
          <p:cNvPr id="69639" name="Text Box 6">
            <a:extLst>
              <a:ext uri="{FF2B5EF4-FFF2-40B4-BE49-F238E27FC236}">
                <a16:creationId xmlns:a16="http://schemas.microsoft.com/office/drawing/2014/main" id="{7FC74CB2-D1F0-474B-B381-197AF744B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00" y="1320800"/>
            <a:ext cx="15255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(+) SECREÇÃO</a:t>
            </a:r>
          </a:p>
        </p:txBody>
      </p:sp>
      <p:sp>
        <p:nvSpPr>
          <p:cNvPr id="69640" name="Text Box 7">
            <a:extLst>
              <a:ext uri="{FF2B5EF4-FFF2-40B4-BE49-F238E27FC236}">
                <a16:creationId xmlns:a16="http://schemas.microsoft.com/office/drawing/2014/main" id="{3C2F807B-7E54-44D4-AF51-4CBB34A2D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781300"/>
            <a:ext cx="21383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DILATA BRONQUÍOLOS</a:t>
            </a:r>
          </a:p>
        </p:txBody>
      </p:sp>
      <p:sp>
        <p:nvSpPr>
          <p:cNvPr id="69641" name="Text Box 8">
            <a:extLst>
              <a:ext uri="{FF2B5EF4-FFF2-40B4-BE49-F238E27FC236}">
                <a16:creationId xmlns:a16="http://schemas.microsoft.com/office/drawing/2014/main" id="{24A5FA75-077F-4747-BC3E-7416BFC59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578100"/>
            <a:ext cx="1322388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CONTRAE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BRONQUÍOLOS</a:t>
            </a:r>
          </a:p>
        </p:txBody>
      </p:sp>
      <p:sp>
        <p:nvSpPr>
          <p:cNvPr id="69642" name="Text Box 9">
            <a:extLst>
              <a:ext uri="{FF2B5EF4-FFF2-40B4-BE49-F238E27FC236}">
                <a16:creationId xmlns:a16="http://schemas.microsoft.com/office/drawing/2014/main" id="{E479B5BB-0FC5-48F4-A557-65766CF21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225800"/>
            <a:ext cx="13081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AUMENTA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BATIMENTOS</a:t>
            </a:r>
          </a:p>
        </p:txBody>
      </p:sp>
      <p:sp>
        <p:nvSpPr>
          <p:cNvPr id="69643" name="Text Box 10">
            <a:extLst>
              <a:ext uri="{FF2B5EF4-FFF2-40B4-BE49-F238E27FC236}">
                <a16:creationId xmlns:a16="http://schemas.microsoft.com/office/drawing/2014/main" id="{0A8E4E25-AB35-4A62-BAA4-1C411046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3149600"/>
            <a:ext cx="1192213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DIMINUE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BATIMENTOS</a:t>
            </a:r>
          </a:p>
        </p:txBody>
      </p:sp>
      <p:sp>
        <p:nvSpPr>
          <p:cNvPr id="69644" name="Text Box 11">
            <a:extLst>
              <a:ext uri="{FF2B5EF4-FFF2-40B4-BE49-F238E27FC236}">
                <a16:creationId xmlns:a16="http://schemas.microsoft.com/office/drawing/2014/main" id="{ABB04DC7-DA4A-436D-9BA8-D3C99FE2B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657600"/>
            <a:ext cx="14224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SECRETA 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ADRENALINA</a:t>
            </a:r>
          </a:p>
        </p:txBody>
      </p:sp>
      <p:sp>
        <p:nvSpPr>
          <p:cNvPr id="69645" name="Text Box 12">
            <a:extLst>
              <a:ext uri="{FF2B5EF4-FFF2-40B4-BE49-F238E27FC236}">
                <a16:creationId xmlns:a16="http://schemas.microsoft.com/office/drawing/2014/main" id="{83E6D0BD-5061-4DBF-8A6A-FA870DFEC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4092575"/>
            <a:ext cx="12477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DIMINUE 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SECREÇÃO</a:t>
            </a:r>
          </a:p>
        </p:txBody>
      </p:sp>
      <p:sp>
        <p:nvSpPr>
          <p:cNvPr id="69646" name="Text Box 13">
            <a:extLst>
              <a:ext uri="{FF2B5EF4-FFF2-40B4-BE49-F238E27FC236}">
                <a16:creationId xmlns:a16="http://schemas.microsoft.com/office/drawing/2014/main" id="{307ACFEC-5BDC-4EAC-8256-FAC20BA2F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4038600"/>
            <a:ext cx="9144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AUMENTA 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SECREÇÃO</a:t>
            </a:r>
          </a:p>
        </p:txBody>
      </p:sp>
      <p:sp>
        <p:nvSpPr>
          <p:cNvPr id="69647" name="Text Box 14">
            <a:extLst>
              <a:ext uri="{FF2B5EF4-FFF2-40B4-BE49-F238E27FC236}">
                <a16:creationId xmlns:a16="http://schemas.microsoft.com/office/drawing/2014/main" id="{E1F899C9-BCA0-46E8-9FEF-F68B9DACA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581525"/>
            <a:ext cx="12350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DIMINUE 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MOTILIDADE</a:t>
            </a:r>
          </a:p>
        </p:txBody>
      </p:sp>
      <p:sp>
        <p:nvSpPr>
          <p:cNvPr id="69648" name="Text Box 15">
            <a:extLst>
              <a:ext uri="{FF2B5EF4-FFF2-40B4-BE49-F238E27FC236}">
                <a16:creationId xmlns:a16="http://schemas.microsoft.com/office/drawing/2014/main" id="{472A2BD3-B37F-4EF4-BAEA-11CA242BB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4775200"/>
            <a:ext cx="1851025" cy="225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36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b="1">
                <a:solidFill>
                  <a:schemeClr val="bg1"/>
                </a:solidFill>
                <a:latin typeface="Verdana" panose="020B0604030504040204" pitchFamily="34" charset="0"/>
              </a:rPr>
              <a:t>AUMENTA MOTILIDADE</a:t>
            </a:r>
          </a:p>
        </p:txBody>
      </p:sp>
      <p:sp>
        <p:nvSpPr>
          <p:cNvPr id="69649" name="Text Box 16">
            <a:extLst>
              <a:ext uri="{FF2B5EF4-FFF2-40B4-BE49-F238E27FC236}">
                <a16:creationId xmlns:a16="http://schemas.microsoft.com/office/drawing/2014/main" id="{D270C39C-D761-46D4-A59F-0C8444D9E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5159375"/>
            <a:ext cx="17399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RETÉM CONTEÚ-</a:t>
            </a:r>
          </a:p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DO CÓLON</a:t>
            </a:r>
          </a:p>
        </p:txBody>
      </p:sp>
      <p:sp>
        <p:nvSpPr>
          <p:cNvPr id="69650" name="Text Box 17">
            <a:extLst>
              <a:ext uri="{FF2B5EF4-FFF2-40B4-BE49-F238E27FC236}">
                <a16:creationId xmlns:a16="http://schemas.microsoft.com/office/drawing/2014/main" id="{243DC278-5474-4622-B6DC-AEEC2999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59400"/>
            <a:ext cx="168910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ESVAZIA O CÓLON</a:t>
            </a:r>
          </a:p>
        </p:txBody>
      </p:sp>
      <p:sp>
        <p:nvSpPr>
          <p:cNvPr id="69651" name="Text Box 18">
            <a:extLst>
              <a:ext uri="{FF2B5EF4-FFF2-40B4-BE49-F238E27FC236}">
                <a16:creationId xmlns:a16="http://schemas.microsoft.com/office/drawing/2014/main" id="{5482EA4F-1796-4EF7-98F3-27EBD25D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600700"/>
            <a:ext cx="2133600" cy="225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36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b="1">
                <a:solidFill>
                  <a:schemeClr val="bg1"/>
                </a:solidFill>
                <a:latin typeface="Verdana" panose="020B0604030504040204" pitchFamily="34" charset="0"/>
              </a:rPr>
              <a:t>RETARDA O ESVAZIAMENTO</a:t>
            </a:r>
          </a:p>
        </p:txBody>
      </p:sp>
      <p:sp>
        <p:nvSpPr>
          <p:cNvPr id="69652" name="Text Box 19">
            <a:extLst>
              <a:ext uri="{FF2B5EF4-FFF2-40B4-BE49-F238E27FC236}">
                <a16:creationId xmlns:a16="http://schemas.microsoft.com/office/drawing/2014/main" id="{A7A331DF-3359-4A61-B142-DFF3D13B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589588"/>
            <a:ext cx="1728788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  <a:latin typeface="Verdana" panose="020B0604030504040204" pitchFamily="34" charset="0"/>
              </a:rPr>
              <a:t>ESVAZIA A BEXIGA</a:t>
            </a:r>
          </a:p>
        </p:txBody>
      </p:sp>
      <p:sp>
        <p:nvSpPr>
          <p:cNvPr id="69653" name="Text Box 20">
            <a:extLst>
              <a:ext uri="{FF2B5EF4-FFF2-40B4-BE49-F238E27FC236}">
                <a16:creationId xmlns:a16="http://schemas.microsoft.com/office/drawing/2014/main" id="{8697B7E4-8E3F-4712-86C6-A175AFC38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2381250"/>
            <a:ext cx="1968500" cy="304800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chemeClr val="bg1"/>
                </a:solidFill>
                <a:latin typeface="Verdana" panose="020B0604030504040204" pitchFamily="34" charset="0"/>
              </a:rPr>
              <a:t>S I M P Á T I C O</a:t>
            </a:r>
          </a:p>
        </p:txBody>
      </p:sp>
      <p:sp>
        <p:nvSpPr>
          <p:cNvPr id="69654" name="Text Box 21">
            <a:extLst>
              <a:ext uri="{FF2B5EF4-FFF2-40B4-BE49-F238E27FC236}">
                <a16:creationId xmlns:a16="http://schemas.microsoft.com/office/drawing/2014/main" id="{51661A63-927D-43D2-8C11-12470F0B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765300"/>
            <a:ext cx="2667000" cy="3048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chemeClr val="bg1"/>
                </a:solidFill>
                <a:latin typeface="Verdana" panose="020B0604030504040204" pitchFamily="34" charset="0"/>
              </a:rPr>
              <a:t>P A R A S I M P Á T I C 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6B60DB6-8131-4C41-90C6-A8DEA96CC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79"/>
    </mc:Choice>
    <mc:Fallback>
      <p:transition spd="slow" advTm="3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2">
            <a:extLst>
              <a:ext uri="{FF2B5EF4-FFF2-40B4-BE49-F238E27FC236}">
                <a16:creationId xmlns:a16="http://schemas.microsoft.com/office/drawing/2014/main" id="{DF7EF595-7EAB-4AA6-9A65-A07E0EC6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Arco reflexo</a:t>
            </a:r>
            <a:br>
              <a:rPr lang="pt-BR" altLang="pt-B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83" name="Espaço Reservado para Conteúdo 3">
            <a:extLst>
              <a:ext uri="{FF2B5EF4-FFF2-40B4-BE49-F238E27FC236}">
                <a16:creationId xmlns:a16="http://schemas.microsoft.com/office/drawing/2014/main" id="{54A3C7B0-36D8-419F-BC1B-B8F75ADEF0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</a:rPr>
              <a:t>Os </a:t>
            </a:r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atos reflexos</a:t>
            </a:r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</a:rPr>
              <a:t> são reações involuntárias que envolvem impulsos nervosos, percorrendo um caminho chamado arco reflexo.</a:t>
            </a:r>
          </a:p>
          <a:p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</a:rPr>
              <a:t>Um exemplo muito conhecido de arco reflexo é o reflexo patelar. O </a:t>
            </a:r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tendão</a:t>
            </a:r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</a:rPr>
              <a:t> do joelho é o órgão receptor do estímulo. Quando recebe o estímulo (ex. uma pancada) os dendritos dos neurônios ficam excitados. O impulso é transmitido aos neurônios associativos por meio de sinapses, que por sua vez transmitem o impulso aos neurônios motores.</a:t>
            </a:r>
          </a:p>
          <a:p>
            <a:r>
              <a:rPr lang="pt-BR" altLang="pt-BR" sz="2200">
                <a:latin typeface="Times New Roman" panose="02020603050405020304" pitchFamily="18" charset="0"/>
                <a:cs typeface="Times New Roman" panose="02020603050405020304" pitchFamily="18" charset="0"/>
              </a:rPr>
              <a:t>Os neurônios associativos levam a informação ao encéfalo e os neurônios motores excitam os músculos da coxa, fazendo com que a perna se movime</a:t>
            </a:r>
            <a:r>
              <a:rPr lang="pt-BR" altLang="pt-BR" sz="2200"/>
              <a:t>nte</a:t>
            </a:r>
          </a:p>
        </p:txBody>
      </p:sp>
      <p:sp>
        <p:nvSpPr>
          <p:cNvPr id="21508" name="Espaço Reservado para Número de Slide 1">
            <a:extLst>
              <a:ext uri="{FF2B5EF4-FFF2-40B4-BE49-F238E27FC236}">
                <a16:creationId xmlns:a16="http://schemas.microsoft.com/office/drawing/2014/main" id="{8A1C6F2A-353C-4D1D-9303-B727D241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E1EA4E-4140-423E-AC74-15EE650E93CD}" type="slidenum">
              <a:rPr lang="pt-BR" altLang="pt-BR">
                <a:latin typeface="Arial" panose="020B0604020202020204" pitchFamily="34" charset="0"/>
              </a:rPr>
              <a:pPr/>
              <a:t>28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87FAE27-307C-462E-9710-1A0B74275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13"/>
    </mc:Choice>
    <mc:Fallback>
      <p:transition spd="slow" advTm="8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61CF865D-4F1B-489F-B4B1-AD0811275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Células da Glia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DE3473D-E064-4A64-AB7B-55BDE9F83D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846263"/>
            <a:ext cx="3749674" cy="4022725"/>
          </a:xfrm>
        </p:spPr>
        <p:txBody>
          <a:bodyPr/>
          <a:lstStyle/>
          <a:p>
            <a:endParaRPr lang="pt-BR" altLang="pt-BR" dirty="0"/>
          </a:p>
          <a:p>
            <a:r>
              <a:rPr lang="pt-BR" altLang="pt-BR" dirty="0"/>
              <a:t>Também chamadas de neuroglia</a:t>
            </a:r>
          </a:p>
          <a:p>
            <a:r>
              <a:rPr lang="pt-BR" altLang="pt-BR" dirty="0"/>
              <a:t>Menores que os neurônios</a:t>
            </a:r>
          </a:p>
          <a:p>
            <a:r>
              <a:rPr lang="pt-BR" altLang="pt-BR" dirty="0"/>
              <a:t>Mais numerosas</a:t>
            </a:r>
          </a:p>
          <a:p>
            <a:r>
              <a:rPr lang="pt-BR" altLang="pt-BR" dirty="0"/>
              <a:t>Várias funções:</a:t>
            </a:r>
          </a:p>
        </p:txBody>
      </p:sp>
      <p:sp>
        <p:nvSpPr>
          <p:cNvPr id="22530" name="Espaço Reservado para Número de Slide 5">
            <a:extLst>
              <a:ext uri="{FF2B5EF4-FFF2-40B4-BE49-F238E27FC236}">
                <a16:creationId xmlns:a16="http://schemas.microsoft.com/office/drawing/2014/main" id="{E26F63C4-2FF9-4A9F-82FA-B2CA55D6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BC4E08-CCA1-4BFD-9755-148FB821405A}" type="slidenum">
              <a:rPr lang="pt-BR" altLang="pt-BR">
                <a:latin typeface="Arial" panose="020B0604020202020204" pitchFamily="34" charset="0"/>
              </a:rPr>
              <a:pPr/>
              <a:t>29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EF1696-6EF5-421E-8427-EA46CB2A2091}"/>
              </a:ext>
            </a:extLst>
          </p:cNvPr>
          <p:cNvSpPr/>
          <p:nvPr/>
        </p:nvSpPr>
        <p:spPr>
          <a:xfrm>
            <a:off x="4571999" y="2413337"/>
            <a:ext cx="3794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/>
              <a:t>Funções:</a:t>
            </a:r>
          </a:p>
          <a:p>
            <a:endParaRPr lang="pt-BR" alt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dirty="0"/>
              <a:t>Sustentação do tecido;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dirty="0"/>
              <a:t>Produção de mielina;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dirty="0"/>
              <a:t>Remoção de excretas;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dirty="0"/>
              <a:t>Fornecimento de substancias nutritivas aos neurônios;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dirty="0"/>
              <a:t>Fagocitose de restos celulares.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8360994-FD01-463A-9C6D-AB4C6D170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65"/>
    </mc:Choice>
    <mc:Fallback>
      <p:transition spd="slow" advTm="5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C9FA102A-BBAD-4C7E-ADFA-0C8E6403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436813"/>
            <a:ext cx="50292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tângulo 2">
            <a:extLst>
              <a:ext uri="{FF2B5EF4-FFF2-40B4-BE49-F238E27FC236}">
                <a16:creationId xmlns:a16="http://schemas.microsoft.com/office/drawing/2014/main" id="{48AA20DC-CA61-4540-8BC9-CA6BCA15D83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227763" y="270827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  <a:hlinkClick r:id="rId6"/>
              </a:rPr>
              <a:t>https://sinapsaprender.wordpress.com/2014/02/24/sobre-sinapses-e-aprendizagem/</a:t>
            </a:r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</a:rPr>
              <a:t>    30/07/2015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124EF8C2-2DB7-4C3D-92E7-7AB7A1FC3D3C}"/>
              </a:ext>
            </a:extLst>
          </p:cNvPr>
          <p:cNvSpPr/>
          <p:nvPr/>
        </p:nvSpPr>
        <p:spPr>
          <a:xfrm>
            <a:off x="177800" y="612775"/>
            <a:ext cx="3671888" cy="468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/>
              <a:t>Neurônio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F3603E0D-6799-4AFD-87B2-38F2A9A1BA6C}"/>
              </a:ext>
            </a:extLst>
          </p:cNvPr>
          <p:cNvSpPr/>
          <p:nvPr/>
        </p:nvSpPr>
        <p:spPr>
          <a:xfrm>
            <a:off x="3935413" y="622300"/>
            <a:ext cx="44164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Apresenta: corpo celular, dendritos, axônio, nódulo de Ranvier, bainha de mielina. 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65820045-D039-4038-A8AD-F8DA1ED12ABA}"/>
              </a:ext>
            </a:extLst>
          </p:cNvPr>
          <p:cNvSpPr/>
          <p:nvPr/>
        </p:nvSpPr>
        <p:spPr>
          <a:xfrm>
            <a:off x="149225" y="3400425"/>
            <a:ext cx="2024063" cy="1771650"/>
          </a:xfrm>
          <a:prstGeom prst="roundRect">
            <a:avLst/>
          </a:prstGeom>
          <a:solidFill>
            <a:srgbClr val="341A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dirty="0"/>
              <a:t>Corpo celular</a:t>
            </a:r>
            <a:r>
              <a:rPr lang="pt-BR" altLang="pt-BR" dirty="0"/>
              <a:t> –</a:t>
            </a:r>
            <a:r>
              <a:rPr lang="pt-BR" dirty="0"/>
              <a:t>localiza-se o núcleo e a maioria das estruturas citoplasmáticas.</a:t>
            </a:r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22AEBB05-6704-4EE6-91CF-F9829E561E98}"/>
              </a:ext>
            </a:extLst>
          </p:cNvPr>
          <p:cNvSpPr/>
          <p:nvPr/>
        </p:nvSpPr>
        <p:spPr>
          <a:xfrm>
            <a:off x="149225" y="1589088"/>
            <a:ext cx="1797050" cy="13700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altLang="pt-BR" b="1" dirty="0"/>
              <a:t>Dendritos</a:t>
            </a:r>
            <a:r>
              <a:rPr lang="pt-BR" altLang="pt-BR" dirty="0"/>
              <a:t> – ramificações do corpo celular. Função: captar estímulos.</a:t>
            </a:r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52178F54-98DA-43C1-89CB-7E845FD1C050}"/>
              </a:ext>
            </a:extLst>
          </p:cNvPr>
          <p:cNvSpPr/>
          <p:nvPr/>
        </p:nvSpPr>
        <p:spPr>
          <a:xfrm>
            <a:off x="5773738" y="1493838"/>
            <a:ext cx="2454275" cy="10668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altLang="pt-BR" b="1" dirty="0"/>
              <a:t>Nódulo de Ranvier</a:t>
            </a:r>
            <a:r>
              <a:rPr lang="pt-BR" altLang="pt-BR" dirty="0"/>
              <a:t> – regiões do axônio não recobertas por bainha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A4F63AFB-BE09-46B2-B89F-98332490E786}"/>
              </a:ext>
            </a:extLst>
          </p:cNvPr>
          <p:cNvSpPr/>
          <p:nvPr/>
        </p:nvSpPr>
        <p:spPr>
          <a:xfrm>
            <a:off x="5511800" y="5135563"/>
            <a:ext cx="2801938" cy="115093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altLang="pt-BR" b="1" dirty="0"/>
              <a:t>Bainha de Mielina</a:t>
            </a:r>
            <a:r>
              <a:rPr lang="pt-BR" altLang="pt-BR" dirty="0"/>
              <a:t> – células de Schwann que se enrolam no axônio. Isolante elétrico</a:t>
            </a:r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B4E3A597-9F66-4CF0-9C55-C5EF30AC0F30}"/>
              </a:ext>
            </a:extLst>
          </p:cNvPr>
          <p:cNvSpPr/>
          <p:nvPr/>
        </p:nvSpPr>
        <p:spPr>
          <a:xfrm>
            <a:off x="1784350" y="5294313"/>
            <a:ext cx="2484438" cy="111125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altLang="pt-BR" b="1" dirty="0"/>
              <a:t>Axônio</a:t>
            </a:r>
            <a:r>
              <a:rPr lang="pt-BR" altLang="pt-BR" dirty="0"/>
              <a:t> – </a:t>
            </a:r>
            <a:r>
              <a:rPr lang="pt-BR" dirty="0"/>
              <a:t>estrutura especializada na transmissão dos impulsos nervosos.</a:t>
            </a:r>
            <a:endParaRPr lang="pt-BR" altLang="pt-BR" dirty="0"/>
          </a:p>
        </p:txBody>
      </p:sp>
      <p:sp>
        <p:nvSpPr>
          <p:cNvPr id="13" name="Seta em curva para a direita 12">
            <a:extLst>
              <a:ext uri="{FF2B5EF4-FFF2-40B4-BE49-F238E27FC236}">
                <a16:creationId xmlns:a16="http://schemas.microsoft.com/office/drawing/2014/main" id="{88B846B7-8734-49BD-AE54-C20978741298}"/>
              </a:ext>
            </a:extLst>
          </p:cNvPr>
          <p:cNvSpPr/>
          <p:nvPr/>
        </p:nvSpPr>
        <p:spPr>
          <a:xfrm rot="16200000">
            <a:off x="3662363" y="914400"/>
            <a:ext cx="519112" cy="1792288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6DAC610-0782-44FF-AF58-95476043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2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3">
            <a:extLst>
              <a:ext uri="{FF2B5EF4-FFF2-40B4-BE49-F238E27FC236}">
                <a16:creationId xmlns:a16="http://schemas.microsoft.com/office/drawing/2014/main" id="{6F2F9DB8-48A6-4364-8CC7-C44BEA52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CE05D7-A3CB-4BF5-AAD4-A3C128AFE764}" type="slidenum">
              <a:rPr lang="pt-BR" altLang="pt-BR">
                <a:latin typeface="Arial" panose="020B0604020202020204" pitchFamily="34" charset="0"/>
              </a:rPr>
              <a:pPr/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14339" name="Picture 2" descr="neurônio tipo">
            <a:extLst>
              <a:ext uri="{FF2B5EF4-FFF2-40B4-BE49-F238E27FC236}">
                <a16:creationId xmlns:a16="http://schemas.microsoft.com/office/drawing/2014/main" id="{40FBB814-D34C-4844-96CB-BFCC28E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3">
            <a:extLst>
              <a:ext uri="{FF2B5EF4-FFF2-40B4-BE49-F238E27FC236}">
                <a16:creationId xmlns:a16="http://schemas.microsoft.com/office/drawing/2014/main" id="{8A9C51EC-4C38-42BA-85AF-DB146B4EE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88913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latin typeface="Arial Unicode MS" pitchFamily="34" charset="-128"/>
              </a:rPr>
              <a:t>        TIPOS DE NEURÔNIOS</a:t>
            </a:r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82CFAC5B-E9FB-482A-B2BF-9D3D29F16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6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FF0000"/>
                </a:solidFill>
                <a:latin typeface="Arial Unicode MS" pitchFamily="34" charset="-128"/>
              </a:rPr>
              <a:t>DENDRITOS</a:t>
            </a:r>
          </a:p>
        </p:txBody>
      </p:sp>
      <p:sp>
        <p:nvSpPr>
          <p:cNvPr id="14342" name="Text Box 5">
            <a:extLst>
              <a:ext uri="{FF2B5EF4-FFF2-40B4-BE49-F238E27FC236}">
                <a16:creationId xmlns:a16="http://schemas.microsoft.com/office/drawing/2014/main" id="{D83B9421-B7F0-4C96-AC24-F54E71F4D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1773238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FF0000"/>
                </a:solidFill>
                <a:latin typeface="Arial Unicode MS" pitchFamily="34" charset="-128"/>
              </a:rPr>
              <a:t>CORPO CELULAR</a:t>
            </a:r>
          </a:p>
        </p:txBody>
      </p:sp>
      <p:sp>
        <p:nvSpPr>
          <p:cNvPr id="14343" name="Text Box 6">
            <a:extLst>
              <a:ext uri="{FF2B5EF4-FFF2-40B4-BE49-F238E27FC236}">
                <a16:creationId xmlns:a16="http://schemas.microsoft.com/office/drawing/2014/main" id="{5348879E-AAEA-4F2B-A949-DC55073C1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700213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FF0000"/>
                </a:solidFill>
                <a:latin typeface="Arial Unicode MS" pitchFamily="34" charset="-128"/>
              </a:rPr>
              <a:t>CORPO CELULAR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28260265-C1C0-4C5B-AE51-282AA2C7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797425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CORPO CELULAR</a:t>
            </a: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C3FFEEF4-9E23-4F28-B185-7EC6DFF76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52145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FF0000"/>
                </a:solidFill>
                <a:latin typeface="Arial Unicode MS" pitchFamily="34" charset="-128"/>
              </a:rPr>
              <a:t>DENDRITOS</a:t>
            </a:r>
          </a:p>
        </p:txBody>
      </p:sp>
      <p:sp>
        <p:nvSpPr>
          <p:cNvPr id="14346" name="Text Box 9">
            <a:extLst>
              <a:ext uri="{FF2B5EF4-FFF2-40B4-BE49-F238E27FC236}">
                <a16:creationId xmlns:a16="http://schemas.microsoft.com/office/drawing/2014/main" id="{D1FC0FC9-2B56-43AE-B545-107207DB9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924175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FF0000"/>
                </a:solidFill>
                <a:latin typeface="Arial Unicode MS" pitchFamily="34" charset="-128"/>
              </a:rPr>
              <a:t>Direção da condução</a:t>
            </a:r>
          </a:p>
        </p:txBody>
      </p:sp>
      <p:sp>
        <p:nvSpPr>
          <p:cNvPr id="14347" name="Text Box 10">
            <a:extLst>
              <a:ext uri="{FF2B5EF4-FFF2-40B4-BE49-F238E27FC236}">
                <a16:creationId xmlns:a16="http://schemas.microsoft.com/office/drawing/2014/main" id="{1357E6CF-FA7D-4A2B-AF84-B28702EB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2131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Arial Unicode MS" pitchFamily="34" charset="-128"/>
              </a:rPr>
              <a:t>AXÔNIO</a:t>
            </a:r>
          </a:p>
        </p:txBody>
      </p:sp>
      <p:sp>
        <p:nvSpPr>
          <p:cNvPr id="14348" name="Text Box 11">
            <a:extLst>
              <a:ext uri="{FF2B5EF4-FFF2-40B4-BE49-F238E27FC236}">
                <a16:creationId xmlns:a16="http://schemas.microsoft.com/office/drawing/2014/main" id="{66B5EA92-46D6-425D-9B1C-884A5B6C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941888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Arial Unicode MS" pitchFamily="34" charset="-128"/>
              </a:rPr>
              <a:t>AXÔNIO</a:t>
            </a:r>
          </a:p>
        </p:txBody>
      </p:sp>
      <p:sp>
        <p:nvSpPr>
          <p:cNvPr id="14349" name="Text Box 12">
            <a:extLst>
              <a:ext uri="{FF2B5EF4-FFF2-40B4-BE49-F238E27FC236}">
                <a16:creationId xmlns:a16="http://schemas.microsoft.com/office/drawing/2014/main" id="{2578D4B9-BA4C-484B-8347-5383F6D51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365625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Arial Unicode MS" pitchFamily="34" charset="-128"/>
              </a:rPr>
              <a:t>AXÔNIO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73F006C9-84B7-4B59-8769-6B5A71EE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125538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 dirty="0">
                <a:solidFill>
                  <a:srgbClr val="000000"/>
                </a:solidFill>
                <a:latin typeface="Arial Unicode MS" pitchFamily="34" charset="-128"/>
              </a:rPr>
              <a:t>NEURÔNIO SENSORIAL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31DBBFD9-ECE1-48A8-B756-45B11840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00375"/>
            <a:ext cx="1600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 dirty="0">
                <a:solidFill>
                  <a:srgbClr val="000000"/>
                </a:solidFill>
                <a:latin typeface="Arial Unicode MS" pitchFamily="34" charset="-128"/>
              </a:rPr>
              <a:t>NEURÔNIO ASSOCIATIVO</a:t>
            </a:r>
          </a:p>
        </p:txBody>
      </p:sp>
      <p:sp>
        <p:nvSpPr>
          <p:cNvPr id="29711" name="Text Box 15">
            <a:extLst>
              <a:ext uri="{FF2B5EF4-FFF2-40B4-BE49-F238E27FC236}">
                <a16:creationId xmlns:a16="http://schemas.microsoft.com/office/drawing/2014/main" id="{7E7EBB1E-1BFF-4E19-8716-30DF216D2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943600"/>
            <a:ext cx="1600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b="1" dirty="0">
                <a:solidFill>
                  <a:srgbClr val="000000"/>
                </a:solidFill>
                <a:latin typeface="Arial Unicode MS" pitchFamily="34" charset="-128"/>
              </a:rPr>
              <a:t>NEURÔNIO MOTOR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F99D319-D87B-4757-A9D6-CF3111901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11"/>
    </mc:Choice>
    <mc:Fallback>
      <p:transition spd="slow" advTm="5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8B25F075-ED58-4481-B58A-1952522D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Sinapses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019393D-EEC8-4118-8E7A-C9DCFC990D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buFont typeface="Calibri" panose="020F0502020204030204" pitchFamily="34" charset="0"/>
              <a:buNone/>
              <a:defRPr/>
            </a:pPr>
            <a:r>
              <a:rPr lang="pt-BR" alt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Interneuronais</a:t>
            </a:r>
            <a:r>
              <a:rPr lang="pt-BR" alt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neurônio – neurônio</a:t>
            </a:r>
          </a:p>
          <a:p>
            <a:pPr marL="0" indent="0" fontAlgn="auto">
              <a:buFont typeface="Calibri" panose="020F0502020204030204" pitchFamily="34" charset="0"/>
              <a:buNone/>
              <a:defRPr/>
            </a:pPr>
            <a:r>
              <a:rPr lang="pt-BR" alt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Neuromusculares: neurônio – músculo</a:t>
            </a:r>
          </a:p>
          <a:p>
            <a:pPr marL="91440" indent="-91440" fontAlgn="auto">
              <a:defRPr/>
            </a:pPr>
            <a:endParaRPr lang="pt-BR" alt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2" name="Espaço Reservado para Número de Slide 5">
            <a:extLst>
              <a:ext uri="{FF2B5EF4-FFF2-40B4-BE49-F238E27FC236}">
                <a16:creationId xmlns:a16="http://schemas.microsoft.com/office/drawing/2014/main" id="{0093ED36-7D66-45BD-BE44-CF478927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00325C-4E83-4642-8FE2-441F3104D136}" type="slidenum">
              <a:rPr lang="pt-BR" altLang="pt-BR">
                <a:latin typeface="Arial" panose="020B0604020202020204" pitchFamily="34" charset="0"/>
              </a:rPr>
              <a:pPr/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" name="Retângulo de cantos arredondados 2">
            <a:extLst>
              <a:ext uri="{FF2B5EF4-FFF2-40B4-BE49-F238E27FC236}">
                <a16:creationId xmlns:a16="http://schemas.microsoft.com/office/drawing/2014/main" id="{60580209-4925-4E48-B655-A73F78052929}"/>
              </a:ext>
            </a:extLst>
          </p:cNvPr>
          <p:cNvSpPr/>
          <p:nvPr/>
        </p:nvSpPr>
        <p:spPr>
          <a:xfrm>
            <a:off x="979488" y="3500438"/>
            <a:ext cx="7127875" cy="1490662"/>
          </a:xfrm>
          <a:prstGeom prst="roundRect">
            <a:avLst/>
          </a:prstGeom>
          <a:solidFill>
            <a:srgbClr val="341A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Neurotransmissores, </a:t>
            </a:r>
            <a:r>
              <a:rPr lang="pt-BR" dirty="0"/>
              <a:t>mensageiros químicos que participam da comunicação interna no organismo.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F52D186-7A7D-481D-BECE-1792C787D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2"/>
    </mc:Choice>
    <mc:Fallback>
      <p:transition spd="slow" advTm="3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10969810-5333-4192-90F1-516A1782240C}"/>
              </a:ext>
            </a:extLst>
          </p:cNvPr>
          <p:cNvSpPr/>
          <p:nvPr/>
        </p:nvSpPr>
        <p:spPr>
          <a:xfrm>
            <a:off x="323850" y="1862138"/>
            <a:ext cx="3240088" cy="42576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Um impulso é transmitido de uma célula a outra através das </a:t>
            </a:r>
            <a:r>
              <a:rPr lang="pt-BR" sz="2000" b="1" dirty="0"/>
              <a:t>sinapses</a:t>
            </a:r>
            <a:r>
              <a:rPr lang="pt-BR" sz="2000" dirty="0"/>
              <a:t>. A sinapse é uma região de contato muito próximo entre a extremidade do axônio de um neurônio e a superfície de outras células. Estas células podem ser tanto outros neurônios como células sensoriais, musculares ou glandulares.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397B6FFC-4FDE-43A3-B9A0-E8F3F523C574}"/>
              </a:ext>
            </a:extLst>
          </p:cNvPr>
          <p:cNvSpPr/>
          <p:nvPr/>
        </p:nvSpPr>
        <p:spPr>
          <a:xfrm>
            <a:off x="601663" y="822325"/>
            <a:ext cx="792003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Sinapses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6630" name="Imagem 2">
            <a:extLst>
              <a:ext uri="{FF2B5EF4-FFF2-40B4-BE49-F238E27FC236}">
                <a16:creationId xmlns:a16="http://schemas.microsoft.com/office/drawing/2014/main" id="{BBFE8E17-D773-44CD-9D9D-95484B203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2133600"/>
            <a:ext cx="51498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tângulo 3">
            <a:extLst>
              <a:ext uri="{FF2B5EF4-FFF2-40B4-BE49-F238E27FC236}">
                <a16:creationId xmlns:a16="http://schemas.microsoft.com/office/drawing/2014/main" id="{4E11281F-D342-44ED-8A6C-6582A721B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11981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  <a:hlinkClick r:id="rId6"/>
              </a:rPr>
              <a:t>http://www.psiqweb.med.br/site/?area=NO/LerNoticia&amp;idNoticia=290</a:t>
            </a:r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</a:rPr>
              <a:t>   31/07/2015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F346383-79B2-4F25-8BCE-452541487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5">
            <a:extLst>
              <a:ext uri="{FF2B5EF4-FFF2-40B4-BE49-F238E27FC236}">
                <a16:creationId xmlns:a16="http://schemas.microsoft.com/office/drawing/2014/main" id="{40BC7AD4-1C39-46AF-91AA-F851E79C2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44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tângulo 2">
            <a:extLst>
              <a:ext uri="{FF2B5EF4-FFF2-40B4-BE49-F238E27FC236}">
                <a16:creationId xmlns:a16="http://schemas.microsoft.com/office/drawing/2014/main" id="{BE7ABD02-424F-4300-B0C9-A07D17D29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6308725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  <a:hlinkClick r:id="rId6"/>
              </a:rPr>
              <a:t>http://livrespensadores.net/o-mundo-negro-da-depressao/</a:t>
            </a:r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</a:rPr>
              <a:t>   30/07/2015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318B980-6382-4BE1-ABC9-2271A231D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A67946D5-507E-4EBD-BE8F-B8893CB4660C}"/>
              </a:ext>
            </a:extLst>
          </p:cNvPr>
          <p:cNvSpPr/>
          <p:nvPr/>
        </p:nvSpPr>
        <p:spPr>
          <a:xfrm>
            <a:off x="155575" y="1773238"/>
            <a:ext cx="3424238" cy="429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A estrutura especializada na transmissão dos impulsos nervosos  é o </a:t>
            </a:r>
            <a:r>
              <a:rPr lang="pt-BR" sz="2000" b="1" dirty="0"/>
              <a:t>axônio .</a:t>
            </a:r>
            <a:r>
              <a:rPr lang="pt-BR" sz="2000" dirty="0"/>
              <a:t> O impulso nervoso, que se propaga em um único sentido na </a:t>
            </a:r>
            <a:r>
              <a:rPr lang="pt-BR" sz="2000" b="1" dirty="0"/>
              <a:t>fibra nervosa</a:t>
            </a:r>
            <a:r>
              <a:rPr lang="pt-BR" sz="2000" dirty="0"/>
              <a:t>. Dendritos sempre conduzem o</a:t>
            </a:r>
            <a:r>
              <a:rPr lang="pt-BR" sz="2000" b="1" dirty="0"/>
              <a:t> impulso </a:t>
            </a:r>
            <a:r>
              <a:rPr lang="pt-BR" sz="2000" dirty="0"/>
              <a:t>em direção ao corpo celular. O axônio por sua vez, conduz o impulso em direção às suas extremidades, isto é, para longe do corpo celular.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49507D5E-6B45-482B-9D61-19E92330B3A2}"/>
              </a:ext>
            </a:extLst>
          </p:cNvPr>
          <p:cNvSpPr/>
          <p:nvPr/>
        </p:nvSpPr>
        <p:spPr>
          <a:xfrm>
            <a:off x="598488" y="696913"/>
            <a:ext cx="792003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</a:rPr>
              <a:t>Impulso Nervoso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0486" name="Imagem 5" descr="Impulso nervoso.">
            <a:extLst>
              <a:ext uri="{FF2B5EF4-FFF2-40B4-BE49-F238E27FC236}">
                <a16:creationId xmlns:a16="http://schemas.microsoft.com/office/drawing/2014/main" id="{75F6B321-830E-46E6-88A6-E5A69747B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2141538"/>
            <a:ext cx="5391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tângulo 2">
            <a:extLst>
              <a:ext uri="{FF2B5EF4-FFF2-40B4-BE49-F238E27FC236}">
                <a16:creationId xmlns:a16="http://schemas.microsoft.com/office/drawing/2014/main" id="{BAC2ADFA-61CC-44FC-95EF-0DCA0FFB7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6064250"/>
            <a:ext cx="4689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u="sng">
                <a:ea typeface="Microsoft YaHei" panose="020B0503020204020204" pitchFamily="34" charset="-122"/>
                <a:cs typeface="Arial" panose="020B0604020202020204" pitchFamily="34" charset="0"/>
                <a:hlinkClick r:id="rId6"/>
              </a:rPr>
              <a:t>http://www.webciencia.com/11_29nervoso.htm</a:t>
            </a:r>
            <a:r>
              <a:rPr lang="pt-BR" altLang="pt-BR" sz="1000" u="sng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pt-BR" sz="1000">
                <a:ea typeface="Microsoft YaHei" panose="020B0503020204020204" pitchFamily="34" charset="-122"/>
                <a:cs typeface="Arial" panose="020B0604020202020204" pitchFamily="34" charset="0"/>
              </a:rPr>
              <a:t>31/07/2015</a:t>
            </a:r>
            <a:endParaRPr lang="pt-BR" altLang="pt-BR" sz="1000"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258D444-3446-47FE-B76E-F54626A23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EF80BF45-7FB4-4099-A5A8-349D42CF33DC}"/>
              </a:ext>
            </a:extLst>
          </p:cNvPr>
          <p:cNvSpPr/>
          <p:nvPr/>
        </p:nvSpPr>
        <p:spPr>
          <a:xfrm>
            <a:off x="431800" y="755650"/>
            <a:ext cx="8280400" cy="154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</a:rPr>
              <a:t>Célula da glia da neuroglia ou gliócito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28677" name="Retângulo 7">
            <a:extLst>
              <a:ext uri="{FF2B5EF4-FFF2-40B4-BE49-F238E27FC236}">
                <a16:creationId xmlns:a16="http://schemas.microsoft.com/office/drawing/2014/main" id="{0EC1D8AA-3AF2-42D9-980B-702126D9A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5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Ciências</a:t>
            </a:r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, 8º ano</a:t>
            </a:r>
          </a:p>
          <a:p>
            <a:pPr eaLnBrk="1" hangingPunct="1"/>
            <a:r>
              <a:rPr lang="pt-BR" altLang="pt-BR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Sistema nervoso e as principais doenças</a:t>
            </a:r>
          </a:p>
        </p:txBody>
      </p:sp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87D31DB0-9D74-4EE2-BA65-34441BCE9744}"/>
              </a:ext>
            </a:extLst>
          </p:cNvPr>
          <p:cNvSpPr/>
          <p:nvPr/>
        </p:nvSpPr>
        <p:spPr>
          <a:xfrm>
            <a:off x="633413" y="2568575"/>
            <a:ext cx="2425700" cy="30559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As </a:t>
            </a:r>
            <a:r>
              <a:rPr lang="pt-BR" sz="2000" b="1" dirty="0"/>
              <a:t>células  da glia</a:t>
            </a:r>
            <a:r>
              <a:rPr lang="pt-BR" sz="2000" dirty="0"/>
              <a:t> têm como função  dar sustentação aos neurônios e auxiliar o seu funcionamento.</a:t>
            </a:r>
          </a:p>
        </p:txBody>
      </p:sp>
      <p:pic>
        <p:nvPicPr>
          <p:cNvPr id="28679" name="Imagem 1">
            <a:extLst>
              <a:ext uri="{FF2B5EF4-FFF2-40B4-BE49-F238E27FC236}">
                <a16:creationId xmlns:a16="http://schemas.microsoft.com/office/drawing/2014/main" id="{ECC7A219-86CE-410E-8F66-101C4602C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414588"/>
            <a:ext cx="489585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tângulo 7">
            <a:extLst>
              <a:ext uri="{FF2B5EF4-FFF2-40B4-BE49-F238E27FC236}">
                <a16:creationId xmlns:a16="http://schemas.microsoft.com/office/drawing/2014/main" id="{A3EF3A92-2492-4112-97D2-FD41A38731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11144" y="3972719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  <a:hlinkClick r:id="rId6"/>
              </a:rPr>
              <a:t>http://www.brasilescola.com/biologia/celulas-glia.htm</a:t>
            </a:r>
            <a:r>
              <a:rPr lang="pt-BR" altLang="pt-BR" sz="1000">
                <a:ea typeface="Microsoft YaHei" panose="020B0503020204020204" pitchFamily="34" charset="-122"/>
                <a:cs typeface="Arial" panose="020B0604020202020204" pitchFamily="34" charset="0"/>
              </a:rPr>
              <a:t>  31/07/2015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6E330F4-589D-4C20-8AC9-CA02B7F1F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28</TotalTime>
  <Words>1334</Words>
  <Application>Microsoft Office PowerPoint</Application>
  <PresentationFormat>Apresentação na tela (4:3)</PresentationFormat>
  <Paragraphs>220</Paragraphs>
  <Slides>29</Slides>
  <Notes>27</Notes>
  <HiddenSlides>0</HiddenSlides>
  <MMClips>29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Calibri</vt:lpstr>
      <vt:lpstr>Arial</vt:lpstr>
      <vt:lpstr>Calibri Light</vt:lpstr>
      <vt:lpstr>Times New Roman</vt:lpstr>
      <vt:lpstr>Tahoma</vt:lpstr>
      <vt:lpstr>Arial Unicode MS</vt:lpstr>
      <vt:lpstr>Microsoft YaHei</vt:lpstr>
      <vt:lpstr>Mangal</vt:lpstr>
      <vt:lpstr>Verdana</vt:lpstr>
      <vt:lpstr>Retrospectiva</vt:lpstr>
      <vt:lpstr>SISTEMA                NERVOSO                    HUMANO</vt:lpstr>
      <vt:lpstr>   Sistema nervoso SisteSistema nervoso ma nervoso </vt:lpstr>
      <vt:lpstr>Apresentação do PowerPoint</vt:lpstr>
      <vt:lpstr>Apresentação do PowerPoint</vt:lpstr>
      <vt:lpstr>Sinapses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Órgãos do SNC</vt:lpstr>
      <vt:lpstr>Cérebro </vt:lpstr>
      <vt:lpstr>Apresentação do PowerPoint</vt:lpstr>
      <vt:lpstr>Apresentação do PowerPoint</vt:lpstr>
      <vt:lpstr>Apresentação do PowerPoint</vt:lpstr>
      <vt:lpstr>Meninges</vt:lpstr>
      <vt:lpstr>Medula espinhal</vt:lpstr>
      <vt:lpstr>Apresentação do PowerPoint</vt:lpstr>
      <vt:lpstr>Sistema Nervoso Periférico</vt:lpstr>
      <vt:lpstr>Apresentação do PowerPoint</vt:lpstr>
      <vt:lpstr>Tipos de nervos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Arco reflexo </vt:lpstr>
      <vt:lpstr>Células da Glia</vt:lpstr>
    </vt:vector>
  </TitlesOfParts>
  <Company>MM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DO SISTEMA NERVOSO HUMANO</dc:title>
  <dc:creator>M</dc:creator>
  <cp:lastModifiedBy>Otávio Alves Santos</cp:lastModifiedBy>
  <cp:revision>35</cp:revision>
  <dcterms:created xsi:type="dcterms:W3CDTF">2008-10-17T12:57:28Z</dcterms:created>
  <dcterms:modified xsi:type="dcterms:W3CDTF">2020-04-14T12:43:53Z</dcterms:modified>
</cp:coreProperties>
</file>