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12"/>
  </p:notesMasterIdLst>
  <p:sldIdLst>
    <p:sldId id="256" r:id="rId2"/>
    <p:sldId id="285" r:id="rId3"/>
    <p:sldId id="336" r:id="rId4"/>
    <p:sldId id="286" r:id="rId5"/>
    <p:sldId id="287" r:id="rId6"/>
    <p:sldId id="341" r:id="rId7"/>
    <p:sldId id="344" r:id="rId8"/>
    <p:sldId id="346" r:id="rId9"/>
    <p:sldId id="347" r:id="rId10"/>
    <p:sldId id="288" r:id="rId11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2B0E3E4B-58FB-41D7-903F-C5A54EF07C1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35B110B-7E83-4B0B-9947-F9AF2226D55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5F73227-77B7-4072-9B90-B35FC9F96A17}" type="datetimeFigureOut">
              <a:rPr lang="pt-BR"/>
              <a:pPr>
                <a:defRPr/>
              </a:pPr>
              <a:t>15/04/2020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EEFFF178-DB51-492A-905D-F35A6D0E8F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C8DF1C64-DB85-49A2-99C8-34B7FB6803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7E8C1DE-5B71-4FC6-A4F5-B67447F9B7A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D06F6BD-8E0D-43AE-A858-EC1ED12900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AC3D1CC-B450-44AA-B567-1D9DAC654AF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60905FED-DCAB-4FDF-9954-435006837A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07C516-A0FB-426F-9126-614EC2C8E976}" type="slidenum">
              <a:rPr lang="pt-BR" altLang="pt-BR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D074CF90-9C23-4276-9E27-C4AEC3A5032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0E37CF48-CE04-405C-B46C-E77AECC914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pt-BR" altLang="pt-BR"/>
              <a:t>RNA: Adenina (A)</a:t>
            </a:r>
          </a:p>
          <a:p>
            <a:pPr>
              <a:spcBef>
                <a:spcPct val="0"/>
              </a:spcBef>
            </a:pPr>
            <a:r>
              <a:rPr lang="pt-BR" altLang="pt-BR"/>
              <a:t>        Guanina (G)</a:t>
            </a:r>
          </a:p>
          <a:p>
            <a:pPr>
              <a:spcBef>
                <a:spcPct val="0"/>
              </a:spcBef>
            </a:pPr>
            <a:r>
              <a:rPr lang="pt-BR" altLang="pt-BR"/>
              <a:t>        Citosina (C)</a:t>
            </a:r>
          </a:p>
          <a:p>
            <a:pPr>
              <a:spcBef>
                <a:spcPct val="0"/>
              </a:spcBef>
            </a:pPr>
            <a:r>
              <a:rPr lang="pt-BR" altLang="pt-BR"/>
              <a:t>        Uracila   (U)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9FB22036-6AAD-45A8-A5B2-EED35EB86BDE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878C2D29-4892-481A-AD33-157C64E1030D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5720583F-9AE4-42D1-85DC-F3D4F9EEB63A}"/>
              </a:ext>
            </a:extLst>
          </p:cNvPr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1B7A312-A8AD-4C26-A082-0F81ECB55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D67B7-05B0-4648-BD96-BBD34D5BC556}" type="datetimeFigureOut">
              <a:rPr lang="pt-BR"/>
              <a:pPr>
                <a:defRPr/>
              </a:pPr>
              <a:t>15/04/2020</a:t>
            </a:fld>
            <a:endParaRPr lang="pt-B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8C7DF01-8F65-481A-97F0-264123187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C095B17-5B1A-42B1-A92D-602882308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2885B-2F48-470E-8EDE-1B90F1D005D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60665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0A141-F25B-4B02-840F-DA9815719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A8F6C-2A0B-469B-A9F3-0DE9BBFC3DCC}" type="datetimeFigureOut">
              <a:rPr lang="pt-BR"/>
              <a:pPr>
                <a:defRPr/>
              </a:pPr>
              <a:t>15/04/2020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EF7D0-2615-4E0B-8ABD-1079EA6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8D633-BC72-440B-892E-B679973B5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1AF14-1D5A-43D5-B9CF-2C69AC6147E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18495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DACD7AA0-5F49-4878-A1E2-2344B62712D5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B642365A-9C78-4522-827B-7D22F7FC6FA5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4F777A6-FFFC-4274-A330-4B853B7D1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D57E1-658C-4480-9469-19375132CF92}" type="datetimeFigureOut">
              <a:rPr lang="pt-BR"/>
              <a:pPr>
                <a:defRPr/>
              </a:pPr>
              <a:t>15/04/2020</a:t>
            </a:fld>
            <a:endParaRPr lang="pt-B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0EE257A-787B-43A9-B917-A656FB69C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2B0996-348C-422D-A185-A036B39D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AA5FA-AF1D-45FF-9268-431428D2C14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65618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ítulo, clip-art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lip-art 2"/>
          <p:cNvSpPr>
            <a:spLocks noGrp="1"/>
          </p:cNvSpPr>
          <p:nvPr>
            <p:ph type="clipArt" sz="half" idx="1"/>
          </p:nvPr>
        </p:nvSpPr>
        <p:spPr>
          <a:xfrm>
            <a:off x="1370013" y="1827213"/>
            <a:ext cx="3579812" cy="4114800"/>
          </a:xfrm>
        </p:spPr>
        <p:txBody>
          <a:bodyPr>
            <a:normAutofit/>
          </a:bodyPr>
          <a:lstStyle/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DFFCBC2D-CD05-4A57-A905-8078EBED2E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21E30897-B74C-4675-9349-6FA815D7BC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78ABBB24-2022-468A-BA00-5C6A922E5D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6D180-CA03-48AD-B91D-5DEDA7271B5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74135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, texto e clip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lip-art 3"/>
          <p:cNvSpPr>
            <a:spLocks noGrp="1"/>
          </p:cNvSpPr>
          <p:nvPr>
            <p:ph type="clipArt" sz="half" idx="2"/>
          </p:nvPr>
        </p:nvSpPr>
        <p:spPr>
          <a:xfrm>
            <a:off x="5102225" y="1827213"/>
            <a:ext cx="3581400" cy="4114800"/>
          </a:xfrm>
        </p:spPr>
        <p:txBody>
          <a:bodyPr>
            <a:normAutofit/>
          </a:bodyPr>
          <a:lstStyle/>
          <a:p>
            <a:pPr lvl="0"/>
            <a:endParaRPr lang="pt-BR" noProof="0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776CA84-FA35-4108-B895-73A5F4BF7A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A5E78253-9337-4587-AE03-777A90B8D9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5984F86A-F0EF-4FBB-BD30-FB5F369DC3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424CA-EB8B-4F91-8DFF-97C4CC6B632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592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5DF83-2B94-470C-936A-DD8E38ECA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EB02E-FF50-4009-A302-AFB95F7AB857}" type="datetimeFigureOut">
              <a:rPr lang="pt-BR"/>
              <a:pPr>
                <a:defRPr/>
              </a:pPr>
              <a:t>15/04/2020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24EB0-A548-44DA-B73A-84B344760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D8D32C-FAE8-43C2-8329-1921AA36F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2FD52-4052-434C-8C8F-B70C90DBD85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35025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C9BA2659-D14F-4C32-A7C1-3774A9192DB9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8A15B4DD-0239-411A-9D2D-042039474A56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4092CCC5-F1A3-4662-9ACC-006C81CD66CA}"/>
              </a:ext>
            </a:extLst>
          </p:cNvPr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94A64E8-108A-4786-9F50-6CD2D8F88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BAA21-21F9-44B8-8ED8-0FA08ADA73DB}" type="datetimeFigureOut">
              <a:rPr lang="pt-BR"/>
              <a:pPr>
                <a:defRPr/>
              </a:pPr>
              <a:t>15/04/2020</a:t>
            </a:fld>
            <a:endParaRPr lang="pt-B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A3C7784-12BF-48FD-8F40-CC2EAA7CC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A8E3F15-FE92-4515-9FAE-A9B457ED8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1DE70-24DA-4EEE-B04A-FDB3C942C14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02788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0FCD9FE-6166-4DEA-9ABF-B2EEF0D2C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1D062-AA30-4BAB-8063-6F82E7D20F37}" type="datetimeFigureOut">
              <a:rPr lang="pt-BR"/>
              <a:pPr>
                <a:defRPr/>
              </a:pPr>
              <a:t>15/04/2020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45D7C44-0A24-4EA3-BBF3-34EB33296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A3F2833-EA8D-4B3D-A692-FC3740859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FD9FB-D7FF-42E4-B8C0-2062BC5AF2D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25257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7BC4A38-47B7-4DE7-A314-88B7438A5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CF8E9-C20F-4EC4-8E84-23E45B78B358}" type="datetimeFigureOut">
              <a:rPr lang="pt-BR"/>
              <a:pPr>
                <a:defRPr/>
              </a:pPr>
              <a:t>15/04/2020</a:t>
            </a:fld>
            <a:endParaRPr lang="pt-B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B7FC622-B0F2-40B3-BFB3-AF9F94547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67F19B5-D620-41EF-9E68-BE1B0B570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B15EF-0E5B-4FC8-AEDF-0AAD06EC55A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70692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16D385F-9BD7-4C88-897B-4EF3B0CB2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D98D2-0B4D-4075-BA0B-0A18903C5BB0}" type="datetimeFigureOut">
              <a:rPr lang="pt-BR"/>
              <a:pPr>
                <a:defRPr/>
              </a:pPr>
              <a:t>15/04/2020</a:t>
            </a:fld>
            <a:endParaRPr lang="pt-B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5C73F9B-CD0F-478E-9143-DE9A568A7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B3AE86D-148C-40C9-99EC-422EB0B29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03594-726F-44DD-89AE-40638DC13E8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38065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CDE7601-83F7-4664-B8D6-EBE621C8FF3D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94A2111-C5B3-46FB-B892-7E8111A2CDF9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363EA2A2-74EE-48CD-81FD-382561E49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557D4-768E-4A99-8A0D-B82EAD0F8B2B}" type="datetimeFigureOut">
              <a:rPr lang="pt-BR"/>
              <a:pPr>
                <a:defRPr/>
              </a:pPr>
              <a:t>15/04/2020</a:t>
            </a:fld>
            <a:endParaRPr lang="pt-BR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D3EE2C80-40AA-4CCD-B96F-28AD3EDCF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38EE8366-C485-4582-9EAA-AB4A59B1D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3CD22-B199-41AF-8C4C-42115E1EB6A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89225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026D959-4206-4A81-847E-943A73BDA683}"/>
              </a:ext>
            </a:extLst>
          </p:cNvPr>
          <p:cNvSpPr/>
          <p:nvPr/>
        </p:nvSpPr>
        <p:spPr>
          <a:xfrm>
            <a:off x="0" y="0"/>
            <a:ext cx="30384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1CD8E1B6-D369-45B7-8F69-0326BD658398}"/>
              </a:ext>
            </a:extLst>
          </p:cNvPr>
          <p:cNvSpPr/>
          <p:nvPr/>
        </p:nvSpPr>
        <p:spPr>
          <a:xfrm>
            <a:off x="3030538" y="0"/>
            <a:ext cx="476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9273953-5F5D-4EE2-A5A1-7479A5C5C9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9250" y="6459538"/>
            <a:ext cx="1963738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981C6B33-D02B-473E-9119-A6C3379E8417}" type="datetimeFigureOut">
              <a:rPr lang="pt-BR"/>
              <a:pPr>
                <a:defRPr/>
              </a:pPr>
              <a:t>15/04/2020</a:t>
            </a:fld>
            <a:endParaRPr lang="pt-BR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9A1703C3-2CE9-472D-911D-E9C66330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450" y="645953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D5B02530-08D8-41A3-9A86-D509C400C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1B7C55D-80AF-4BBD-A86B-1BF8FD42549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12665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45159B9-BD04-4E29-A8DD-A701A4B15625}"/>
              </a:ext>
            </a:extLst>
          </p:cNvPr>
          <p:cNvSpPr/>
          <p:nvPr/>
        </p:nvSpPr>
        <p:spPr>
          <a:xfrm>
            <a:off x="0" y="4953000"/>
            <a:ext cx="9142413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59C6861C-4B14-4EBC-A6FC-E0BA0EDBC060}"/>
              </a:ext>
            </a:extLst>
          </p:cNvPr>
          <p:cNvSpPr/>
          <p:nvPr/>
        </p:nvSpPr>
        <p:spPr>
          <a:xfrm>
            <a:off x="0" y="4914900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5605951F-ABFF-4800-BA53-9F3E5C2E0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CCE5B-6256-4615-AC6C-11BF3DA80CF6}" type="datetimeFigureOut">
              <a:rPr lang="pt-BR"/>
              <a:pPr>
                <a:defRPr/>
              </a:pPr>
              <a:t>15/04/2020</a:t>
            </a:fld>
            <a:endParaRPr lang="pt-BR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1A481BC6-264A-498B-A4D6-20D69C425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5C459803-17B1-4C6E-B17A-E7F87CF3C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111E7-FB56-4896-93E2-7A4D13EFE94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35002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01B6E7E-F778-4074-896F-E77C48FC6856}"/>
              </a:ext>
            </a:extLst>
          </p:cNvPr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86867-3691-413E-B4AF-D2E4285645DC}"/>
              </a:ext>
            </a:extLst>
          </p:cNvPr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C63875-7219-46E9-A1D1-A96A5BEFC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29" name="Text Placeholder 2">
            <a:extLst>
              <a:ext uri="{FF2B5EF4-FFF2-40B4-BE49-F238E27FC236}">
                <a16:creationId xmlns:a16="http://schemas.microsoft.com/office/drawing/2014/main" id="{1EB231FC-712C-4D78-8D16-49F496E85A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22325" y="1846263"/>
            <a:ext cx="7543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de texto Mestres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89268-4683-43EA-BDC1-D9149EF430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2325" y="6459538"/>
            <a:ext cx="185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DC4C3B4D-51CC-458D-A991-511FCD67C26E}" type="datetimeFigureOut">
              <a:rPr lang="pt-BR"/>
              <a:pPr>
                <a:defRPr/>
              </a:pPr>
              <a:t>15/04/2020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1D099-A4B5-4C2F-ADDF-570B6F4DA9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5425" y="6459538"/>
            <a:ext cx="361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3ED81-1E64-46BC-A7E2-744CD8DE66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424738" y="6459538"/>
            <a:ext cx="984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AC4FA769-01E1-4F0A-A845-4A2AB156EC8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CC60F-EF14-4EAA-958D-902280F82591}"/>
              </a:ext>
            </a:extLst>
          </p:cNvPr>
          <p:cNvCxnSpPr/>
          <p:nvPr/>
        </p:nvCxnSpPr>
        <p:spPr>
          <a:xfrm>
            <a:off x="895350" y="1738313"/>
            <a:ext cx="747553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28" r:id="rId2"/>
    <p:sldLayoutId id="2147483834" r:id="rId3"/>
    <p:sldLayoutId id="2147483829" r:id="rId4"/>
    <p:sldLayoutId id="2147483830" r:id="rId5"/>
    <p:sldLayoutId id="2147483831" r:id="rId6"/>
    <p:sldLayoutId id="2147483835" r:id="rId7"/>
    <p:sldLayoutId id="2147483836" r:id="rId8"/>
    <p:sldLayoutId id="2147483837" r:id="rId9"/>
    <p:sldLayoutId id="2147483832" r:id="rId10"/>
    <p:sldLayoutId id="2147483838" r:id="rId11"/>
    <p:sldLayoutId id="2147483839" r:id="rId12"/>
    <p:sldLayoutId id="2147483840" r:id="rId13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">
            <a:extLst>
              <a:ext uri="{FF2B5EF4-FFF2-40B4-BE49-F238E27FC236}">
                <a16:creationId xmlns:a16="http://schemas.microsoft.com/office/drawing/2014/main" id="{C2249EAA-6FDD-485E-9EDE-5B746601D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650" y="1052513"/>
            <a:ext cx="7772400" cy="23764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 sz="7200" dirty="0">
                <a:latin typeface="Broadway" panose="04040905080B02020502" pitchFamily="82" charset="0"/>
              </a:rPr>
              <a:t>ÁCIDOS     			NUCLEICOS</a:t>
            </a:r>
          </a:p>
        </p:txBody>
      </p:sp>
      <p:sp>
        <p:nvSpPr>
          <p:cNvPr id="11267" name="CaixaDeTexto 3">
            <a:extLst>
              <a:ext uri="{FF2B5EF4-FFF2-40B4-BE49-F238E27FC236}">
                <a16:creationId xmlns:a16="http://schemas.microsoft.com/office/drawing/2014/main" id="{CFE74650-0161-42F0-8D40-1D29BBE96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365625"/>
            <a:ext cx="871378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pt-BR" altLang="pt-BR" sz="3600" dirty="0"/>
              <a:t>	</a:t>
            </a:r>
            <a:r>
              <a:rPr lang="pt-BR" altLang="pt-BR" sz="4800" b="1" dirty="0">
                <a:latin typeface="Bradley Hand ITC" panose="03070402050302030203" pitchFamily="66" charset="0"/>
              </a:rPr>
              <a:t>BIOLOGIA</a:t>
            </a:r>
            <a:r>
              <a:rPr lang="pt-BR" altLang="pt-BR" sz="4800" dirty="0">
                <a:latin typeface="Bradley Hand ITC" panose="03070402050302030203" pitchFamily="66" charset="0"/>
              </a:rPr>
              <a:t> </a:t>
            </a:r>
            <a:endParaRPr lang="pt-BR" altLang="pt-BR" sz="4800" b="1" dirty="0">
              <a:latin typeface="Bradley Hand ITC" panose="03070402050302030203" pitchFamily="66" charset="0"/>
            </a:endParaRPr>
          </a:p>
          <a:p>
            <a:pPr eaLnBrk="1" hangingPunct="1"/>
            <a:endParaRPr lang="pt-BR" altLang="pt-BR" sz="3600" dirty="0"/>
          </a:p>
          <a:p>
            <a:pPr eaLnBrk="1" hangingPunct="1"/>
            <a:endParaRPr lang="pt-BR" altLang="pt-BR" sz="3600" dirty="0"/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4E444B0A-950F-4F9F-A03B-1CE055A7B7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598"/>
    </mc:Choice>
    <mc:Fallback>
      <p:transition spd="slow" advTm="133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Espaço Reservado para Conteúdo 3" descr="http://www.sobiologia.com.br/conteudos/figuras/quimica_vida/dna7.png">
            <a:extLst>
              <a:ext uri="{FF2B5EF4-FFF2-40B4-BE49-F238E27FC236}">
                <a16:creationId xmlns:a16="http://schemas.microsoft.com/office/drawing/2014/main" id="{7F84CE91-7DC5-499E-B3D2-B4A7FC63F1D7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287338"/>
            <a:ext cx="7200900" cy="594995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FC0C100-7119-4AC6-B18A-89F5FE191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pt-BR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C1025174-1207-4FB1-B5FF-C706227F3E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672"/>
    </mc:Choice>
    <mc:Fallback>
      <p:transition spd="slow" advTm="70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ço Reservado para Conteúdo 2">
            <a:extLst>
              <a:ext uri="{FF2B5EF4-FFF2-40B4-BE49-F238E27FC236}">
                <a16:creationId xmlns:a16="http://schemas.microsoft.com/office/drawing/2014/main" id="{D0BAE1E4-6BB4-4601-899C-5433DF62BF2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3" panose="05040102010807070707" pitchFamily="18" charset="2"/>
              <a:buNone/>
            </a:pPr>
            <a:r>
              <a:rPr lang="pt-BR" altLang="pt-BR" sz="2400">
                <a:latin typeface="Times New Roman" panose="02020603050405020304" pitchFamily="18" charset="0"/>
                <a:cs typeface="Times New Roman" panose="02020603050405020304" pitchFamily="18" charset="0"/>
              </a:rPr>
              <a:t>Os ácidos nucleicos são moléculas gigantes (macromoléculas), formadas por unidades monoméricas menores conhecidas como nucleotídeos. Cada nucleotídeo, por sua vez, é formado por três partes: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pt-BR" altLang="pt-B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um açúcar do grupo das pentoses (monossacarídeos com cinco átomos de carbono);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pt-BR" altLang="pt-B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um radical “fosfato”;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pt-BR" altLang="pt-B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uma base nitrogenada.</a:t>
            </a:r>
          </a:p>
          <a:p>
            <a:pPr eaLnBrk="1" hangingPunct="1"/>
            <a:endParaRPr lang="pt-BR" alt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1AF0696-3BAE-4F30-89B7-EBA8308E4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Ácidos nucleicos</a:t>
            </a:r>
            <a:b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pt-B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314EB93F-E8C8-4FFD-872D-3BC72CB2BD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04"/>
    </mc:Choice>
    <mc:Fallback>
      <p:transition spd="slow" advTm="16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C8B9311C-B9E7-4EA4-B427-0C93DD9A42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4724400" cy="762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t-BR">
                <a:latin typeface="Comic Sans MS" pitchFamily="66" charset="0"/>
              </a:rPr>
              <a:t>Nucleotídeos</a:t>
            </a:r>
          </a:p>
        </p:txBody>
      </p:sp>
      <p:pic>
        <p:nvPicPr>
          <p:cNvPr id="13315" name="Picture 9" descr="nucleotídeo">
            <a:extLst>
              <a:ext uri="{FF2B5EF4-FFF2-40B4-BE49-F238E27FC236}">
                <a16:creationId xmlns:a16="http://schemas.microsoft.com/office/drawing/2014/main" id="{BEB193B4-5C69-4781-85CD-A66CD1DC69D3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990600"/>
            <a:ext cx="3960813" cy="5334000"/>
          </a:xfrm>
          <a:noFill/>
        </p:spPr>
      </p:pic>
      <p:sp>
        <p:nvSpPr>
          <p:cNvPr id="13316" name="Rectangle 8">
            <a:extLst>
              <a:ext uri="{FF2B5EF4-FFF2-40B4-BE49-F238E27FC236}">
                <a16:creationId xmlns:a16="http://schemas.microsoft.com/office/drawing/2014/main" id="{E3569AB4-52EE-4DEB-8079-020F38B33D1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295400"/>
            <a:ext cx="4114800" cy="5105400"/>
          </a:xfrm>
        </p:spPr>
        <p:txBody>
          <a:bodyPr/>
          <a:lstStyle/>
          <a:p>
            <a:pPr marL="365125" indent="-255588">
              <a:spcAft>
                <a:spcPct val="0"/>
              </a:spcAft>
              <a:buFont typeface="Wingdings 3" panose="05040102010807070707" pitchFamily="18" charset="2"/>
              <a:buChar char=""/>
            </a:pPr>
            <a:endParaRPr lang="pt-BR" altLang="pt-BR" sz="2500"/>
          </a:p>
          <a:p>
            <a:pPr marL="365125" indent="-255588">
              <a:spcAft>
                <a:spcPct val="0"/>
              </a:spcAft>
              <a:buFont typeface="Wingdings 3" panose="05040102010807070707" pitchFamily="18" charset="2"/>
              <a:buChar char=""/>
            </a:pPr>
            <a:r>
              <a:rPr lang="pt-BR" altLang="pt-BR" sz="2500"/>
              <a:t>São moléculas formadas pela união de um </a:t>
            </a:r>
            <a:r>
              <a:rPr lang="pt-BR" altLang="pt-BR" sz="2500" b="1"/>
              <a:t>açúcar</a:t>
            </a:r>
            <a:r>
              <a:rPr lang="pt-BR" altLang="pt-BR" sz="2500"/>
              <a:t> ou </a:t>
            </a:r>
            <a:r>
              <a:rPr lang="pt-BR" altLang="pt-BR" sz="2500" b="1"/>
              <a:t>pentose</a:t>
            </a:r>
            <a:r>
              <a:rPr lang="pt-BR" altLang="pt-BR" sz="2500"/>
              <a:t>, uma </a:t>
            </a:r>
            <a:r>
              <a:rPr lang="pt-BR" altLang="pt-BR" sz="2500" b="1"/>
              <a:t>base</a:t>
            </a:r>
            <a:r>
              <a:rPr lang="pt-BR" altLang="pt-BR" sz="2500"/>
              <a:t> </a:t>
            </a:r>
            <a:r>
              <a:rPr lang="pt-BR" altLang="pt-BR" sz="2500" b="1"/>
              <a:t>nitrogenada</a:t>
            </a:r>
            <a:r>
              <a:rPr lang="pt-BR" altLang="pt-BR" sz="2500"/>
              <a:t> e um grupo </a:t>
            </a:r>
            <a:r>
              <a:rPr lang="pt-BR" altLang="pt-BR" sz="2500" b="1"/>
              <a:t>fosfato</a:t>
            </a:r>
            <a:r>
              <a:rPr lang="pt-BR" altLang="pt-BR" sz="2500"/>
              <a:t>.</a:t>
            </a:r>
          </a:p>
          <a:p>
            <a:pPr marL="365125" indent="-255588">
              <a:spcAft>
                <a:spcPct val="0"/>
              </a:spcAft>
              <a:buFont typeface="Wingdings 3" panose="05040102010807070707" pitchFamily="18" charset="2"/>
              <a:buChar char=""/>
            </a:pPr>
            <a:r>
              <a:rPr lang="pt-BR" altLang="pt-BR" sz="2500"/>
              <a:t>Os </a:t>
            </a:r>
            <a:r>
              <a:rPr lang="pt-BR" altLang="pt-BR" sz="2500" b="1"/>
              <a:t>Ácidos Nucléicos</a:t>
            </a:r>
            <a:r>
              <a:rPr lang="pt-BR" altLang="pt-BR" sz="2500"/>
              <a:t> (</a:t>
            </a:r>
            <a:r>
              <a:rPr lang="pt-BR" altLang="pt-BR" sz="2500" i="1"/>
              <a:t>DNA</a:t>
            </a:r>
            <a:r>
              <a:rPr lang="pt-BR" altLang="pt-BR" sz="2500"/>
              <a:t> e </a:t>
            </a:r>
            <a:r>
              <a:rPr lang="pt-BR" altLang="pt-BR" sz="2500" i="1"/>
              <a:t>RNA</a:t>
            </a:r>
            <a:r>
              <a:rPr lang="pt-BR" altLang="pt-BR" sz="2500"/>
              <a:t>) são formados por várias cadeias de nucleotídeos.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820C85E2-9AD5-48E2-A137-05C5432405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82"/>
    </mc:Choice>
    <mc:Fallback>
      <p:transition spd="slow" advTm="46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ço Reservado para Conteúdo 2">
            <a:extLst>
              <a:ext uri="{FF2B5EF4-FFF2-40B4-BE49-F238E27FC236}">
                <a16:creationId xmlns:a16="http://schemas.microsoft.com/office/drawing/2014/main" id="{1EB72A7E-3D8F-40E7-83C5-92CE476FCD1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BR" altLang="pt-BR" sz="2800">
                <a:latin typeface="Times New Roman" panose="02020603050405020304" pitchFamily="18" charset="0"/>
                <a:cs typeface="Times New Roman" panose="02020603050405020304" pitchFamily="18" charset="0"/>
              </a:rPr>
              <a:t>É da associação dos diferentes nucleotídeos que se formam as macromoléculas dos dois tipos de ácidos nucléicos: </a:t>
            </a:r>
          </a:p>
          <a:p>
            <a:pPr eaLnBrk="1" hangingPunct="1"/>
            <a:r>
              <a:rPr lang="pt-BR" altLang="pt-BR" sz="2800">
                <a:latin typeface="Times New Roman" panose="02020603050405020304" pitchFamily="18" charset="0"/>
                <a:cs typeface="Times New Roman" panose="02020603050405020304" pitchFamily="18" charset="0"/>
              </a:rPr>
              <a:t>Ácido ribonucleico (RNA) - contém o açúcar ribose.</a:t>
            </a:r>
          </a:p>
          <a:p>
            <a:pPr eaLnBrk="1" hangingPunct="1"/>
            <a:r>
              <a:rPr lang="pt-BR" altLang="pt-BR" sz="2800">
                <a:latin typeface="Times New Roman" panose="02020603050405020304" pitchFamily="18" charset="0"/>
                <a:cs typeface="Times New Roman" panose="02020603050405020304" pitchFamily="18" charset="0"/>
              </a:rPr>
              <a:t>Ácido desoxirribonucleico (DNA) - contém o açúcar desoxirribose.</a:t>
            </a:r>
          </a:p>
          <a:p>
            <a:pPr eaLnBrk="1" hangingPunct="1"/>
            <a:endParaRPr lang="pt-BR" alt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09DF85E-3161-4633-8E81-6CF72CA67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>
                <a:latin typeface="Times New Roman" pitchFamily="18" charset="0"/>
                <a:cs typeface="Times New Roman" pitchFamily="18" charset="0"/>
              </a:rPr>
              <a:t>DNA e RNA: Qual é a diferença?</a:t>
            </a:r>
            <a:br>
              <a:rPr lang="pt-BR" dirty="0">
                <a:latin typeface="Times New Roman" pitchFamily="18" charset="0"/>
                <a:cs typeface="Times New Roman" pitchFamily="18" charset="0"/>
              </a:rPr>
            </a:b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928D2081-53A3-4386-AC5F-A7881B60B4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02"/>
    </mc:Choice>
    <mc:Fallback>
      <p:transition spd="slow" advTm="27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ço Reservado para Conteúdo 2">
            <a:extLst>
              <a:ext uri="{FF2B5EF4-FFF2-40B4-BE49-F238E27FC236}">
                <a16:creationId xmlns:a16="http://schemas.microsoft.com/office/drawing/2014/main" id="{181218F4-0FAE-4524-854C-8370D0A2749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2325" y="1768475"/>
            <a:ext cx="7543800" cy="4022725"/>
          </a:xfrm>
        </p:spPr>
        <p:txBody>
          <a:bodyPr/>
          <a:lstStyle/>
          <a:p>
            <a:pPr eaLnBrk="1" hangingPunct="1"/>
            <a:r>
              <a:rPr lang="pt-BR" altLang="pt-BR" sz="2800">
                <a:latin typeface="Times New Roman" panose="02020603050405020304" pitchFamily="18" charset="0"/>
                <a:cs typeface="Times New Roman" panose="02020603050405020304" pitchFamily="18" charset="0"/>
              </a:rPr>
              <a:t>Outra diferença importante entre as moléculas de DNA e a de RNA diz respeito às bases nitrogenadas: 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pt-BR" altLang="pt-BR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DNA -</a:t>
            </a:r>
            <a:r>
              <a:rPr lang="pt-BR" altLang="pt-BR" sz="2800">
                <a:latin typeface="Times New Roman" panose="02020603050405020304" pitchFamily="18" charset="0"/>
                <a:cs typeface="Times New Roman" panose="02020603050405020304" pitchFamily="18" charset="0"/>
              </a:rPr>
              <a:t> as bases são: Citosina, Guanina, Adenina e Timina; 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pt-BR" altLang="pt-BR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RNA - </a:t>
            </a:r>
            <a:r>
              <a:rPr lang="pt-BR" altLang="pt-BR" sz="2800">
                <a:latin typeface="Times New Roman" panose="02020603050405020304" pitchFamily="18" charset="0"/>
                <a:cs typeface="Times New Roman" panose="02020603050405020304" pitchFamily="18" charset="0"/>
              </a:rPr>
              <a:t>as bases são: Citosina, Guanina, Adenina e Uracila; </a:t>
            </a:r>
            <a:endParaRPr lang="pt-BR" alt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C9C0E28-9F2C-40D9-9788-1608734C6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6D79DCA1-BDA7-4458-B06A-5BF81534FD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220"/>
    </mc:Choice>
    <mc:Fallback>
      <p:transition spd="slow" advTm="54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5">
            <a:extLst>
              <a:ext uri="{FF2B5EF4-FFF2-40B4-BE49-F238E27FC236}">
                <a16:creationId xmlns:a16="http://schemas.microsoft.com/office/drawing/2014/main" id="{B1298331-CC6B-4539-8DC8-561B83F15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205038"/>
            <a:ext cx="2544763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200" b="1">
                <a:solidFill>
                  <a:schemeClr val="tx1"/>
                </a:solidFill>
                <a:latin typeface="Times New Roman" panose="02020603050405020304" pitchFamily="18" charset="0"/>
              </a:rPr>
              <a:t>DNA:  Adenina (A)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200" b="1">
                <a:solidFill>
                  <a:schemeClr val="tx1"/>
                </a:solidFill>
                <a:latin typeface="Times New Roman" panose="02020603050405020304" pitchFamily="18" charset="0"/>
              </a:rPr>
              <a:t>           Guanina (G)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200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Citosina (C)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200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Timina</a:t>
            </a:r>
            <a:r>
              <a:rPr lang="pt-BR" altLang="pt-BR" sz="2200">
                <a:solidFill>
                  <a:schemeClr val="tx1"/>
                </a:solidFill>
                <a:latin typeface="Times New Roman" panose="02020603050405020304" pitchFamily="18" charset="0"/>
              </a:rPr>
              <a:t> (</a:t>
            </a:r>
            <a:r>
              <a:rPr lang="pt-BR" altLang="pt-BR" sz="2200" b="1">
                <a:solidFill>
                  <a:schemeClr val="tx1"/>
                </a:solidFill>
                <a:latin typeface="Times New Roman" panose="02020603050405020304" pitchFamily="18" charset="0"/>
              </a:rPr>
              <a:t>T)</a:t>
            </a:r>
          </a:p>
        </p:txBody>
      </p:sp>
      <p:sp>
        <p:nvSpPr>
          <p:cNvPr id="16387" name="Rectangle 6">
            <a:extLst>
              <a:ext uri="{FF2B5EF4-FFF2-40B4-BE49-F238E27FC236}">
                <a16:creationId xmlns:a16="http://schemas.microsoft.com/office/drawing/2014/main" id="{FDED66D4-7A8C-4262-8FAB-6E073FECA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0688" y="2244725"/>
            <a:ext cx="45720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200" b="1">
                <a:solidFill>
                  <a:schemeClr val="tx1"/>
                </a:solidFill>
                <a:latin typeface="Times New Roman" panose="02020603050405020304" pitchFamily="18" charset="0"/>
              </a:rPr>
              <a:t>RNA: Adenina (A)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200" b="1">
                <a:solidFill>
                  <a:schemeClr val="tx1"/>
                </a:solidFill>
                <a:latin typeface="Times New Roman" panose="02020603050405020304" pitchFamily="18" charset="0"/>
              </a:rPr>
              <a:t>        Guanina (G)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200" b="1">
                <a:solidFill>
                  <a:schemeClr val="tx1"/>
                </a:solidFill>
                <a:latin typeface="Times New Roman" panose="02020603050405020304" pitchFamily="18" charset="0"/>
              </a:rPr>
              <a:t>        Citosina (C)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200" b="1">
                <a:solidFill>
                  <a:schemeClr val="tx1"/>
                </a:solidFill>
                <a:latin typeface="Times New Roman" panose="02020603050405020304" pitchFamily="18" charset="0"/>
              </a:rPr>
              <a:t>        Uracila   (U)</a:t>
            </a:r>
          </a:p>
        </p:txBody>
      </p:sp>
      <p:sp>
        <p:nvSpPr>
          <p:cNvPr id="10244" name="Rectangle 7">
            <a:extLst>
              <a:ext uri="{FF2B5EF4-FFF2-40B4-BE49-F238E27FC236}">
                <a16:creationId xmlns:a16="http://schemas.microsoft.com/office/drawing/2014/main" id="{A0CCE558-A07F-4207-91AA-89C88D49662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717800" y="379413"/>
            <a:ext cx="3798888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200" dirty="0"/>
              <a:t>Bases Nitrogenadas do </a:t>
            </a:r>
            <a:br>
              <a:rPr lang="pt-BR" sz="3200" dirty="0"/>
            </a:br>
            <a:r>
              <a:rPr lang="pt-BR" sz="3200" dirty="0"/>
              <a:t>DNA      e           RNA</a:t>
            </a:r>
          </a:p>
        </p:txBody>
      </p:sp>
      <p:sp>
        <p:nvSpPr>
          <p:cNvPr id="16389" name="Line 8">
            <a:extLst>
              <a:ext uri="{FF2B5EF4-FFF2-40B4-BE49-F238E27FC236}">
                <a16:creationId xmlns:a16="http://schemas.microsoft.com/office/drawing/2014/main" id="{A4366944-D352-412D-AD1E-E3A239E0658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39975" y="1450975"/>
            <a:ext cx="792163" cy="754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390" name="Line 9">
            <a:extLst>
              <a:ext uri="{FF2B5EF4-FFF2-40B4-BE49-F238E27FC236}">
                <a16:creationId xmlns:a16="http://schemas.microsoft.com/office/drawing/2014/main" id="{B7364DB7-151A-46AC-BE3B-29D20CE6B606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1500" y="1522413"/>
            <a:ext cx="576263" cy="682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25678" name="Group 78">
            <a:extLst>
              <a:ext uri="{FF2B5EF4-FFF2-40B4-BE49-F238E27FC236}">
                <a16:creationId xmlns:a16="http://schemas.microsoft.com/office/drawing/2014/main" id="{D5D08111-BE66-4847-88F0-49DE4D0743E2}"/>
              </a:ext>
            </a:extLst>
          </p:cNvPr>
          <p:cNvGraphicFramePr>
            <a:graphicFrameLocks noGrp="1"/>
          </p:cNvGraphicFramePr>
          <p:nvPr/>
        </p:nvGraphicFramePr>
        <p:xfrm>
          <a:off x="1908175" y="3676650"/>
          <a:ext cx="5545138" cy="2636838"/>
        </p:xfrm>
        <a:graphic>
          <a:graphicData uri="http://schemas.openxmlformats.org/drawingml/2006/table">
            <a:tbl>
              <a:tblPr/>
              <a:tblGrid>
                <a:gridCol w="1627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73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5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17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t-BR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01" marB="457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DNA</a:t>
                      </a: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RNA</a:t>
                      </a: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2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Bases púricas –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pt-BR" sz="1600" b="1" dirty="0">
                          <a:solidFill>
                            <a:srgbClr val="FF0000"/>
                          </a:solidFill>
                          <a:latin typeface="+mj-lt"/>
                          <a:cs typeface="+mn-cs"/>
                        </a:rPr>
                        <a:t>São simples.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T="45701" marB="457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Adenina- 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Guanina-G</a:t>
                      </a: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Adenina-A</a:t>
                      </a:r>
                      <a:endParaRPr kumimoji="0" lang="pt-BR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Guanina-G</a:t>
                      </a: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22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Bases pirimídicas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pt-BR" sz="1600" b="1" dirty="0">
                          <a:solidFill>
                            <a:srgbClr val="FF0000"/>
                          </a:solidFill>
                          <a:latin typeface="+mj-lt"/>
                          <a:cs typeface="+mn-cs"/>
                        </a:rPr>
                        <a:t>São duplas.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T="45701" marB="457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Citosina- 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Timina -   T</a:t>
                      </a: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Citosina- 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Uracila -  U</a:t>
                      </a: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5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Pentose</a:t>
                      </a:r>
                    </a:p>
                  </a:txBody>
                  <a:tcPr marT="45701" marB="457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Desoxirribose</a:t>
                      </a: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Ribose</a:t>
                      </a: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C4C88B95-1E83-4652-AA23-053BC987BC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067"/>
    </mc:Choice>
    <mc:Fallback>
      <p:transition spd="slow" advTm="118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C3B6C866-9AC6-4C28-94E3-88B2D3B3D4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010400" cy="838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t-BR"/>
              <a:t>A Estrutura do DNA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0CCD98BA-0E84-450F-8679-0305861453B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09625" y="1828800"/>
            <a:ext cx="4244975" cy="5562600"/>
          </a:xfrm>
        </p:spPr>
        <p:txBody>
          <a:bodyPr/>
          <a:lstStyle/>
          <a:p>
            <a:r>
              <a:rPr lang="pt-BR" altLang="pt-BR" sz="2300">
                <a:latin typeface="Arial" panose="020B0604020202020204" pitchFamily="34" charset="0"/>
              </a:rPr>
              <a:t>O DNA é constituído por um </a:t>
            </a:r>
            <a:r>
              <a:rPr lang="pt-BR" altLang="pt-BR" sz="2300" i="1">
                <a:latin typeface="Arial" panose="020B0604020202020204" pitchFamily="34" charset="0"/>
              </a:rPr>
              <a:t>esqueleto açúcar-fosfato</a:t>
            </a:r>
            <a:r>
              <a:rPr lang="pt-BR" altLang="pt-BR" sz="2300">
                <a:latin typeface="Arial" panose="020B0604020202020204" pitchFamily="34" charset="0"/>
              </a:rPr>
              <a:t> contendo </a:t>
            </a:r>
            <a:r>
              <a:rPr lang="pt-BR" altLang="pt-BR" sz="2300" b="1">
                <a:latin typeface="Arial" panose="020B0604020202020204" pitchFamily="34" charset="0"/>
              </a:rPr>
              <a:t>desoxirribose</a:t>
            </a:r>
            <a:r>
              <a:rPr lang="pt-BR" altLang="pt-BR" sz="2300">
                <a:latin typeface="Arial" panose="020B0604020202020204" pitchFamily="34" charset="0"/>
              </a:rPr>
              <a:t> que forma o “corrimão da escada” e as bases nitrogenadas que formam os “degraus da escada”;</a:t>
            </a:r>
          </a:p>
          <a:p>
            <a:r>
              <a:rPr lang="pt-BR" altLang="pt-BR" sz="2300">
                <a:latin typeface="Arial" panose="020B0604020202020204" pitchFamily="34" charset="0"/>
              </a:rPr>
              <a:t>Entre a base </a:t>
            </a:r>
            <a:r>
              <a:rPr lang="pt-BR" altLang="pt-BR" sz="2300" b="1">
                <a:latin typeface="Arial" panose="020B0604020202020204" pitchFamily="34" charset="0"/>
              </a:rPr>
              <a:t>A</a:t>
            </a:r>
            <a:r>
              <a:rPr lang="pt-BR" altLang="pt-BR" sz="2300">
                <a:latin typeface="Arial" panose="020B0604020202020204" pitchFamily="34" charset="0"/>
              </a:rPr>
              <a:t> e a base </a:t>
            </a:r>
            <a:r>
              <a:rPr lang="pt-BR" altLang="pt-BR" sz="2300" b="1">
                <a:latin typeface="Arial" panose="020B0604020202020204" pitchFamily="34" charset="0"/>
              </a:rPr>
              <a:t>T</a:t>
            </a:r>
            <a:r>
              <a:rPr lang="pt-BR" altLang="pt-BR" sz="2300">
                <a:latin typeface="Arial" panose="020B0604020202020204" pitchFamily="34" charset="0"/>
              </a:rPr>
              <a:t> existem duas </a:t>
            </a:r>
            <a:r>
              <a:rPr lang="pt-BR" altLang="pt-BR" sz="2300" i="1">
                <a:latin typeface="Arial" panose="020B0604020202020204" pitchFamily="34" charset="0"/>
              </a:rPr>
              <a:t>pontes de hidrogênio</a:t>
            </a:r>
            <a:r>
              <a:rPr lang="pt-BR" altLang="pt-BR" sz="2300">
                <a:latin typeface="Arial" panose="020B0604020202020204" pitchFamily="34" charset="0"/>
              </a:rPr>
              <a:t> e entre a base </a:t>
            </a:r>
            <a:r>
              <a:rPr lang="pt-BR" altLang="pt-BR" sz="2300" b="1">
                <a:latin typeface="Arial" panose="020B0604020202020204" pitchFamily="34" charset="0"/>
              </a:rPr>
              <a:t>G</a:t>
            </a:r>
            <a:r>
              <a:rPr lang="pt-BR" altLang="pt-BR" sz="2300">
                <a:latin typeface="Arial" panose="020B0604020202020204" pitchFamily="34" charset="0"/>
              </a:rPr>
              <a:t> e base </a:t>
            </a:r>
            <a:r>
              <a:rPr lang="pt-BR" altLang="pt-BR" sz="2300" b="1">
                <a:latin typeface="Arial" panose="020B0604020202020204" pitchFamily="34" charset="0"/>
              </a:rPr>
              <a:t>C</a:t>
            </a:r>
            <a:r>
              <a:rPr lang="pt-BR" altLang="pt-BR" sz="2300">
                <a:latin typeface="Arial" panose="020B0604020202020204" pitchFamily="34" charset="0"/>
              </a:rPr>
              <a:t> são três as </a:t>
            </a:r>
            <a:r>
              <a:rPr lang="pt-BR" altLang="pt-BR" sz="2300" i="1">
                <a:latin typeface="Arial" panose="020B0604020202020204" pitchFamily="34" charset="0"/>
              </a:rPr>
              <a:t>pontes de hidrogênio.</a:t>
            </a:r>
          </a:p>
        </p:txBody>
      </p:sp>
      <p:pic>
        <p:nvPicPr>
          <p:cNvPr id="18436" name="Picture 10" descr="dna2">
            <a:extLst>
              <a:ext uri="{FF2B5EF4-FFF2-40B4-BE49-F238E27FC236}">
                <a16:creationId xmlns:a16="http://schemas.microsoft.com/office/drawing/2014/main" id="{09FC51B1-C285-46F2-A6E7-4FAD9715188A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54600" y="1066800"/>
            <a:ext cx="3822700" cy="5181600"/>
          </a:xfrm>
          <a:noFill/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57E747D5-EEE6-4B10-9695-C6220553A8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578"/>
    </mc:Choice>
    <mc:Fallback>
      <p:transition spd="slow" advTm="145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>
            <a:extLst>
              <a:ext uri="{FF2B5EF4-FFF2-40B4-BE49-F238E27FC236}">
                <a16:creationId xmlns:a16="http://schemas.microsoft.com/office/drawing/2014/main" id="{6EF2E4BE-1835-470F-AA08-D41B061B8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404813"/>
            <a:ext cx="77755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tx1"/>
                </a:solidFill>
                <a:latin typeface="Arial" panose="020B0604020202020204" pitchFamily="34" charset="0"/>
              </a:rPr>
              <a:t>OBSERVE A COMPLEMENTAÇÃO DE BASES DO DNA</a:t>
            </a:r>
          </a:p>
        </p:txBody>
      </p:sp>
      <p:sp>
        <p:nvSpPr>
          <p:cNvPr id="75779" name="Text Box 3">
            <a:extLst>
              <a:ext uri="{FF2B5EF4-FFF2-40B4-BE49-F238E27FC236}">
                <a16:creationId xmlns:a16="http://schemas.microsoft.com/office/drawing/2014/main" id="{8D979A37-00C7-4447-B934-B245141E9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1412875"/>
            <a:ext cx="2303463" cy="528638"/>
          </a:xfrm>
          <a:prstGeom prst="rect">
            <a:avLst/>
          </a:prstGeom>
          <a:solidFill>
            <a:srgbClr val="FFFFCC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800" b="1">
                <a:solidFill>
                  <a:schemeClr val="tx1"/>
                </a:solidFill>
                <a:latin typeface="Arial" panose="020B0604020202020204" pitchFamily="34" charset="0"/>
              </a:rPr>
              <a:t>ADENINA</a:t>
            </a:r>
          </a:p>
        </p:txBody>
      </p:sp>
      <p:sp>
        <p:nvSpPr>
          <p:cNvPr id="19460" name="AutoShape 4">
            <a:extLst>
              <a:ext uri="{FF2B5EF4-FFF2-40B4-BE49-F238E27FC236}">
                <a16:creationId xmlns:a16="http://schemas.microsoft.com/office/drawing/2014/main" id="{3C019115-8B04-496A-B139-62C8EBF3B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2133600"/>
            <a:ext cx="503238" cy="649288"/>
          </a:xfrm>
          <a:prstGeom prst="downArrow">
            <a:avLst>
              <a:gd name="adj1" fmla="val 50000"/>
              <a:gd name="adj2" fmla="val 32256"/>
            </a:avLst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t-BR" altLang="pt-BR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5781" name="Text Box 5">
            <a:extLst>
              <a:ext uri="{FF2B5EF4-FFF2-40B4-BE49-F238E27FC236}">
                <a16:creationId xmlns:a16="http://schemas.microsoft.com/office/drawing/2014/main" id="{C134084D-A136-498E-B9CF-A76959452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5078413"/>
            <a:ext cx="2303463" cy="528637"/>
          </a:xfrm>
          <a:prstGeom prst="rect">
            <a:avLst/>
          </a:prstGeom>
          <a:solidFill>
            <a:srgbClr val="FFFFCC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800" b="1">
                <a:solidFill>
                  <a:schemeClr val="accent2"/>
                </a:solidFill>
                <a:latin typeface="Arial" panose="020B0604020202020204" pitchFamily="34" charset="0"/>
              </a:rPr>
              <a:t>TIMINA</a:t>
            </a:r>
          </a:p>
        </p:txBody>
      </p:sp>
      <p:sp>
        <p:nvSpPr>
          <p:cNvPr id="75782" name="Text Box 6">
            <a:extLst>
              <a:ext uri="{FF2B5EF4-FFF2-40B4-BE49-F238E27FC236}">
                <a16:creationId xmlns:a16="http://schemas.microsoft.com/office/drawing/2014/main" id="{3444D83B-B980-439F-A52D-422EB5A6A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852738"/>
            <a:ext cx="2879725" cy="1196975"/>
          </a:xfrm>
          <a:prstGeom prst="rect">
            <a:avLst/>
          </a:prstGeom>
          <a:solidFill>
            <a:schemeClr val="tx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Times New Roman" panose="02020603050405020304" pitchFamily="18" charset="0"/>
              </a:rPr>
              <a:t>Se liga a Timina por duas pontes de hidrogênio.</a:t>
            </a:r>
          </a:p>
        </p:txBody>
      </p:sp>
      <p:sp>
        <p:nvSpPr>
          <p:cNvPr id="19463" name="AutoShape 7">
            <a:extLst>
              <a:ext uri="{FF2B5EF4-FFF2-40B4-BE49-F238E27FC236}">
                <a16:creationId xmlns:a16="http://schemas.microsoft.com/office/drawing/2014/main" id="{7F517ADC-2185-495F-9E8E-B363035F5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8638" y="4243388"/>
            <a:ext cx="503237" cy="649287"/>
          </a:xfrm>
          <a:prstGeom prst="downArrow">
            <a:avLst>
              <a:gd name="adj1" fmla="val 50000"/>
              <a:gd name="adj2" fmla="val 32256"/>
            </a:avLst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t-BR" altLang="pt-BR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5784" name="Text Box 8">
            <a:extLst>
              <a:ext uri="{FF2B5EF4-FFF2-40B4-BE49-F238E27FC236}">
                <a16:creationId xmlns:a16="http://schemas.microsoft.com/office/drawing/2014/main" id="{94BC5D8A-C4EC-47D2-8A6B-F0DCC6947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5675313"/>
            <a:ext cx="2089150" cy="588962"/>
          </a:xfrm>
          <a:prstGeom prst="rect">
            <a:avLst/>
          </a:prstGeom>
          <a:solidFill>
            <a:srgbClr val="FFFF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3200" b="1">
                <a:solidFill>
                  <a:schemeClr val="accent2"/>
                </a:solidFill>
                <a:latin typeface="Arial" panose="020B0604020202020204" pitchFamily="34" charset="0"/>
              </a:rPr>
              <a:t>A  =  T</a:t>
            </a:r>
          </a:p>
        </p:txBody>
      </p:sp>
      <p:sp>
        <p:nvSpPr>
          <p:cNvPr id="75785" name="Text Box 9">
            <a:extLst>
              <a:ext uri="{FF2B5EF4-FFF2-40B4-BE49-F238E27FC236}">
                <a16:creationId xmlns:a16="http://schemas.microsoft.com/office/drawing/2014/main" id="{703575D1-B016-45AC-868C-CD14FA184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1412875"/>
            <a:ext cx="2303463" cy="528638"/>
          </a:xfrm>
          <a:prstGeom prst="rect">
            <a:avLst/>
          </a:prstGeom>
          <a:solidFill>
            <a:srgbClr val="FFFFCC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800" b="1">
                <a:solidFill>
                  <a:schemeClr val="tx1"/>
                </a:solidFill>
                <a:latin typeface="Arial" panose="020B0604020202020204" pitchFamily="34" charset="0"/>
              </a:rPr>
              <a:t>GUANINA</a:t>
            </a:r>
          </a:p>
        </p:txBody>
      </p:sp>
      <p:sp>
        <p:nvSpPr>
          <p:cNvPr id="19466" name="AutoShape 10">
            <a:extLst>
              <a:ext uri="{FF2B5EF4-FFF2-40B4-BE49-F238E27FC236}">
                <a16:creationId xmlns:a16="http://schemas.microsoft.com/office/drawing/2014/main" id="{35066890-EDB0-4680-AEB3-32F1683E4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2133600"/>
            <a:ext cx="503237" cy="649288"/>
          </a:xfrm>
          <a:prstGeom prst="downArrow">
            <a:avLst>
              <a:gd name="adj1" fmla="val 50000"/>
              <a:gd name="adj2" fmla="val 32256"/>
            </a:avLst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t-BR" altLang="pt-BR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5787" name="Text Box 11">
            <a:extLst>
              <a:ext uri="{FF2B5EF4-FFF2-40B4-BE49-F238E27FC236}">
                <a16:creationId xmlns:a16="http://schemas.microsoft.com/office/drawing/2014/main" id="{8FD138C2-44CB-4720-A294-08A446910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5084763"/>
            <a:ext cx="2303462" cy="528637"/>
          </a:xfrm>
          <a:prstGeom prst="rect">
            <a:avLst/>
          </a:prstGeom>
          <a:solidFill>
            <a:srgbClr val="FFFFCC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800" b="1">
                <a:solidFill>
                  <a:schemeClr val="accent2"/>
                </a:solidFill>
                <a:latin typeface="Arial" panose="020B0604020202020204" pitchFamily="34" charset="0"/>
              </a:rPr>
              <a:t>CITOSINA</a:t>
            </a:r>
          </a:p>
        </p:txBody>
      </p:sp>
      <p:sp>
        <p:nvSpPr>
          <p:cNvPr id="75788" name="Text Box 12">
            <a:extLst>
              <a:ext uri="{FF2B5EF4-FFF2-40B4-BE49-F238E27FC236}">
                <a16:creationId xmlns:a16="http://schemas.microsoft.com/office/drawing/2014/main" id="{AF682CB3-B14A-41CE-B15A-50BA0D0D6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2924175"/>
            <a:ext cx="2879725" cy="11969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tx1"/>
                </a:solidFill>
                <a:latin typeface="Times New Roman" panose="02020603050405020304" pitchFamily="18" charset="0"/>
              </a:rPr>
              <a:t>Se liga a citosina por três pontes de hidrogênio</a:t>
            </a:r>
            <a:r>
              <a:rPr lang="pt-BR" altLang="pt-BR" sz="2400" b="1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9469" name="AutoShape 13">
            <a:extLst>
              <a:ext uri="{FF2B5EF4-FFF2-40B4-BE49-F238E27FC236}">
                <a16:creationId xmlns:a16="http://schemas.microsoft.com/office/drawing/2014/main" id="{4F387489-B3C6-4B86-9AF1-BA31B2AC8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0788" y="4292600"/>
            <a:ext cx="503237" cy="649288"/>
          </a:xfrm>
          <a:prstGeom prst="downArrow">
            <a:avLst>
              <a:gd name="adj1" fmla="val 50000"/>
              <a:gd name="adj2" fmla="val 32256"/>
            </a:avLst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t-BR" altLang="pt-BR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5790" name="Text Box 14">
            <a:extLst>
              <a:ext uri="{FF2B5EF4-FFF2-40B4-BE49-F238E27FC236}">
                <a16:creationId xmlns:a16="http://schemas.microsoft.com/office/drawing/2014/main" id="{DC031DCF-CA4D-4D02-B27C-977E04210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013" y="5694363"/>
            <a:ext cx="2089150" cy="588962"/>
          </a:xfrm>
          <a:prstGeom prst="rect">
            <a:avLst/>
          </a:prstGeom>
          <a:solidFill>
            <a:srgbClr val="FFFF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3200" b="1">
                <a:solidFill>
                  <a:schemeClr val="accent2"/>
                </a:solidFill>
                <a:latin typeface="Arial" panose="020B0604020202020204" pitchFamily="34" charset="0"/>
              </a:rPr>
              <a:t>G     C</a:t>
            </a:r>
          </a:p>
        </p:txBody>
      </p:sp>
      <p:sp>
        <p:nvSpPr>
          <p:cNvPr id="19471" name="Line 15">
            <a:extLst>
              <a:ext uri="{FF2B5EF4-FFF2-40B4-BE49-F238E27FC236}">
                <a16:creationId xmlns:a16="http://schemas.microsoft.com/office/drawing/2014/main" id="{8D4E8267-2EF7-41C3-946E-1236CD17C4D2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6663" y="6092825"/>
            <a:ext cx="287337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9472" name="Line 16">
            <a:extLst>
              <a:ext uri="{FF2B5EF4-FFF2-40B4-BE49-F238E27FC236}">
                <a16:creationId xmlns:a16="http://schemas.microsoft.com/office/drawing/2014/main" id="{295B22A7-AC25-4033-82EA-AD7B2D721D3E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6663" y="5994400"/>
            <a:ext cx="287337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9473" name="Line 17">
            <a:extLst>
              <a:ext uri="{FF2B5EF4-FFF2-40B4-BE49-F238E27FC236}">
                <a16:creationId xmlns:a16="http://schemas.microsoft.com/office/drawing/2014/main" id="{6DBDD84A-09D2-422F-9B10-FF5F572664C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6663" y="5876925"/>
            <a:ext cx="287337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14375B06-4D43-4AA0-80DF-76FE4C3B65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90"/>
    </mc:Choice>
    <mc:Fallback>
      <p:transition spd="slow" advTm="43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5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5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5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75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5779" grpId="0" animBg="1"/>
      <p:bldP spid="75781" grpId="0" animBg="1"/>
      <p:bldP spid="75782" grpId="0" animBg="1"/>
      <p:bldP spid="75784" grpId="0" animBg="1"/>
      <p:bldP spid="75785" grpId="0" animBg="1"/>
      <p:bldP spid="75787" grpId="0" animBg="1"/>
      <p:bldP spid="75788" grpId="0" animBg="1"/>
      <p:bldP spid="7579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>
            <a:extLst>
              <a:ext uri="{FF2B5EF4-FFF2-40B4-BE49-F238E27FC236}">
                <a16:creationId xmlns:a16="http://schemas.microsoft.com/office/drawing/2014/main" id="{2E52F4F8-9BF8-4681-B3D2-50C27149C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33375"/>
            <a:ext cx="835183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3600" b="1">
                <a:solidFill>
                  <a:schemeClr val="tx1"/>
                </a:solidFill>
                <a:latin typeface="Times New Roman" panose="02020603050405020304" pitchFamily="18" charset="0"/>
              </a:rPr>
              <a:t>Observe a complementação de uma fita de DNA.</a:t>
            </a:r>
          </a:p>
        </p:txBody>
      </p:sp>
      <p:sp>
        <p:nvSpPr>
          <p:cNvPr id="20483" name="Text Box 3">
            <a:extLst>
              <a:ext uri="{FF2B5EF4-FFF2-40B4-BE49-F238E27FC236}">
                <a16:creationId xmlns:a16="http://schemas.microsoft.com/office/drawing/2014/main" id="{7DBD6C5C-0364-46F3-B755-C072CA9D2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2276475"/>
            <a:ext cx="72739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800" b="1">
                <a:solidFill>
                  <a:schemeClr val="tx1"/>
                </a:solidFill>
                <a:latin typeface="Arial" panose="020B0604020202020204" pitchFamily="34" charset="0"/>
              </a:rPr>
              <a:t>   A T A     C A T   G G G    C T A  G A A</a:t>
            </a:r>
          </a:p>
        </p:txBody>
      </p:sp>
      <p:sp>
        <p:nvSpPr>
          <p:cNvPr id="76804" name="Text Box 4">
            <a:extLst>
              <a:ext uri="{FF2B5EF4-FFF2-40B4-BE49-F238E27FC236}">
                <a16:creationId xmlns:a16="http://schemas.microsoft.com/office/drawing/2014/main" id="{484939E4-FA21-4569-B30C-417A4F978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3284538"/>
            <a:ext cx="5032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800" b="1">
                <a:solidFill>
                  <a:schemeClr val="tx1"/>
                </a:solidFill>
                <a:latin typeface="Arial" panose="020B0604020202020204" pitchFamily="34" charset="0"/>
              </a:rPr>
              <a:t>T</a:t>
            </a:r>
          </a:p>
        </p:txBody>
      </p:sp>
      <p:sp>
        <p:nvSpPr>
          <p:cNvPr id="76805" name="Text Box 5">
            <a:extLst>
              <a:ext uri="{FF2B5EF4-FFF2-40B4-BE49-F238E27FC236}">
                <a16:creationId xmlns:a16="http://schemas.microsoft.com/office/drawing/2014/main" id="{C5E6B45A-A643-4D76-AE52-DB4C7DB24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3284538"/>
            <a:ext cx="5032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800" b="1">
                <a:solidFill>
                  <a:schemeClr val="tx1"/>
                </a:solidFill>
                <a:latin typeface="Arial" panose="020B0604020202020204" pitchFamily="34" charset="0"/>
              </a:rPr>
              <a:t>T</a:t>
            </a:r>
          </a:p>
        </p:txBody>
      </p:sp>
      <p:sp>
        <p:nvSpPr>
          <p:cNvPr id="76806" name="Text Box 6">
            <a:extLst>
              <a:ext uri="{FF2B5EF4-FFF2-40B4-BE49-F238E27FC236}">
                <a16:creationId xmlns:a16="http://schemas.microsoft.com/office/drawing/2014/main" id="{B9929752-FB35-46B9-9588-F7C57A54E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3284538"/>
            <a:ext cx="5032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800" b="1">
                <a:solidFill>
                  <a:schemeClr val="tx1"/>
                </a:solidFill>
                <a:latin typeface="Arial" panose="020B0604020202020204" pitchFamily="34" charset="0"/>
              </a:rPr>
              <a:t>T</a:t>
            </a:r>
          </a:p>
        </p:txBody>
      </p:sp>
      <p:sp>
        <p:nvSpPr>
          <p:cNvPr id="20487" name="Text Box 7">
            <a:extLst>
              <a:ext uri="{FF2B5EF4-FFF2-40B4-BE49-F238E27FC236}">
                <a16:creationId xmlns:a16="http://schemas.microsoft.com/office/drawing/2014/main" id="{106F9000-809E-4234-9BCF-501778C33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3284538"/>
            <a:ext cx="5032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800" b="1">
                <a:solidFill>
                  <a:schemeClr val="tx1"/>
                </a:solidFill>
                <a:latin typeface="Arial" panose="020B0604020202020204" pitchFamily="34" charset="0"/>
              </a:rPr>
              <a:t>T</a:t>
            </a:r>
          </a:p>
        </p:txBody>
      </p:sp>
      <p:sp>
        <p:nvSpPr>
          <p:cNvPr id="20488" name="Text Box 8">
            <a:extLst>
              <a:ext uri="{FF2B5EF4-FFF2-40B4-BE49-F238E27FC236}">
                <a16:creationId xmlns:a16="http://schemas.microsoft.com/office/drawing/2014/main" id="{8957D0FD-82C0-4CE5-BE98-DECD6E8E0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950" y="3284538"/>
            <a:ext cx="5032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800" b="1">
                <a:solidFill>
                  <a:schemeClr val="tx1"/>
                </a:solidFill>
                <a:latin typeface="Arial" panose="020B0604020202020204" pitchFamily="34" charset="0"/>
              </a:rPr>
              <a:t>T</a:t>
            </a:r>
          </a:p>
        </p:txBody>
      </p:sp>
      <p:sp>
        <p:nvSpPr>
          <p:cNvPr id="20489" name="Text Box 9">
            <a:extLst>
              <a:ext uri="{FF2B5EF4-FFF2-40B4-BE49-F238E27FC236}">
                <a16:creationId xmlns:a16="http://schemas.microsoft.com/office/drawing/2014/main" id="{BE74CB77-B768-4DF8-9BD2-2DA2799E5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3284538"/>
            <a:ext cx="5032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800" b="1">
                <a:solidFill>
                  <a:schemeClr val="tx1"/>
                </a:solidFill>
                <a:latin typeface="Arial" panose="020B0604020202020204" pitchFamily="34" charset="0"/>
              </a:rPr>
              <a:t>T</a:t>
            </a:r>
          </a:p>
        </p:txBody>
      </p:sp>
      <p:sp>
        <p:nvSpPr>
          <p:cNvPr id="20490" name="Text Box 10">
            <a:extLst>
              <a:ext uri="{FF2B5EF4-FFF2-40B4-BE49-F238E27FC236}">
                <a16:creationId xmlns:a16="http://schemas.microsoft.com/office/drawing/2014/main" id="{56AC3C9A-7B4A-40B8-B4D9-1CA6ED09D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3284538"/>
            <a:ext cx="5032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800" b="1">
                <a:solidFill>
                  <a:schemeClr val="tx1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76811" name="Text Box 11">
            <a:extLst>
              <a:ext uri="{FF2B5EF4-FFF2-40B4-BE49-F238E27FC236}">
                <a16:creationId xmlns:a16="http://schemas.microsoft.com/office/drawing/2014/main" id="{1A5FE698-0420-4257-934F-9A49D2715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3284538"/>
            <a:ext cx="5032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800" b="1">
                <a:solidFill>
                  <a:schemeClr val="tx1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76812" name="Text Box 12">
            <a:extLst>
              <a:ext uri="{FF2B5EF4-FFF2-40B4-BE49-F238E27FC236}">
                <a16:creationId xmlns:a16="http://schemas.microsoft.com/office/drawing/2014/main" id="{F8E33217-DC0A-4736-B9E0-C3C1AA083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3284538"/>
            <a:ext cx="5032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800" b="1">
                <a:solidFill>
                  <a:schemeClr val="tx1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76813" name="Text Box 13">
            <a:extLst>
              <a:ext uri="{FF2B5EF4-FFF2-40B4-BE49-F238E27FC236}">
                <a16:creationId xmlns:a16="http://schemas.microsoft.com/office/drawing/2014/main" id="{0B7EECF0-0DAC-4427-BB0C-8279D886A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3284538"/>
            <a:ext cx="5032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800" b="1">
                <a:solidFill>
                  <a:schemeClr val="tx1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20494" name="Text Box 14">
            <a:extLst>
              <a:ext uri="{FF2B5EF4-FFF2-40B4-BE49-F238E27FC236}">
                <a16:creationId xmlns:a16="http://schemas.microsoft.com/office/drawing/2014/main" id="{693FFFE3-44C2-4B3C-9102-E07FF95D0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3284538"/>
            <a:ext cx="5032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800" b="1">
                <a:solidFill>
                  <a:schemeClr val="tx1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76815" name="Text Box 15">
            <a:extLst>
              <a:ext uri="{FF2B5EF4-FFF2-40B4-BE49-F238E27FC236}">
                <a16:creationId xmlns:a16="http://schemas.microsoft.com/office/drawing/2014/main" id="{CB15E46A-B7E5-4BB1-9C53-B4E60B83B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3284538"/>
            <a:ext cx="5032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800" b="1">
                <a:solidFill>
                  <a:schemeClr val="tx1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20496" name="Text Box 16">
            <a:extLst>
              <a:ext uri="{FF2B5EF4-FFF2-40B4-BE49-F238E27FC236}">
                <a16:creationId xmlns:a16="http://schemas.microsoft.com/office/drawing/2014/main" id="{0CB47FE6-02FD-4C82-B759-10EF8A35C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3284538"/>
            <a:ext cx="5032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800" b="1">
                <a:solidFill>
                  <a:schemeClr val="tx1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76817" name="Text Box 17">
            <a:extLst>
              <a:ext uri="{FF2B5EF4-FFF2-40B4-BE49-F238E27FC236}">
                <a16:creationId xmlns:a16="http://schemas.microsoft.com/office/drawing/2014/main" id="{B1AF6752-0968-4983-933A-269414C0D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3284538"/>
            <a:ext cx="5032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800" b="1">
                <a:solidFill>
                  <a:schemeClr val="tx1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76818" name="Text Box 18">
            <a:extLst>
              <a:ext uri="{FF2B5EF4-FFF2-40B4-BE49-F238E27FC236}">
                <a16:creationId xmlns:a16="http://schemas.microsoft.com/office/drawing/2014/main" id="{CA6F4604-8510-478F-AE50-417A404C9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3284538"/>
            <a:ext cx="5032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800" b="1">
                <a:solidFill>
                  <a:schemeClr val="tx1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20499" name="AutoShape 19">
            <a:extLst>
              <a:ext uri="{FF2B5EF4-FFF2-40B4-BE49-F238E27FC236}">
                <a16:creationId xmlns:a16="http://schemas.microsoft.com/office/drawing/2014/main" id="{42B20D69-4416-45A9-A74A-E7E850202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2781300"/>
            <a:ext cx="288925" cy="503238"/>
          </a:xfrm>
          <a:prstGeom prst="downArrow">
            <a:avLst>
              <a:gd name="adj1" fmla="val 50000"/>
              <a:gd name="adj2" fmla="val 43544"/>
            </a:avLst>
          </a:prstGeom>
          <a:solidFill>
            <a:srgbClr val="FFFF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t-BR" altLang="pt-BR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0500" name="AutoShape 20">
            <a:extLst>
              <a:ext uri="{FF2B5EF4-FFF2-40B4-BE49-F238E27FC236}">
                <a16:creationId xmlns:a16="http://schemas.microsoft.com/office/drawing/2014/main" id="{58BBD95F-B2A7-4D9A-B484-A9A126E64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2781300"/>
            <a:ext cx="288925" cy="503238"/>
          </a:xfrm>
          <a:prstGeom prst="downArrow">
            <a:avLst>
              <a:gd name="adj1" fmla="val 50000"/>
              <a:gd name="adj2" fmla="val 43544"/>
            </a:avLst>
          </a:prstGeom>
          <a:solidFill>
            <a:srgbClr val="FFFF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t-BR" altLang="pt-BR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0501" name="AutoShape 21">
            <a:extLst>
              <a:ext uri="{FF2B5EF4-FFF2-40B4-BE49-F238E27FC236}">
                <a16:creationId xmlns:a16="http://schemas.microsoft.com/office/drawing/2014/main" id="{E052BD93-636D-4FF4-AE93-88364ABB9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2781300"/>
            <a:ext cx="288925" cy="503238"/>
          </a:xfrm>
          <a:prstGeom prst="downArrow">
            <a:avLst>
              <a:gd name="adj1" fmla="val 50000"/>
              <a:gd name="adj2" fmla="val 43544"/>
            </a:avLst>
          </a:prstGeom>
          <a:solidFill>
            <a:srgbClr val="FFFF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t-BR" altLang="pt-BR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0502" name="AutoShape 22">
            <a:extLst>
              <a:ext uri="{FF2B5EF4-FFF2-40B4-BE49-F238E27FC236}">
                <a16:creationId xmlns:a16="http://schemas.microsoft.com/office/drawing/2014/main" id="{CBDA5362-6CC9-4513-853A-3A747FDE5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2781300"/>
            <a:ext cx="288925" cy="503238"/>
          </a:xfrm>
          <a:prstGeom prst="downArrow">
            <a:avLst>
              <a:gd name="adj1" fmla="val 50000"/>
              <a:gd name="adj2" fmla="val 43544"/>
            </a:avLst>
          </a:prstGeom>
          <a:solidFill>
            <a:srgbClr val="FFFF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t-BR" altLang="pt-BR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0503" name="AutoShape 23">
            <a:extLst>
              <a:ext uri="{FF2B5EF4-FFF2-40B4-BE49-F238E27FC236}">
                <a16:creationId xmlns:a16="http://schemas.microsoft.com/office/drawing/2014/main" id="{BCD247A8-A667-42EE-BF6B-F3DDC4C20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2781300"/>
            <a:ext cx="288925" cy="503238"/>
          </a:xfrm>
          <a:prstGeom prst="downArrow">
            <a:avLst>
              <a:gd name="adj1" fmla="val 50000"/>
              <a:gd name="adj2" fmla="val 43544"/>
            </a:avLst>
          </a:prstGeom>
          <a:solidFill>
            <a:srgbClr val="FFFF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t-BR" altLang="pt-BR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0504" name="AutoShape 24">
            <a:extLst>
              <a:ext uri="{FF2B5EF4-FFF2-40B4-BE49-F238E27FC236}">
                <a16:creationId xmlns:a16="http://schemas.microsoft.com/office/drawing/2014/main" id="{6D753B5A-A852-4FE5-92E7-9A7230399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2781300"/>
            <a:ext cx="288925" cy="503238"/>
          </a:xfrm>
          <a:prstGeom prst="downArrow">
            <a:avLst>
              <a:gd name="adj1" fmla="val 50000"/>
              <a:gd name="adj2" fmla="val 43544"/>
            </a:avLst>
          </a:prstGeom>
          <a:solidFill>
            <a:srgbClr val="FFFF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t-BR" altLang="pt-BR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0505" name="AutoShape 25">
            <a:extLst>
              <a:ext uri="{FF2B5EF4-FFF2-40B4-BE49-F238E27FC236}">
                <a16:creationId xmlns:a16="http://schemas.microsoft.com/office/drawing/2014/main" id="{F8257A01-7489-4817-8398-EAC73AC6E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2781300"/>
            <a:ext cx="288925" cy="503238"/>
          </a:xfrm>
          <a:prstGeom prst="downArrow">
            <a:avLst>
              <a:gd name="adj1" fmla="val 50000"/>
              <a:gd name="adj2" fmla="val 43544"/>
            </a:avLst>
          </a:prstGeom>
          <a:solidFill>
            <a:srgbClr val="FFFF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t-BR" altLang="pt-BR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0506" name="AutoShape 26">
            <a:extLst>
              <a:ext uri="{FF2B5EF4-FFF2-40B4-BE49-F238E27FC236}">
                <a16:creationId xmlns:a16="http://schemas.microsoft.com/office/drawing/2014/main" id="{A0FCD343-5C99-40B6-9E72-F4D5E3E77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363" y="2781300"/>
            <a:ext cx="288925" cy="503238"/>
          </a:xfrm>
          <a:prstGeom prst="downArrow">
            <a:avLst>
              <a:gd name="adj1" fmla="val 50000"/>
              <a:gd name="adj2" fmla="val 43544"/>
            </a:avLst>
          </a:prstGeom>
          <a:solidFill>
            <a:srgbClr val="FFFF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t-BR" altLang="pt-BR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0507" name="AutoShape 27">
            <a:extLst>
              <a:ext uri="{FF2B5EF4-FFF2-40B4-BE49-F238E27FC236}">
                <a16:creationId xmlns:a16="http://schemas.microsoft.com/office/drawing/2014/main" id="{3BACA84B-EBE4-49DF-BC94-1ECE92A56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2781300"/>
            <a:ext cx="288925" cy="503238"/>
          </a:xfrm>
          <a:prstGeom prst="downArrow">
            <a:avLst>
              <a:gd name="adj1" fmla="val 50000"/>
              <a:gd name="adj2" fmla="val 43544"/>
            </a:avLst>
          </a:prstGeom>
          <a:solidFill>
            <a:srgbClr val="FFFF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t-BR" altLang="pt-BR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0508" name="AutoShape 28">
            <a:extLst>
              <a:ext uri="{FF2B5EF4-FFF2-40B4-BE49-F238E27FC236}">
                <a16:creationId xmlns:a16="http://schemas.microsoft.com/office/drawing/2014/main" id="{C9E58A8A-C0D6-4337-9E40-CAB6AA9EF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2781300"/>
            <a:ext cx="288925" cy="503238"/>
          </a:xfrm>
          <a:prstGeom prst="downArrow">
            <a:avLst>
              <a:gd name="adj1" fmla="val 50000"/>
              <a:gd name="adj2" fmla="val 43544"/>
            </a:avLst>
          </a:prstGeom>
          <a:solidFill>
            <a:srgbClr val="FFFF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t-BR" altLang="pt-BR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0509" name="AutoShape 29">
            <a:extLst>
              <a:ext uri="{FF2B5EF4-FFF2-40B4-BE49-F238E27FC236}">
                <a16:creationId xmlns:a16="http://schemas.microsoft.com/office/drawing/2014/main" id="{54010502-67C7-40E9-94B2-00BC2D773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1725" y="2781300"/>
            <a:ext cx="288925" cy="503238"/>
          </a:xfrm>
          <a:prstGeom prst="downArrow">
            <a:avLst>
              <a:gd name="adj1" fmla="val 50000"/>
              <a:gd name="adj2" fmla="val 43544"/>
            </a:avLst>
          </a:prstGeom>
          <a:solidFill>
            <a:srgbClr val="FFFF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t-BR" altLang="pt-BR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0510" name="AutoShape 30">
            <a:extLst>
              <a:ext uri="{FF2B5EF4-FFF2-40B4-BE49-F238E27FC236}">
                <a16:creationId xmlns:a16="http://schemas.microsoft.com/office/drawing/2014/main" id="{6727DC90-3315-4DA3-822F-6EBE09D11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2950" y="2781300"/>
            <a:ext cx="288925" cy="503238"/>
          </a:xfrm>
          <a:prstGeom prst="downArrow">
            <a:avLst>
              <a:gd name="adj1" fmla="val 50000"/>
              <a:gd name="adj2" fmla="val 43544"/>
            </a:avLst>
          </a:prstGeom>
          <a:solidFill>
            <a:srgbClr val="FFFF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t-BR" altLang="pt-BR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0511" name="AutoShape 31">
            <a:extLst>
              <a:ext uri="{FF2B5EF4-FFF2-40B4-BE49-F238E27FC236}">
                <a16:creationId xmlns:a16="http://schemas.microsoft.com/office/drawing/2014/main" id="{1DBC2388-851C-4BDC-931C-11AA91649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2781300"/>
            <a:ext cx="288925" cy="503238"/>
          </a:xfrm>
          <a:prstGeom prst="downArrow">
            <a:avLst>
              <a:gd name="adj1" fmla="val 50000"/>
              <a:gd name="adj2" fmla="val 43544"/>
            </a:avLst>
          </a:prstGeom>
          <a:solidFill>
            <a:srgbClr val="FFFF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t-BR" altLang="pt-BR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0512" name="AutoShape 32">
            <a:extLst>
              <a:ext uri="{FF2B5EF4-FFF2-40B4-BE49-F238E27FC236}">
                <a16:creationId xmlns:a16="http://schemas.microsoft.com/office/drawing/2014/main" id="{5395FF48-38FC-4A8E-B63C-DA413FA4F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2781300"/>
            <a:ext cx="288925" cy="503238"/>
          </a:xfrm>
          <a:prstGeom prst="downArrow">
            <a:avLst>
              <a:gd name="adj1" fmla="val 50000"/>
              <a:gd name="adj2" fmla="val 43544"/>
            </a:avLst>
          </a:prstGeom>
          <a:solidFill>
            <a:srgbClr val="FFFF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t-BR" altLang="pt-BR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0513" name="AutoShape 33">
            <a:extLst>
              <a:ext uri="{FF2B5EF4-FFF2-40B4-BE49-F238E27FC236}">
                <a16:creationId xmlns:a16="http://schemas.microsoft.com/office/drawing/2014/main" id="{D7A1CBF0-ED77-4CAD-A5F9-F632569C2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2781300"/>
            <a:ext cx="288925" cy="503238"/>
          </a:xfrm>
          <a:prstGeom prst="downArrow">
            <a:avLst>
              <a:gd name="adj1" fmla="val 50000"/>
              <a:gd name="adj2" fmla="val 43544"/>
            </a:avLst>
          </a:prstGeom>
          <a:solidFill>
            <a:srgbClr val="FFFF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t-BR" altLang="pt-BR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6834" name="Text Box 34">
            <a:extLst>
              <a:ext uri="{FF2B5EF4-FFF2-40B4-BE49-F238E27FC236}">
                <a16:creationId xmlns:a16="http://schemas.microsoft.com/office/drawing/2014/main" id="{8D9FDDC8-4FD0-4442-9E9E-69E565430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292600"/>
            <a:ext cx="7632700" cy="1562100"/>
          </a:xfrm>
          <a:prstGeom prst="rect">
            <a:avLst/>
          </a:prstGeom>
          <a:solidFill>
            <a:srgbClr val="FFFF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tx1"/>
                </a:solidFill>
                <a:latin typeface="Arial" panose="020B0604020202020204" pitchFamily="34" charset="0"/>
              </a:rPr>
              <a:t>Sempre com a adenina se ligando a timina através de duas pontes de hidrogênio e a guanina se ligando a citosina por três pontes de hidrogênio.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A576D547-3270-4C31-95C2-02094AE0F9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685"/>
    </mc:Choice>
    <mc:Fallback>
      <p:transition spd="slow" advTm="209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6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6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6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6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6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6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76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6804" grpId="0"/>
      <p:bldP spid="76805" grpId="0"/>
      <p:bldP spid="76806" grpId="0"/>
      <p:bldP spid="76811" grpId="0"/>
      <p:bldP spid="76812" grpId="0"/>
      <p:bldP spid="76813" grpId="0"/>
      <p:bldP spid="76815" grpId="0"/>
      <p:bldP spid="76817" grpId="0"/>
      <p:bldP spid="76818" grpId="0"/>
      <p:bldP spid="7683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2.5|5.5|1.1|3.8|2.5|5.1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9|3.8|2|10.8|2.3|1.1|2.8|1.9|0.9|60.2"/>
</p:tagLst>
</file>

<file path=ppt/theme/theme1.xml><?xml version="1.0" encoding="utf-8"?>
<a:theme xmlns:a="http://schemas.openxmlformats.org/drawingml/2006/main" name="Retrospectiva">
  <a:themeElements>
    <a:clrScheme name="Retrospec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586</TotalTime>
  <Words>468</Words>
  <Application>Microsoft Office PowerPoint</Application>
  <PresentationFormat>Apresentação na tela (4:3)</PresentationFormat>
  <Paragraphs>79</Paragraphs>
  <Slides>10</Slides>
  <Notes>1</Notes>
  <HiddenSlides>0</HiddenSlides>
  <MMClips>10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21" baseType="lpstr">
      <vt:lpstr>Calibri</vt:lpstr>
      <vt:lpstr>Arial</vt:lpstr>
      <vt:lpstr>Calibri Light</vt:lpstr>
      <vt:lpstr>Broadway</vt:lpstr>
      <vt:lpstr>Bradley Hand ITC</vt:lpstr>
      <vt:lpstr>Times New Roman</vt:lpstr>
      <vt:lpstr>Wingdings 3</vt:lpstr>
      <vt:lpstr>Wingdings</vt:lpstr>
      <vt:lpstr>Comic Sans MS</vt:lpstr>
      <vt:lpstr>Verdana</vt:lpstr>
      <vt:lpstr>Retrospectiva</vt:lpstr>
      <vt:lpstr>ÁCIDOS        NUCLEICOS</vt:lpstr>
      <vt:lpstr>Ácidos nucleicos </vt:lpstr>
      <vt:lpstr>Nucleotídeos</vt:lpstr>
      <vt:lpstr>DNA e RNA: Qual é a diferença? </vt:lpstr>
      <vt:lpstr>Apresentação do PowerPoint</vt:lpstr>
      <vt:lpstr>Bases Nitrogenadas do  DNA      e           RNA</vt:lpstr>
      <vt:lpstr>A Estrutura do DNA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SUBSTÂNCIAS ORGÂNICAS</dc:title>
  <dc:creator>Thiago</dc:creator>
  <cp:lastModifiedBy>Otávio Alves Santos</cp:lastModifiedBy>
  <cp:revision>74</cp:revision>
  <dcterms:created xsi:type="dcterms:W3CDTF">2011-04-07T22:00:52Z</dcterms:created>
  <dcterms:modified xsi:type="dcterms:W3CDTF">2020-04-15T15:11:06Z</dcterms:modified>
</cp:coreProperties>
</file>