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219F-972A-4B05-B82D-A55EF31F0830}" type="datetimeFigureOut">
              <a:rPr lang="pt-BR" smtClean="0"/>
              <a:t>14/04/2020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5CED07D-CB3E-4C0A-9B7D-E6A32C2CC31A}" type="slidenum">
              <a:rPr lang="pt-BR" smtClean="0"/>
              <a:t>‹#›</a:t>
            </a:fld>
            <a:endParaRPr lang="pt-BR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219F-972A-4B05-B82D-A55EF31F0830}" type="datetimeFigureOut">
              <a:rPr lang="pt-BR" smtClean="0"/>
              <a:t>14/04/2020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D07D-CB3E-4C0A-9B7D-E6A32C2CC31A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219F-972A-4B05-B82D-A55EF31F0830}" type="datetimeFigureOut">
              <a:rPr lang="pt-BR" smtClean="0"/>
              <a:t>14/04/2020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D07D-CB3E-4C0A-9B7D-E6A32C2CC31A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219F-972A-4B05-B82D-A55EF31F0830}" type="datetimeFigureOut">
              <a:rPr lang="pt-BR" smtClean="0"/>
              <a:t>14/04/2020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D07D-CB3E-4C0A-9B7D-E6A32C2CC31A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219F-972A-4B05-B82D-A55EF31F0830}" type="datetimeFigureOut">
              <a:rPr lang="pt-BR" smtClean="0"/>
              <a:t>14/04/2020</a:t>
            </a:fld>
            <a:endParaRPr lang="pt-BR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D07D-CB3E-4C0A-9B7D-E6A32C2CC31A}" type="slidenum">
              <a:rPr lang="pt-BR" smtClean="0"/>
              <a:t>‹#›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219F-972A-4B05-B82D-A55EF31F0830}" type="datetimeFigureOut">
              <a:rPr lang="pt-BR" smtClean="0"/>
              <a:t>14/04/2020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D07D-CB3E-4C0A-9B7D-E6A32C2CC31A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219F-972A-4B05-B82D-A55EF31F0830}" type="datetimeFigureOut">
              <a:rPr lang="pt-BR" smtClean="0"/>
              <a:t>14/04/2020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D07D-CB3E-4C0A-9B7D-E6A32C2CC31A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219F-972A-4B05-B82D-A55EF31F0830}" type="datetimeFigureOut">
              <a:rPr lang="pt-BR" smtClean="0"/>
              <a:t>14/04/2020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D07D-CB3E-4C0A-9B7D-E6A32C2CC31A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219F-972A-4B05-B82D-A55EF31F0830}" type="datetimeFigureOut">
              <a:rPr lang="pt-BR" smtClean="0"/>
              <a:t>14/04/2020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D07D-CB3E-4C0A-9B7D-E6A32C2CC31A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219F-972A-4B05-B82D-A55EF31F0830}" type="datetimeFigureOut">
              <a:rPr lang="pt-BR" smtClean="0"/>
              <a:t>14/04/2020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D07D-CB3E-4C0A-9B7D-E6A32C2CC31A}" type="slidenum">
              <a:rPr lang="pt-BR" smtClean="0"/>
              <a:t>‹#›</a:t>
            </a:fld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219F-972A-4B05-B82D-A55EF31F0830}" type="datetimeFigureOut">
              <a:rPr lang="pt-BR" smtClean="0"/>
              <a:t>14/04/2020</a:t>
            </a:fld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D07D-CB3E-4C0A-9B7D-E6A32C2CC31A}" type="slidenum">
              <a:rPr lang="pt-BR" smtClean="0"/>
              <a:t>‹#›</a:t>
            </a:fld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8C3219F-972A-4B05-B82D-A55EF31F0830}" type="datetimeFigureOut">
              <a:rPr lang="pt-BR" smtClean="0"/>
              <a:t>14/04/2020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5CED07D-CB3E-4C0A-9B7D-E6A32C2CC31A}" type="slidenum">
              <a:rPr lang="pt-BR" smtClean="0"/>
              <a:t>‹#›</a:t>
            </a:fld>
            <a:endParaRPr lang="pt-BR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4.wav"/><Relationship Id="rId7" Type="http://schemas.openxmlformats.org/officeDocument/2006/relationships/image" Target="../media/image4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/>
              <a:t>Especies Químicas- aprofundamento– 1ª série</a:t>
            </a:r>
            <a:endParaRPr lang="pt-B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Exercício comentado</a:t>
            </a:r>
            <a:endParaRPr lang="pt-BR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96336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3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8390" y="858373"/>
            <a:ext cx="66940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/>
              <a:t>Determine o número atômico e o número de massa dos átomos A e B, que são isóbaros e apresentam a seguinte representação:</a:t>
            </a:r>
          </a:p>
          <a:p>
            <a:r>
              <a:rPr lang="pt-BR" sz="2800" b="1" baseline="-25000" dirty="0"/>
              <a:t>10+x</a:t>
            </a:r>
            <a:r>
              <a:rPr lang="pt-BR" sz="2800" baseline="-25000" dirty="0"/>
              <a:t> </a:t>
            </a:r>
            <a:r>
              <a:rPr lang="pt-BR" sz="3200" b="1" baseline="30000" dirty="0"/>
              <a:t>5x</a:t>
            </a:r>
            <a:r>
              <a:rPr lang="pt-BR" sz="3200" dirty="0"/>
              <a:t>A  </a:t>
            </a:r>
            <a:r>
              <a:rPr lang="pt-BR" sz="3200" baseline="-25000" dirty="0"/>
              <a:t>                  </a:t>
            </a:r>
            <a:r>
              <a:rPr lang="pt-BR" sz="3200" b="1" baseline="-25000" dirty="0"/>
              <a:t>11+x</a:t>
            </a:r>
            <a:r>
              <a:rPr lang="pt-BR" sz="3200" b="1" baseline="30000" dirty="0"/>
              <a:t>4x+8</a:t>
            </a:r>
            <a:r>
              <a:rPr lang="pt-BR" sz="3200" dirty="0"/>
              <a:t>B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254874" y="620688"/>
            <a:ext cx="7200800" cy="2783694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extBox 4"/>
          <p:cNvSpPr txBox="1"/>
          <p:nvPr/>
        </p:nvSpPr>
        <p:spPr>
          <a:xfrm>
            <a:off x="696766" y="3809945"/>
            <a:ext cx="15632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5x=4x+8</a:t>
            </a:r>
          </a:p>
          <a:p>
            <a:r>
              <a:rPr lang="pt-BR" sz="2800" dirty="0"/>
              <a:t>x</a:t>
            </a:r>
            <a:r>
              <a:rPr lang="pt-BR" sz="2800" dirty="0" smtClean="0"/>
              <a:t>=8</a:t>
            </a:r>
            <a:endParaRPr lang="pt-BR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647372" y="4002329"/>
            <a:ext cx="32287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baseline="30000" dirty="0" smtClean="0"/>
              <a:t>40</a:t>
            </a:r>
            <a:r>
              <a:rPr lang="pt-BR" sz="4000" b="1" dirty="0" smtClean="0"/>
              <a:t>A</a:t>
            </a:r>
            <a:r>
              <a:rPr lang="pt-BR" sz="4000" b="1" baseline="-25000" dirty="0" smtClean="0"/>
              <a:t>18</a:t>
            </a:r>
            <a:r>
              <a:rPr lang="pt-BR" sz="4000" b="1" dirty="0" smtClean="0"/>
              <a:t>      </a:t>
            </a:r>
            <a:r>
              <a:rPr lang="pt-BR" sz="4000" b="1" baseline="30000" dirty="0" smtClean="0"/>
              <a:t>40</a:t>
            </a:r>
            <a:r>
              <a:rPr lang="pt-BR" sz="4000" b="1" dirty="0" smtClean="0"/>
              <a:t>B</a:t>
            </a:r>
            <a:r>
              <a:rPr lang="pt-BR" sz="4000" b="1" baseline="-25000" dirty="0" smtClean="0"/>
              <a:t>19</a:t>
            </a:r>
            <a:endParaRPr lang="pt-BR" sz="4000" b="1" baseline="-25000" dirty="0"/>
          </a:p>
        </p:txBody>
      </p:sp>
      <p:sp>
        <p:nvSpPr>
          <p:cNvPr id="7" name="Rounded Rectangle 6"/>
          <p:cNvSpPr/>
          <p:nvPr/>
        </p:nvSpPr>
        <p:spPr>
          <a:xfrm>
            <a:off x="3647373" y="4002329"/>
            <a:ext cx="3228768" cy="70788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62799" y="5517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31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36" y="741548"/>
            <a:ext cx="8829402" cy="307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36" y="332656"/>
            <a:ext cx="4891236" cy="38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8036" y="741548"/>
            <a:ext cx="3024336" cy="504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extBox 3"/>
          <p:cNvSpPr txBox="1"/>
          <p:nvPr/>
        </p:nvSpPr>
        <p:spPr>
          <a:xfrm>
            <a:off x="3995936" y="1988840"/>
            <a:ext cx="4637808" cy="4001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                   Isoeletrônicos:</a:t>
            </a:r>
          </a:p>
          <a:p>
            <a:endParaRPr lang="pt-BR" b="1" dirty="0" smtClean="0"/>
          </a:p>
          <a:p>
            <a:pPr algn="ctr"/>
            <a:r>
              <a:rPr lang="pt-BR" dirty="0" smtClean="0">
                <a:solidFill>
                  <a:srgbClr val="FF0000"/>
                </a:solidFill>
              </a:rPr>
              <a:t>1º: se estivessem neutros</a:t>
            </a:r>
          </a:p>
          <a:p>
            <a:r>
              <a:rPr lang="pt-BR" sz="2800" b="1" baseline="30000" dirty="0" smtClean="0">
                <a:solidFill>
                  <a:srgbClr val="0070C0"/>
                </a:solidFill>
              </a:rPr>
              <a:t>23</a:t>
            </a:r>
            <a:r>
              <a:rPr lang="pt-BR" sz="2800" b="1" dirty="0" smtClean="0">
                <a:solidFill>
                  <a:srgbClr val="0070C0"/>
                </a:solidFill>
              </a:rPr>
              <a:t>B</a:t>
            </a:r>
            <a:r>
              <a:rPr lang="pt-BR" sz="2800" b="1" baseline="-25000" dirty="0" smtClean="0">
                <a:solidFill>
                  <a:srgbClr val="0070C0"/>
                </a:solidFill>
              </a:rPr>
              <a:t>11</a:t>
            </a:r>
            <a:r>
              <a:rPr lang="pt-BR" sz="2800" b="1" dirty="0" smtClean="0">
                <a:solidFill>
                  <a:srgbClr val="0070C0"/>
                </a:solidFill>
              </a:rPr>
              <a:t>                        </a:t>
            </a:r>
            <a:r>
              <a:rPr lang="pt-BR" sz="2800" b="1" baseline="30000" dirty="0" smtClean="0">
                <a:solidFill>
                  <a:srgbClr val="0070C0"/>
                </a:solidFill>
              </a:rPr>
              <a:t>24</a:t>
            </a:r>
            <a:r>
              <a:rPr lang="pt-BR" sz="2800" b="1" dirty="0" smtClean="0">
                <a:solidFill>
                  <a:srgbClr val="0070C0"/>
                </a:solidFill>
              </a:rPr>
              <a:t>E</a:t>
            </a:r>
            <a:r>
              <a:rPr lang="pt-BR" sz="2800" b="1" baseline="-25000" dirty="0" smtClean="0">
                <a:solidFill>
                  <a:srgbClr val="0070C0"/>
                </a:solidFill>
              </a:rPr>
              <a:t>12</a:t>
            </a:r>
          </a:p>
          <a:p>
            <a:r>
              <a:rPr lang="pt-BR" u="sng" dirty="0" smtClean="0"/>
              <a:t>11p e 11e-</a:t>
            </a:r>
            <a:r>
              <a:rPr lang="pt-BR" dirty="0" smtClean="0"/>
              <a:t>                               </a:t>
            </a:r>
            <a:r>
              <a:rPr lang="pt-BR" u="sng" dirty="0" smtClean="0"/>
              <a:t>12p e 12e-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>
                <a:solidFill>
                  <a:srgbClr val="FF0000"/>
                </a:solidFill>
              </a:rPr>
              <a:t>     2º: espécies químicas carregadas</a:t>
            </a:r>
            <a:endParaRPr lang="pt-BR" dirty="0">
              <a:solidFill>
                <a:srgbClr val="FF0000"/>
              </a:solidFill>
            </a:endParaRPr>
          </a:p>
          <a:p>
            <a:r>
              <a:rPr lang="pt-BR" sz="2800" b="1" baseline="30000" dirty="0">
                <a:solidFill>
                  <a:srgbClr val="00B0F0"/>
                </a:solidFill>
              </a:rPr>
              <a:t>23</a:t>
            </a:r>
            <a:r>
              <a:rPr lang="pt-BR" sz="2800" b="1" dirty="0">
                <a:solidFill>
                  <a:srgbClr val="00B0F0"/>
                </a:solidFill>
              </a:rPr>
              <a:t>B</a:t>
            </a:r>
            <a:r>
              <a:rPr lang="pt-BR" sz="2800" b="1" baseline="30000" dirty="0">
                <a:solidFill>
                  <a:srgbClr val="00B0F0"/>
                </a:solidFill>
              </a:rPr>
              <a:t>1+</a:t>
            </a:r>
            <a:r>
              <a:rPr lang="pt-BR" sz="2800" b="1" baseline="-25000" dirty="0">
                <a:solidFill>
                  <a:srgbClr val="00B0F0"/>
                </a:solidFill>
              </a:rPr>
              <a:t>11</a:t>
            </a:r>
            <a:r>
              <a:rPr lang="pt-BR" sz="2800" b="1" dirty="0">
                <a:solidFill>
                  <a:srgbClr val="00B0F0"/>
                </a:solidFill>
              </a:rPr>
              <a:t>    </a:t>
            </a:r>
            <a:r>
              <a:rPr lang="pt-BR" sz="2800" b="1" dirty="0" smtClean="0">
                <a:solidFill>
                  <a:srgbClr val="00B0F0"/>
                </a:solidFill>
              </a:rPr>
              <a:t>                    </a:t>
            </a:r>
            <a:r>
              <a:rPr lang="pt-BR" sz="2800" b="1" baseline="30000" dirty="0" smtClean="0">
                <a:solidFill>
                  <a:srgbClr val="00B0F0"/>
                </a:solidFill>
              </a:rPr>
              <a:t>24</a:t>
            </a:r>
            <a:r>
              <a:rPr lang="pt-BR" sz="2800" b="1" dirty="0" smtClean="0">
                <a:solidFill>
                  <a:srgbClr val="00B0F0"/>
                </a:solidFill>
              </a:rPr>
              <a:t>E</a:t>
            </a:r>
            <a:r>
              <a:rPr lang="pt-BR" sz="2800" b="1" baseline="30000" dirty="0" smtClean="0">
                <a:solidFill>
                  <a:srgbClr val="00B0F0"/>
                </a:solidFill>
              </a:rPr>
              <a:t>2+</a:t>
            </a:r>
            <a:r>
              <a:rPr lang="pt-BR" sz="2800" b="1" baseline="-25000" dirty="0" smtClean="0">
                <a:solidFill>
                  <a:srgbClr val="00B0F0"/>
                </a:solidFill>
              </a:rPr>
              <a:t>12</a:t>
            </a:r>
          </a:p>
          <a:p>
            <a:r>
              <a:rPr lang="pt-BR" dirty="0" smtClean="0"/>
              <a:t>11p e </a:t>
            </a:r>
            <a:r>
              <a:rPr lang="pt-BR" b="1" u="sng" dirty="0" smtClean="0">
                <a:solidFill>
                  <a:srgbClr val="7030A0"/>
                </a:solidFill>
              </a:rPr>
              <a:t>10e-</a:t>
            </a:r>
            <a:r>
              <a:rPr lang="pt-BR" dirty="0" smtClean="0"/>
              <a:t>                               12p e </a:t>
            </a:r>
            <a:r>
              <a:rPr lang="pt-BR" b="1" u="sng" dirty="0" smtClean="0">
                <a:solidFill>
                  <a:srgbClr val="7030A0"/>
                </a:solidFill>
              </a:rPr>
              <a:t>10e-</a:t>
            </a:r>
            <a:endParaRPr lang="pt-BR" b="1" u="sng" dirty="0">
              <a:solidFill>
                <a:srgbClr val="7030A0"/>
              </a:solidFill>
            </a:endParaRP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6" name="Rectangle 5"/>
          <p:cNvSpPr/>
          <p:nvPr/>
        </p:nvSpPr>
        <p:spPr>
          <a:xfrm>
            <a:off x="3995936" y="1916832"/>
            <a:ext cx="4752528" cy="3456384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Multiply 7"/>
          <p:cNvSpPr/>
          <p:nvPr/>
        </p:nvSpPr>
        <p:spPr>
          <a:xfrm>
            <a:off x="168036" y="2168858"/>
            <a:ext cx="227500" cy="21602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884368" y="5805264"/>
            <a:ext cx="609600" cy="6096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876800" y="58814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78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378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618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903" y="201414"/>
            <a:ext cx="88713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BR" dirty="0" smtClean="0"/>
              <a:t>Considere o átomo A com número atômico 5 e número de massa (3x-5).Esse </a:t>
            </a:r>
          </a:p>
          <a:p>
            <a:pPr algn="just"/>
            <a:r>
              <a:rPr lang="pt-BR" dirty="0" smtClean="0"/>
              <a:t>átomo é isótono de B que apresenta número de massa (2x+1)e um próton</a:t>
            </a:r>
          </a:p>
          <a:p>
            <a:pPr algn="just"/>
            <a:r>
              <a:rPr lang="pt-BR" dirty="0" smtClean="0"/>
              <a:t>a mais que A. Determine o número de massa de A e B.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1760" y="1124744"/>
            <a:ext cx="3467616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aseline="30000" dirty="0" smtClean="0"/>
              <a:t>3x-5</a:t>
            </a:r>
            <a:r>
              <a:rPr lang="pt-BR" sz="2800" dirty="0" smtClean="0"/>
              <a:t> A </a:t>
            </a:r>
            <a:r>
              <a:rPr lang="pt-BR" sz="2800" baseline="-25000" dirty="0" smtClean="0"/>
              <a:t>5 </a:t>
            </a:r>
            <a:r>
              <a:rPr lang="pt-BR" sz="2800" dirty="0" smtClean="0"/>
              <a:t>           </a:t>
            </a:r>
            <a:r>
              <a:rPr lang="pt-BR" sz="2800" baseline="30000" dirty="0" smtClean="0"/>
              <a:t>2x+1</a:t>
            </a:r>
            <a:r>
              <a:rPr lang="pt-BR" sz="2800" dirty="0" smtClean="0"/>
              <a:t> B </a:t>
            </a:r>
            <a:r>
              <a:rPr lang="pt-BR" sz="2800" baseline="-25000" dirty="0" smtClean="0"/>
              <a:t>6</a:t>
            </a:r>
          </a:p>
          <a:p>
            <a:endParaRPr lang="pt-BR" sz="1100" dirty="0"/>
          </a:p>
          <a:p>
            <a:pPr algn="ctr"/>
            <a:r>
              <a:rPr lang="pt-BR" sz="2000" b="1" dirty="0" smtClean="0">
                <a:solidFill>
                  <a:srgbClr val="FF0000"/>
                </a:solidFill>
              </a:rPr>
              <a:t>M=P+N</a:t>
            </a:r>
          </a:p>
          <a:p>
            <a:pPr algn="ctr"/>
            <a:r>
              <a:rPr lang="pt-BR" sz="2000" b="1" dirty="0" smtClean="0">
                <a:solidFill>
                  <a:srgbClr val="FF0000"/>
                </a:solidFill>
              </a:rPr>
              <a:t>N=M-P</a:t>
            </a:r>
          </a:p>
          <a:p>
            <a:pPr algn="ctr"/>
            <a:endParaRPr lang="pt-BR" sz="1100" b="1" dirty="0" smtClean="0">
              <a:solidFill>
                <a:srgbClr val="FF0000"/>
              </a:solidFill>
            </a:endParaRPr>
          </a:p>
          <a:p>
            <a:r>
              <a:rPr lang="pt-BR" dirty="0" smtClean="0"/>
              <a:t>N</a:t>
            </a:r>
            <a:r>
              <a:rPr lang="pt-BR" baseline="-25000" dirty="0" smtClean="0"/>
              <a:t>A</a:t>
            </a:r>
            <a:r>
              <a:rPr lang="pt-BR" dirty="0" smtClean="0"/>
              <a:t>= 3x-5-5 ; N</a:t>
            </a:r>
            <a:r>
              <a:rPr lang="pt-BR" baseline="-25000" dirty="0" smtClean="0"/>
              <a:t>B</a:t>
            </a:r>
            <a:r>
              <a:rPr lang="pt-BR" dirty="0" smtClean="0"/>
              <a:t>= 2x+1-6 </a:t>
            </a:r>
          </a:p>
          <a:p>
            <a:r>
              <a:rPr lang="pt-BR" dirty="0" smtClean="0"/>
              <a:t>N</a:t>
            </a:r>
            <a:r>
              <a:rPr lang="pt-BR" baseline="-25000" dirty="0" smtClean="0"/>
              <a:t>A</a:t>
            </a:r>
            <a:r>
              <a:rPr lang="pt-BR" dirty="0" smtClean="0"/>
              <a:t>=3x-10 ;   N</a:t>
            </a:r>
            <a:r>
              <a:rPr lang="pt-BR" baseline="-25000" dirty="0" smtClean="0"/>
              <a:t>B</a:t>
            </a:r>
            <a:r>
              <a:rPr lang="pt-BR" dirty="0" smtClean="0"/>
              <a:t>= 2x-5</a:t>
            </a:r>
          </a:p>
          <a:p>
            <a:endParaRPr lang="pt-BR" dirty="0"/>
          </a:p>
          <a:p>
            <a:r>
              <a:rPr lang="pt-BR" sz="2400" b="1" dirty="0" smtClean="0">
                <a:solidFill>
                  <a:srgbClr val="00B050"/>
                </a:solidFill>
              </a:rPr>
              <a:t>             N</a:t>
            </a:r>
            <a:r>
              <a:rPr lang="pt-BR" sz="2400" b="1" baseline="-25000" dirty="0" smtClean="0">
                <a:solidFill>
                  <a:srgbClr val="00B050"/>
                </a:solidFill>
              </a:rPr>
              <a:t>A</a:t>
            </a:r>
            <a:r>
              <a:rPr lang="pt-BR" sz="2400" b="1" dirty="0" smtClean="0">
                <a:solidFill>
                  <a:srgbClr val="00B050"/>
                </a:solidFill>
              </a:rPr>
              <a:t>=</a:t>
            </a:r>
            <a:r>
              <a:rPr lang="pt-BR" sz="2400" b="1" dirty="0">
                <a:solidFill>
                  <a:srgbClr val="00B050"/>
                </a:solidFill>
              </a:rPr>
              <a:t> </a:t>
            </a:r>
            <a:r>
              <a:rPr lang="pt-BR" sz="2400" b="1" dirty="0" smtClean="0">
                <a:solidFill>
                  <a:srgbClr val="00B050"/>
                </a:solidFill>
              </a:rPr>
              <a:t>N</a:t>
            </a:r>
            <a:r>
              <a:rPr lang="pt-BR" sz="2400" b="1" baseline="-25000" dirty="0">
                <a:solidFill>
                  <a:srgbClr val="00B050"/>
                </a:solidFill>
              </a:rPr>
              <a:t>B</a:t>
            </a:r>
            <a:r>
              <a:rPr lang="pt-BR" sz="2400" b="1" dirty="0" smtClean="0">
                <a:solidFill>
                  <a:srgbClr val="00B050"/>
                </a:solidFill>
              </a:rPr>
              <a:t> </a:t>
            </a:r>
          </a:p>
          <a:p>
            <a:r>
              <a:rPr lang="pt-BR" sz="2400" b="1" dirty="0" smtClean="0">
                <a:solidFill>
                  <a:srgbClr val="00B050"/>
                </a:solidFill>
              </a:rPr>
              <a:t>        3x-10=2x-5</a:t>
            </a:r>
          </a:p>
          <a:p>
            <a:r>
              <a:rPr lang="pt-BR" sz="2400" b="1" dirty="0" smtClean="0">
                <a:solidFill>
                  <a:srgbClr val="00B050"/>
                </a:solidFill>
              </a:rPr>
              <a:t>               x=5</a:t>
            </a:r>
          </a:p>
          <a:p>
            <a:endParaRPr lang="pt-BR" sz="2400" b="1" dirty="0">
              <a:solidFill>
                <a:srgbClr val="00B050"/>
              </a:solidFill>
            </a:endParaRPr>
          </a:p>
          <a:p>
            <a:r>
              <a:rPr lang="pt-BR" sz="2400" b="1" dirty="0" smtClean="0">
                <a:solidFill>
                  <a:srgbClr val="0070C0"/>
                </a:solidFill>
              </a:rPr>
              <a:t>A= 3.5-5= 10</a:t>
            </a:r>
          </a:p>
          <a:p>
            <a:endParaRPr lang="pt-BR" sz="2400" b="1" dirty="0" smtClean="0">
              <a:solidFill>
                <a:srgbClr val="0070C0"/>
              </a:solidFill>
            </a:endParaRPr>
          </a:p>
          <a:p>
            <a:r>
              <a:rPr lang="pt-BR" sz="2400" b="1" dirty="0" smtClean="0">
                <a:solidFill>
                  <a:srgbClr val="0070C0"/>
                </a:solidFill>
              </a:rPr>
              <a:t>B=2.5+1=11</a:t>
            </a:r>
          </a:p>
          <a:p>
            <a:endParaRPr lang="pt-BR" sz="2400" b="1" dirty="0">
              <a:solidFill>
                <a:srgbClr val="00B050"/>
              </a:solidFill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32240" y="522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30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4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172</TotalTime>
  <Words>146</Words>
  <Application>Microsoft Office PowerPoint</Application>
  <PresentationFormat>On-screen Show (4:3)</PresentationFormat>
  <Paragraphs>36</Paragraphs>
  <Slides>4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Apothecary</vt:lpstr>
      <vt:lpstr>Exercício comentado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Exercício comentado</dc:title>
  <dc:creator>MILSE</dc:creator>
  <cp:lastModifiedBy>Natalia</cp:lastModifiedBy>
  <cp:revision>19</cp:revision>
  <dcterms:created xsi:type="dcterms:W3CDTF">2020-04-09T03:16:52Z</dcterms:created>
  <dcterms:modified xsi:type="dcterms:W3CDTF">2020-04-14T12:01:35Z</dcterms:modified>
</cp:coreProperties>
</file>