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Reagente em excesso e limitante e pureza </a:t>
            </a:r>
          </a:p>
          <a:p>
            <a:r>
              <a:rPr lang="pt-BR" dirty="0" smtClean="0"/>
              <a:t> 2ª série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Exercício comentado</a:t>
            </a:r>
            <a:endParaRPr lang="pt-B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88580" cy="225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443188"/>
            <a:ext cx="23134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CO  --  CH</a:t>
            </a:r>
            <a:r>
              <a:rPr lang="pt-BR" sz="2400" baseline="-25000" dirty="0" smtClean="0"/>
              <a:t>3</a:t>
            </a:r>
            <a:r>
              <a:rPr lang="pt-BR" sz="2400" dirty="0" smtClean="0"/>
              <a:t>OH</a:t>
            </a:r>
          </a:p>
          <a:p>
            <a:r>
              <a:rPr lang="pt-BR" sz="2400" dirty="0" smtClean="0"/>
              <a:t>28g  –  32g</a:t>
            </a:r>
          </a:p>
          <a:p>
            <a:r>
              <a:rPr lang="pt-BR" sz="2400" dirty="0" smtClean="0">
                <a:solidFill>
                  <a:srgbClr val="0070C0"/>
                </a:solidFill>
              </a:rPr>
              <a:t>140g</a:t>
            </a:r>
            <a:r>
              <a:rPr lang="pt-BR" sz="2400" dirty="0" smtClean="0"/>
              <a:t> --  x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x=160g, reag. 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limitante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5814" y="2443188"/>
            <a:ext cx="574227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   --  CH</a:t>
            </a:r>
            <a:r>
              <a:rPr lang="pt-BR" sz="2400" baseline="-25000" dirty="0" smtClean="0"/>
              <a:t>3</a:t>
            </a:r>
            <a:r>
              <a:rPr lang="pt-BR" sz="2400" dirty="0" smtClean="0"/>
              <a:t>OH</a:t>
            </a:r>
          </a:p>
          <a:p>
            <a:r>
              <a:rPr lang="pt-BR" sz="2400" dirty="0" smtClean="0"/>
              <a:t>2g   --    32g</a:t>
            </a:r>
          </a:p>
          <a:p>
            <a:r>
              <a:rPr lang="pt-BR" sz="2400" dirty="0" smtClean="0">
                <a:solidFill>
                  <a:srgbClr val="0070C0"/>
                </a:solidFill>
              </a:rPr>
              <a:t>48g</a:t>
            </a:r>
            <a:r>
              <a:rPr lang="pt-BR" sz="2400" dirty="0" smtClean="0"/>
              <a:t> --      y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y=768g</a:t>
            </a:r>
            <a:r>
              <a:rPr lang="pt-BR" sz="2400" dirty="0" smtClean="0"/>
              <a:t>, </a:t>
            </a:r>
            <a:r>
              <a:rPr lang="pt-BR" sz="2400" b="1" i="1" dirty="0" smtClean="0">
                <a:solidFill>
                  <a:schemeClr val="accent2">
                    <a:lumMod val="75000"/>
                  </a:schemeClr>
                </a:solidFill>
              </a:rPr>
              <a:t>logo o </a:t>
            </a:r>
            <a:r>
              <a:rPr lang="pt-BR" sz="2400" b="1" i="1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pt-BR" sz="2400" b="1" i="1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pt-BR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400" b="1" i="1" dirty="0" smtClean="0">
                <a:solidFill>
                  <a:schemeClr val="accent2">
                    <a:lumMod val="75000"/>
                  </a:schemeClr>
                </a:solidFill>
              </a:rPr>
              <a:t>está em excesso...</a:t>
            </a:r>
          </a:p>
          <a:p>
            <a:endParaRPr lang="pt-BR" sz="2400" dirty="0" smtClean="0"/>
          </a:p>
          <a:p>
            <a:r>
              <a:rPr lang="pt-BR" sz="2400" dirty="0"/>
              <a:t>H</a:t>
            </a:r>
            <a:r>
              <a:rPr lang="pt-BR" sz="2400" baseline="-25000" dirty="0"/>
              <a:t>2</a:t>
            </a:r>
            <a:r>
              <a:rPr lang="pt-BR" sz="2400" dirty="0"/>
              <a:t>   --  CH</a:t>
            </a:r>
            <a:r>
              <a:rPr lang="pt-BR" sz="2400" baseline="-25000" dirty="0"/>
              <a:t>3</a:t>
            </a:r>
            <a:r>
              <a:rPr lang="pt-BR" sz="2400" dirty="0"/>
              <a:t>OH</a:t>
            </a:r>
          </a:p>
          <a:p>
            <a:r>
              <a:rPr lang="pt-BR" sz="2400" dirty="0" smtClean="0"/>
              <a:t>2g  --  32g</a:t>
            </a:r>
          </a:p>
          <a:p>
            <a:r>
              <a:rPr lang="pt-BR" sz="2400" dirty="0"/>
              <a:t>w</a:t>
            </a:r>
            <a:r>
              <a:rPr lang="pt-BR" sz="2400" dirty="0" smtClean="0"/>
              <a:t>   – 160g</a:t>
            </a:r>
          </a:p>
          <a:p>
            <a:r>
              <a:rPr lang="pt-BR" sz="2400" dirty="0" smtClean="0"/>
              <a:t>w=10g, somente 10g de </a:t>
            </a:r>
            <a:r>
              <a:rPr lang="pt-BR" sz="2400" dirty="0"/>
              <a:t>H</a:t>
            </a:r>
            <a:r>
              <a:rPr lang="pt-BR" sz="2400" baseline="-25000" dirty="0"/>
              <a:t>2</a:t>
            </a:r>
            <a:r>
              <a:rPr lang="pt-BR" sz="2400" dirty="0" smtClean="0"/>
              <a:t> reagem!!!</a:t>
            </a:r>
          </a:p>
          <a:p>
            <a:r>
              <a:rPr lang="pt-BR" sz="2400" dirty="0" smtClean="0"/>
              <a:t>Logo, </a:t>
            </a:r>
            <a:r>
              <a:rPr lang="pt-BR" sz="2400" dirty="0" smtClean="0">
                <a:solidFill>
                  <a:srgbClr val="00B050"/>
                </a:solidFill>
              </a:rPr>
              <a:t>48 -10=38 g em excesso </a:t>
            </a:r>
            <a:endParaRPr lang="pt-BR" sz="2400" dirty="0">
              <a:solidFill>
                <a:srgbClr val="00B050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3125814" y="4293096"/>
            <a:ext cx="5742278" cy="20162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51858" y="28194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76256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4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 reação entre 30g de H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, com 80% de pureza, e 20g de N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 produz  amônia. Indique a quantidade de amônia produzida.</a:t>
            </a:r>
          </a:p>
          <a:p>
            <a:pPr algn="just"/>
            <a:r>
              <a:rPr lang="pt-BR" sz="2000" dirty="0" smtClean="0"/>
              <a:t>   </a:t>
            </a:r>
            <a:endParaRPr lang="pt-B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0179" y="3284984"/>
            <a:ext cx="238398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30g  --- 100%</a:t>
            </a:r>
          </a:p>
          <a:p>
            <a:r>
              <a:rPr lang="pt-BR" sz="2800" dirty="0"/>
              <a:t>x</a:t>
            </a:r>
            <a:r>
              <a:rPr lang="pt-BR" sz="2800" dirty="0" smtClean="0"/>
              <a:t>       ---   </a:t>
            </a:r>
            <a:r>
              <a:rPr lang="pt-BR" sz="2800" dirty="0" smtClean="0">
                <a:solidFill>
                  <a:srgbClr val="FF0000"/>
                </a:solidFill>
              </a:rPr>
              <a:t>80%</a:t>
            </a:r>
          </a:p>
          <a:p>
            <a:r>
              <a:rPr lang="pt-BR" sz="2800" dirty="0"/>
              <a:t>x</a:t>
            </a:r>
            <a:r>
              <a:rPr lang="pt-BR" sz="2800" dirty="0" smtClean="0"/>
              <a:t>= </a:t>
            </a:r>
            <a:r>
              <a:rPr lang="pt-BR" sz="2800" b="1" dirty="0" smtClean="0">
                <a:solidFill>
                  <a:srgbClr val="FF0000"/>
                </a:solidFill>
              </a:rPr>
              <a:t>24g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2677026" y="1551143"/>
            <a:ext cx="3861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N</a:t>
            </a:r>
            <a:r>
              <a:rPr lang="pt-BR" sz="3200" b="1" baseline="-25000" dirty="0" smtClean="0"/>
              <a:t>2</a:t>
            </a:r>
            <a:r>
              <a:rPr lang="pt-BR" sz="3200" b="1" dirty="0" smtClean="0"/>
              <a:t>  + 3H</a:t>
            </a:r>
            <a:r>
              <a:rPr lang="pt-BR" sz="3200" b="1" baseline="-25000" dirty="0" smtClean="0"/>
              <a:t>2 </a:t>
            </a:r>
            <a:r>
              <a:rPr lang="pt-BR" sz="3200" b="1" dirty="0" smtClean="0"/>
              <a:t>        2NH</a:t>
            </a:r>
            <a:r>
              <a:rPr lang="pt-BR" sz="3200" b="1" baseline="-25000" dirty="0" smtClean="0"/>
              <a:t>3</a:t>
            </a:r>
            <a:endParaRPr lang="pt-BR" sz="3200" b="1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64532" y="1843530"/>
            <a:ext cx="4367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6452" y="3284984"/>
            <a:ext cx="2383986" cy="151390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6150042" y="2872387"/>
            <a:ext cx="301076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N</a:t>
            </a:r>
            <a:r>
              <a:rPr lang="pt-BR" sz="3200" baseline="-25000" dirty="0" smtClean="0"/>
              <a:t>2</a:t>
            </a:r>
            <a:r>
              <a:rPr lang="pt-BR" sz="3200" dirty="0" smtClean="0"/>
              <a:t>  --  2NH</a:t>
            </a:r>
            <a:r>
              <a:rPr lang="pt-BR" sz="3200" baseline="-25000" dirty="0" smtClean="0"/>
              <a:t>3</a:t>
            </a:r>
            <a:endParaRPr lang="pt-BR" sz="3200" dirty="0" smtClean="0"/>
          </a:p>
          <a:p>
            <a:r>
              <a:rPr lang="pt-BR" sz="3200" dirty="0" smtClean="0"/>
              <a:t>28g – 34g</a:t>
            </a:r>
          </a:p>
          <a:p>
            <a:r>
              <a:rPr lang="pt-BR" sz="3200" dirty="0" smtClean="0"/>
              <a:t>20g – w</a:t>
            </a:r>
          </a:p>
          <a:p>
            <a:r>
              <a:rPr lang="pt-BR" sz="3200" dirty="0"/>
              <a:t>w</a:t>
            </a:r>
            <a:r>
              <a:rPr lang="pt-BR" sz="3200" dirty="0" smtClean="0"/>
              <a:t>= </a:t>
            </a:r>
            <a:r>
              <a:rPr lang="pt-BR" sz="3200" b="1" dirty="0" smtClean="0">
                <a:solidFill>
                  <a:srgbClr val="00B0F0"/>
                </a:solidFill>
              </a:rPr>
              <a:t>24,3g</a:t>
            </a:r>
            <a:r>
              <a:rPr lang="pt-BR" sz="2400" b="1" dirty="0" smtClean="0">
                <a:solidFill>
                  <a:srgbClr val="00B0F0"/>
                </a:solidFill>
              </a:rPr>
              <a:t>, reag. </a:t>
            </a:r>
          </a:p>
          <a:p>
            <a:r>
              <a:rPr lang="pt-BR" sz="2400" b="1" dirty="0" smtClean="0">
                <a:solidFill>
                  <a:srgbClr val="00B0F0"/>
                </a:solidFill>
              </a:rPr>
              <a:t>limitante</a:t>
            </a:r>
            <a:endParaRPr lang="pt-BR" sz="32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0083" y="2872387"/>
            <a:ext cx="268695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3H</a:t>
            </a:r>
            <a:r>
              <a:rPr lang="pt-BR" sz="3200" baseline="-25000" dirty="0"/>
              <a:t>2  </a:t>
            </a:r>
            <a:r>
              <a:rPr lang="pt-BR" sz="3200" dirty="0"/>
              <a:t> --  2NH</a:t>
            </a:r>
            <a:r>
              <a:rPr lang="pt-BR" sz="3200" baseline="-25000" dirty="0"/>
              <a:t>3</a:t>
            </a:r>
          </a:p>
          <a:p>
            <a:r>
              <a:rPr lang="pt-BR" sz="3200" dirty="0"/>
              <a:t>6g    --  34g</a:t>
            </a:r>
          </a:p>
          <a:p>
            <a:r>
              <a:rPr lang="pt-BR" sz="3200" dirty="0">
                <a:solidFill>
                  <a:srgbClr val="FF0000"/>
                </a:solidFill>
              </a:rPr>
              <a:t>24g</a:t>
            </a:r>
            <a:r>
              <a:rPr lang="pt-BR" sz="3200" dirty="0"/>
              <a:t>  -- y</a:t>
            </a:r>
          </a:p>
          <a:p>
            <a:r>
              <a:rPr lang="pt-BR" sz="3200" dirty="0"/>
              <a:t>y= </a:t>
            </a:r>
            <a:r>
              <a:rPr lang="pt-BR" sz="3200" b="1" dirty="0" smtClean="0">
                <a:solidFill>
                  <a:srgbClr val="00B0F0"/>
                </a:solidFill>
              </a:rPr>
              <a:t>136g</a:t>
            </a:r>
            <a:r>
              <a:rPr lang="pt-BR" sz="2400" b="1" dirty="0" smtClean="0">
                <a:solidFill>
                  <a:srgbClr val="00B0F0"/>
                </a:solidFill>
              </a:rPr>
              <a:t>, reag.</a:t>
            </a:r>
          </a:p>
          <a:p>
            <a:r>
              <a:rPr lang="pt-BR" sz="2400" b="1" dirty="0">
                <a:solidFill>
                  <a:srgbClr val="00B0F0"/>
                </a:solidFill>
              </a:rPr>
              <a:t>e</a:t>
            </a:r>
            <a:r>
              <a:rPr lang="pt-BR" sz="2400" b="1" dirty="0" smtClean="0">
                <a:solidFill>
                  <a:srgbClr val="00B0F0"/>
                </a:solidFill>
              </a:rPr>
              <a:t>m excesso</a:t>
            </a:r>
            <a:endParaRPr lang="pt-BR" sz="3200" b="1" dirty="0">
              <a:solidFill>
                <a:srgbClr val="00B0F0"/>
              </a:solidFill>
            </a:endParaRPr>
          </a:p>
          <a:p>
            <a:endParaRPr lang="pt-BR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5580821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248" y="5303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73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60672" cy="1039427"/>
          </a:xfrm>
        </p:spPr>
        <p:txBody>
          <a:bodyPr/>
          <a:lstStyle/>
          <a:p>
            <a:r>
              <a:rPr lang="pt-BR" b="1" dirty="0" smtClean="0"/>
              <a:t>Agora, tente ...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3" y="1713206"/>
            <a:ext cx="8691348" cy="197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624" y="3820398"/>
            <a:ext cx="553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</a:t>
            </a:r>
            <a:r>
              <a:rPr lang="pt-BR" b="1" dirty="0" smtClean="0"/>
              <a:t>Considere uma pureza de 75% para a amônia.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9924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332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110" y="3618386"/>
            <a:ext cx="630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</a:t>
            </a:r>
            <a:r>
              <a:rPr lang="pt-BR" b="1" dirty="0" smtClean="0"/>
              <a:t>Considere que o nitrogênio apresenta 90% de pureza.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4322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37550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5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cap="none" dirty="0" smtClean="0">
                <a:latin typeface="Arial" pitchFamily="34" charset="0"/>
                <a:cs typeface="Arial" pitchFamily="34" charset="0"/>
              </a:rPr>
              <a:t>Gabarito:1ª. 55,5; 2ª.a)7,65g;b)1,5g de excesso</a:t>
            </a:r>
            <a:r>
              <a:rPr lang="pt-BR" cap="none" smtClean="0">
                <a:latin typeface="Arial" pitchFamily="34" charset="0"/>
                <a:cs typeface="Arial" pitchFamily="34" charset="0"/>
              </a:rPr>
              <a:t>; 3ª.d</a:t>
            </a:r>
            <a:endParaRPr lang="pt-BR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97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138</TotalTime>
  <Words>180</Words>
  <Application>Microsoft Office PowerPoint</Application>
  <PresentationFormat>On-screen Show (4:3)</PresentationFormat>
  <Paragraphs>40</Paragraphs>
  <Slides>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Apothecary</vt:lpstr>
      <vt:lpstr>Exercício comentado</vt:lpstr>
      <vt:lpstr>PowerPoint Presentation</vt:lpstr>
      <vt:lpstr>PowerPoint Presentation</vt:lpstr>
      <vt:lpstr>Agora, tente ...</vt:lpstr>
      <vt:lpstr>PowerPoint Presentation</vt:lpstr>
      <vt:lpstr>PowerPoint Presentation</vt:lpstr>
      <vt:lpstr>Gabarito:1ª. 55,5; 2ª.a)7,65g;b)1,5g de excesso; 3ª.d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Exercício comentado</dc:title>
  <dc:creator>MILSE</dc:creator>
  <cp:lastModifiedBy>Natalia</cp:lastModifiedBy>
  <cp:revision>15</cp:revision>
  <dcterms:created xsi:type="dcterms:W3CDTF">2020-04-09T03:16:52Z</dcterms:created>
  <dcterms:modified xsi:type="dcterms:W3CDTF">2020-04-14T12:02:12Z</dcterms:modified>
</cp:coreProperties>
</file>