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1E92AF-D12D-4DEC-83D0-561A3F28092D}" type="datetimeFigureOut">
              <a:rPr lang="pt-BR" smtClean="0"/>
              <a:t>09/04/2020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969D989-FBF4-4278-98B2-D1699C216EF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23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92AF-D12D-4DEC-83D0-561A3F28092D}" type="datetimeFigureOut">
              <a:rPr lang="pt-BR" smtClean="0"/>
              <a:t>09/04/2020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D989-FBF4-4278-98B2-D1699C216E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60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92AF-D12D-4DEC-83D0-561A3F28092D}" type="datetimeFigureOut">
              <a:rPr lang="pt-BR" smtClean="0"/>
              <a:t>09/04/2020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D989-FBF4-4278-98B2-D1699C216EF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84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92AF-D12D-4DEC-83D0-561A3F28092D}" type="datetimeFigureOut">
              <a:rPr lang="pt-BR" smtClean="0"/>
              <a:t>09/04/2020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D989-FBF4-4278-98B2-D1699C216EFA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364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92AF-D12D-4DEC-83D0-561A3F28092D}" type="datetimeFigureOut">
              <a:rPr lang="pt-BR" smtClean="0"/>
              <a:t>09/04/2020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D989-FBF4-4278-98B2-D1699C216E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050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92AF-D12D-4DEC-83D0-561A3F28092D}" type="datetimeFigureOut">
              <a:rPr lang="pt-BR" smtClean="0"/>
              <a:t>09/04/2020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D989-FBF4-4278-98B2-D1699C216EFA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990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92AF-D12D-4DEC-83D0-561A3F28092D}" type="datetimeFigureOut">
              <a:rPr lang="pt-BR" smtClean="0"/>
              <a:t>09/04/2020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D989-FBF4-4278-98B2-D1699C216EF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994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92AF-D12D-4DEC-83D0-561A3F28092D}" type="datetimeFigureOut">
              <a:rPr lang="pt-BR" smtClean="0"/>
              <a:t>09/04/2020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D989-FBF4-4278-98B2-D1699C216EF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361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92AF-D12D-4DEC-83D0-561A3F28092D}" type="datetimeFigureOut">
              <a:rPr lang="pt-BR" smtClean="0"/>
              <a:t>09/04/2020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D989-FBF4-4278-98B2-D1699C216EF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22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92AF-D12D-4DEC-83D0-561A3F28092D}" type="datetimeFigureOut">
              <a:rPr lang="pt-BR" smtClean="0"/>
              <a:t>09/04/2020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D989-FBF4-4278-98B2-D1699C216E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46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92AF-D12D-4DEC-83D0-561A3F28092D}" type="datetimeFigureOut">
              <a:rPr lang="pt-BR" smtClean="0"/>
              <a:t>09/04/2020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D989-FBF4-4278-98B2-D1699C216EF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24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92AF-D12D-4DEC-83D0-561A3F28092D}" type="datetimeFigureOut">
              <a:rPr lang="pt-BR" smtClean="0"/>
              <a:t>09/04/2020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D989-FBF4-4278-98B2-D1699C216E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11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92AF-D12D-4DEC-83D0-561A3F28092D}" type="datetimeFigureOut">
              <a:rPr lang="pt-BR" smtClean="0"/>
              <a:t>09/04/2020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D989-FBF4-4278-98B2-D1699C216EF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4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92AF-D12D-4DEC-83D0-561A3F28092D}" type="datetimeFigureOut">
              <a:rPr lang="pt-BR" smtClean="0"/>
              <a:t>09/04/2020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D989-FBF4-4278-98B2-D1699C216EF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48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92AF-D12D-4DEC-83D0-561A3F28092D}" type="datetimeFigureOut">
              <a:rPr lang="pt-BR" smtClean="0"/>
              <a:t>09/04/2020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D989-FBF4-4278-98B2-D1699C216E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84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92AF-D12D-4DEC-83D0-561A3F28092D}" type="datetimeFigureOut">
              <a:rPr lang="pt-BR" smtClean="0"/>
              <a:t>09/04/2020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D989-FBF4-4278-98B2-D1699C216EF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12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92AF-D12D-4DEC-83D0-561A3F28092D}" type="datetimeFigureOut">
              <a:rPr lang="pt-BR" smtClean="0"/>
              <a:t>09/04/2020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9D989-FBF4-4278-98B2-D1699C216E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7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1E92AF-D12D-4DEC-83D0-561A3F28092D}" type="datetimeFigureOut">
              <a:rPr lang="pt-BR" smtClean="0"/>
              <a:t>09/04/2020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69D989-FBF4-4278-98B2-D1699C216E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10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REVISÃO DE PORTUGUÊS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TEMA: ESTRUTURA E FORMAÇÃO DAS PALAVRAS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19375" cy="2505075"/>
          </a:xfrm>
          <a:prstGeom prst="rect">
            <a:avLst/>
          </a:prstGeom>
        </p:spPr>
      </p:pic>
      <p:pic>
        <p:nvPicPr>
          <p:cNvPr id="4" name="WhatsApp Audio 2020-04-09 at 13.58.18.mp4">
            <a:hlinkClick r:id="" action="ppaction://media"/>
            <a:extLst>
              <a:ext uri="{FF2B5EF4-FFF2-40B4-BE49-F238E27FC236}">
                <a16:creationId xmlns:a16="http://schemas.microsoft.com/office/drawing/2014/main" id="{11255545-D82F-43D5-B311-10BDE1E4D6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74400" y="114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1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3662E-0C7D-426A-A8D3-994E7BE6E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MORFEMAS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85DF1A-FAC8-4FA1-8726-BB725465F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6" y="2556932"/>
            <a:ext cx="10653734" cy="3577168"/>
          </a:xfrm>
        </p:spPr>
        <p:txBody>
          <a:bodyPr>
            <a:no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RADICAL –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das palavras, traz o significado.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VOGAL TEMÁTICA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DESINÊNCIA DE GENÊRO (MASCULINO E FEMININO) –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 / -a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DESINÊNCIA DE PLURAL -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DESINÊNCIAS VERBAIS (MODO, TEMPO, NÚMERO E PESSOA)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AFIXOS (PREFIXOS E SUFIXOS)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FF1D96F-0B7C-4EE7-8A75-30C26393A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19375" cy="2285999"/>
          </a:xfrm>
          <a:prstGeom prst="rect">
            <a:avLst/>
          </a:prstGeom>
        </p:spPr>
      </p:pic>
      <p:pic>
        <p:nvPicPr>
          <p:cNvPr id="6" name="WhatsApp Audio 2020-04-09 at 14.02.04.mp4">
            <a:hlinkClick r:id="" action="ppaction://media"/>
            <a:extLst>
              <a:ext uri="{FF2B5EF4-FFF2-40B4-BE49-F238E27FC236}">
                <a16:creationId xmlns:a16="http://schemas.microsoft.com/office/drawing/2014/main" id="{08274616-C3FB-4991-8F81-E5EBAD1CFA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77500" y="72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F2095-E4F2-4CEE-886C-919F69566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VAMOS ANALISAR?</a:t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B3BBE0-18CB-4173-9552-CF5F40EE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0096499" cy="3318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MENINOS – </a:t>
            </a:r>
            <a:r>
              <a:rPr lang="pt-B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+ o + s     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radical: </a:t>
            </a:r>
            <a:r>
              <a:rPr lang="pt-B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MENINA – </a:t>
            </a:r>
            <a:r>
              <a:rPr lang="pt-B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+ a              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desinência de gênero: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 / -a  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desinência de plural: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</a:t>
            </a:r>
          </a:p>
          <a:p>
            <a:pPr marL="0" indent="0">
              <a:buNone/>
            </a:pPr>
            <a:endParaRPr lang="pt-B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CANTÁVAMOS –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 + Á +VA +MOS    </a:t>
            </a:r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desinências verbais</a:t>
            </a:r>
          </a:p>
          <a:p>
            <a:pPr marL="0" indent="0">
              <a:buNone/>
            </a:pPr>
            <a:r>
              <a:rPr lang="pt-BR" dirty="0"/>
              <a:t>                                            radical    VT (1ª conjugação)     “-VA-” e “-MOS”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176A97-38C4-400A-89BB-F6D018AE0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1"/>
            <a:ext cx="2619375" cy="2247900"/>
          </a:xfrm>
          <a:prstGeom prst="rect">
            <a:avLst/>
          </a:prstGeom>
        </p:spPr>
      </p:pic>
      <p:sp>
        <p:nvSpPr>
          <p:cNvPr id="5" name="Chave Direita 4">
            <a:extLst>
              <a:ext uri="{FF2B5EF4-FFF2-40B4-BE49-F238E27FC236}">
                <a16:creationId xmlns:a16="http://schemas.microsoft.com/office/drawing/2014/main" id="{42BB0BD1-B42F-4522-86C4-C75F34A5E9E8}"/>
              </a:ext>
            </a:extLst>
          </p:cNvPr>
          <p:cNvSpPr/>
          <p:nvPr/>
        </p:nvSpPr>
        <p:spPr>
          <a:xfrm>
            <a:off x="7392668" y="4851400"/>
            <a:ext cx="317500" cy="4889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AD8CA6E0-E188-419E-B348-3B7223202E6E}"/>
              </a:ext>
            </a:extLst>
          </p:cNvPr>
          <p:cNvSpPr/>
          <p:nvPr/>
        </p:nvSpPr>
        <p:spPr>
          <a:xfrm>
            <a:off x="5582917" y="5187950"/>
            <a:ext cx="45719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F516E7E2-A343-492A-BB64-935B08E0E0D1}"/>
              </a:ext>
            </a:extLst>
          </p:cNvPr>
          <p:cNvSpPr/>
          <p:nvPr/>
        </p:nvSpPr>
        <p:spPr>
          <a:xfrm>
            <a:off x="4806952" y="5137150"/>
            <a:ext cx="45719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have Direita 7">
            <a:extLst>
              <a:ext uri="{FF2B5EF4-FFF2-40B4-BE49-F238E27FC236}">
                <a16:creationId xmlns:a16="http://schemas.microsoft.com/office/drawing/2014/main" id="{FEAC7698-5570-40A1-855F-EA0665BF65FB}"/>
              </a:ext>
            </a:extLst>
          </p:cNvPr>
          <p:cNvSpPr/>
          <p:nvPr/>
        </p:nvSpPr>
        <p:spPr>
          <a:xfrm>
            <a:off x="5367018" y="2986619"/>
            <a:ext cx="411481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WhatsApp Audio 2020-04-09 at 14.12.03.mp4">
            <a:hlinkClick r:id="" action="ppaction://media"/>
            <a:extLst>
              <a:ext uri="{FF2B5EF4-FFF2-40B4-BE49-F238E27FC236}">
                <a16:creationId xmlns:a16="http://schemas.microsoft.com/office/drawing/2014/main" id="{F1216A51-76E0-484B-A9EA-A4305A938E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96598" y="677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E7660-329A-427A-8ABC-A4C6C6577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VAMOS ANALISAR?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B196CE-EB9F-463F-8A45-5AB3D3A6F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RADICAL DO VERBO + VOGAL TEMÁTICA</a:t>
            </a:r>
          </a:p>
          <a:p>
            <a:r>
              <a:rPr lang="pt-BR" dirty="0"/>
              <a:t>EX.:                              ESCREV-               +           E =   ESCREVE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                                                                                     2ª conjugação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32274DA-E29F-4E78-A146-1D5A91D6C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7" y="38099"/>
            <a:ext cx="2619375" cy="2247900"/>
          </a:xfrm>
          <a:prstGeom prst="rect">
            <a:avLst/>
          </a:prstGeom>
        </p:spPr>
      </p:pic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D5328FF9-91D4-47E1-B218-E3B13F9178D9}"/>
              </a:ext>
            </a:extLst>
          </p:cNvPr>
          <p:cNvSpPr/>
          <p:nvPr/>
        </p:nvSpPr>
        <p:spPr>
          <a:xfrm>
            <a:off x="7962900" y="3530600"/>
            <a:ext cx="45719" cy="241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WhatsApp Audio 2020-04-09 at 14.13.35.mp4">
            <a:hlinkClick r:id="" action="ppaction://media"/>
            <a:extLst>
              <a:ext uri="{FF2B5EF4-FFF2-40B4-BE49-F238E27FC236}">
                <a16:creationId xmlns:a16="http://schemas.microsoft.com/office/drawing/2014/main" id="{5E910C18-E2A1-492E-84C7-B8EE5BEE77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4200" y="711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3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F10E4-A150-455C-B941-C146B4B8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AFIXOS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731FD6-5BA8-4F23-9386-A444DF0BF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40668"/>
          </a:xfrm>
        </p:spPr>
        <p:txBody>
          <a:bodyPr>
            <a:norm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PREFIXOS – VEM ANTES DO RADICAL.</a:t>
            </a: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SUFIXOS – VEM DEPOIS DO RADICAL.</a:t>
            </a: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CARREGAM SIGNIFICADOS.</a:t>
            </a:r>
          </a:p>
          <a:p>
            <a:pPr marL="0" indent="0">
              <a:buNone/>
            </a:pPr>
            <a:r>
              <a:rPr lang="pt-BR" dirty="0"/>
              <a:t>EXEMPLOS</a:t>
            </a:r>
            <a:r>
              <a:rPr lang="pt-BR" dirty="0">
                <a:solidFill>
                  <a:srgbClr val="FF0000"/>
                </a:solidFill>
              </a:rPr>
              <a:t>:   IN + FELIZ </a:t>
            </a:r>
            <a:r>
              <a:rPr lang="pt-BR" dirty="0"/>
              <a:t>= INFELIZ</a:t>
            </a:r>
          </a:p>
          <a:p>
            <a:pPr marL="0" indent="0">
              <a:buNone/>
            </a:pPr>
            <a:r>
              <a:rPr lang="pt-BR" dirty="0"/>
              <a:t>                          prefixo de negação</a:t>
            </a:r>
          </a:p>
          <a:p>
            <a:pPr marL="0" indent="0">
              <a:buNone/>
            </a:pPr>
            <a:r>
              <a:rPr lang="pt-BR" dirty="0"/>
              <a:t>                    	</a:t>
            </a:r>
            <a:r>
              <a:rPr lang="pt-BR" dirty="0">
                <a:solidFill>
                  <a:srgbClr val="FF0000"/>
                </a:solidFill>
              </a:rPr>
              <a:t>LEGAL + MENTE </a:t>
            </a:r>
            <a:r>
              <a:rPr lang="pt-BR" dirty="0"/>
              <a:t>= LEGALMENTE</a:t>
            </a:r>
          </a:p>
          <a:p>
            <a:pPr marL="0" indent="0">
              <a:buNone/>
            </a:pPr>
            <a:r>
              <a:rPr lang="pt-BR" dirty="0"/>
              <a:t>                                           sufixo formador de advérbio   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9F9C45F-503B-484B-9136-12A3676DF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7" y="38099"/>
            <a:ext cx="2619375" cy="2247900"/>
          </a:xfrm>
          <a:prstGeom prst="rect">
            <a:avLst/>
          </a:prstGeom>
        </p:spPr>
      </p:pic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E5C3BDDB-5BB1-45F3-8300-6926476F065C}"/>
              </a:ext>
            </a:extLst>
          </p:cNvPr>
          <p:cNvSpPr/>
          <p:nvPr/>
        </p:nvSpPr>
        <p:spPr>
          <a:xfrm>
            <a:off x="3403600" y="4440768"/>
            <a:ext cx="45719" cy="266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DA3E42E4-912B-4C95-9DA5-77A0EAA537FF}"/>
              </a:ext>
            </a:extLst>
          </p:cNvPr>
          <p:cNvSpPr/>
          <p:nvPr/>
        </p:nvSpPr>
        <p:spPr>
          <a:xfrm>
            <a:off x="5016500" y="5486400"/>
            <a:ext cx="50800" cy="266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WhatsApp Audio 2020-04-09 at 15.12.47.mp4">
            <a:hlinkClick r:id="" action="ppaction://media"/>
            <a:extLst>
              <a:ext uri="{FF2B5EF4-FFF2-40B4-BE49-F238E27FC236}">
                <a16:creationId xmlns:a16="http://schemas.microsoft.com/office/drawing/2014/main" id="{5317C945-4143-4E16-88AA-CD2D9AAAA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91797" y="6823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2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BAC93-B492-44BA-AE26-E347426D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982132"/>
            <a:ext cx="8153398" cy="1303867"/>
          </a:xfrm>
        </p:spPr>
        <p:txBody>
          <a:bodyPr/>
          <a:lstStyle/>
          <a:p>
            <a:r>
              <a:rPr lang="pt-BR" b="1" dirty="0"/>
              <a:t>PROCESSOS DE DERIVAÇÃO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4D4261-C183-444A-B16F-F1BD1C58B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51768"/>
          </a:xfrm>
        </p:spPr>
        <p:txBody>
          <a:bodyPr>
            <a:normAutofit/>
          </a:bodyPr>
          <a:lstStyle/>
          <a:p>
            <a:r>
              <a:rPr lang="pt-BR" dirty="0"/>
              <a:t>PREFIXAL OU PREFIXAÇÃO: </a:t>
            </a:r>
            <a:r>
              <a:rPr lang="pt-BR" dirty="0">
                <a:solidFill>
                  <a:srgbClr val="FF0000"/>
                </a:solidFill>
              </a:rPr>
              <a:t>DES- </a:t>
            </a:r>
            <a:r>
              <a:rPr lang="pt-BR" dirty="0">
                <a:solidFill>
                  <a:schemeClr val="tx1"/>
                </a:solidFill>
              </a:rPr>
              <a:t>+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FEITO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=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rgbClr val="0070C0"/>
                </a:solidFill>
              </a:rPr>
              <a:t>DESFEITO</a:t>
            </a:r>
          </a:p>
          <a:p>
            <a:pPr marL="0" indent="0">
              <a:buNone/>
            </a:pPr>
            <a:r>
              <a:rPr lang="pt-BR" dirty="0"/>
              <a:t>                                                           prefixo</a:t>
            </a:r>
          </a:p>
          <a:p>
            <a:r>
              <a:rPr lang="pt-BR" dirty="0"/>
              <a:t>SUFIXAL OU SUFIXAÇÃO: </a:t>
            </a:r>
            <a:r>
              <a:rPr lang="pt-BR" dirty="0">
                <a:solidFill>
                  <a:schemeClr val="tx1"/>
                </a:solidFill>
              </a:rPr>
              <a:t>VISIT-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+</a:t>
            </a:r>
            <a:r>
              <a:rPr lang="pt-BR" dirty="0">
                <a:solidFill>
                  <a:srgbClr val="FF0000"/>
                </a:solidFill>
              </a:rPr>
              <a:t> ANTE </a:t>
            </a:r>
            <a:r>
              <a:rPr lang="pt-BR" dirty="0">
                <a:solidFill>
                  <a:schemeClr val="tx1"/>
                </a:solidFill>
              </a:rPr>
              <a:t>= </a:t>
            </a:r>
            <a:r>
              <a:rPr lang="pt-BR" dirty="0">
                <a:solidFill>
                  <a:srgbClr val="0070C0"/>
                </a:solidFill>
              </a:rPr>
              <a:t>VISITANTE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                                                                     sufixo</a:t>
            </a:r>
          </a:p>
          <a:p>
            <a:r>
              <a:rPr lang="pt-BR" dirty="0"/>
              <a:t>PREFIXAL E SUFIXAL OU PRREFIXAÇÃO E SUFIXAÇÃO:</a:t>
            </a:r>
          </a:p>
          <a:p>
            <a:pPr marL="0" indent="0">
              <a:buNone/>
            </a:pPr>
            <a:r>
              <a:rPr lang="pt-BR" dirty="0"/>
              <a:t>								</a:t>
            </a:r>
            <a:r>
              <a:rPr lang="pt-BR" dirty="0">
                <a:solidFill>
                  <a:srgbClr val="FF0000"/>
                </a:solidFill>
              </a:rPr>
              <a:t>DES </a:t>
            </a:r>
            <a:r>
              <a:rPr lang="pt-BR" dirty="0">
                <a:solidFill>
                  <a:schemeClr val="tx1"/>
                </a:solidFill>
              </a:rPr>
              <a:t>+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LEAL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+</a:t>
            </a:r>
            <a:r>
              <a:rPr lang="pt-BR" dirty="0">
                <a:solidFill>
                  <a:srgbClr val="FF0000"/>
                </a:solidFill>
              </a:rPr>
              <a:t> DADE </a:t>
            </a:r>
            <a:r>
              <a:rPr lang="pt-BR" dirty="0">
                <a:solidFill>
                  <a:schemeClr val="tx1"/>
                </a:solidFill>
              </a:rPr>
              <a:t>=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rgbClr val="0070C0"/>
                </a:solidFill>
              </a:rPr>
              <a:t>DESLEALDADE</a:t>
            </a:r>
          </a:p>
          <a:p>
            <a:pPr marL="0" indent="0">
              <a:buNone/>
            </a:pPr>
            <a:r>
              <a:rPr lang="pt-BR" dirty="0">
                <a:solidFill>
                  <a:srgbClr val="0070C0"/>
                </a:solidFill>
              </a:rPr>
              <a:t>Existem as palavras desleal e lealdade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755FD0-D127-4B41-A7E7-E56156E75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0868"/>
            <a:ext cx="2619375" cy="2285999"/>
          </a:xfrm>
          <a:prstGeom prst="rect">
            <a:avLst/>
          </a:prstGeom>
        </p:spPr>
      </p:pic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4C8BCAE5-6F6B-4DE7-8C36-0416862E6C68}"/>
              </a:ext>
            </a:extLst>
          </p:cNvPr>
          <p:cNvSpPr/>
          <p:nvPr/>
        </p:nvSpPr>
        <p:spPr>
          <a:xfrm>
            <a:off x="6096000" y="2946400"/>
            <a:ext cx="45719" cy="17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369997B6-BDAA-41BB-A978-87D5431E4D0C}"/>
              </a:ext>
            </a:extLst>
          </p:cNvPr>
          <p:cNvSpPr/>
          <p:nvPr/>
        </p:nvSpPr>
        <p:spPr>
          <a:xfrm>
            <a:off x="6939281" y="4018279"/>
            <a:ext cx="50242" cy="202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WhatsApp Audio 2020-04-09 at 14.15.51.mp4">
            <a:hlinkClick r:id="" action="ppaction://media"/>
            <a:extLst>
              <a:ext uri="{FF2B5EF4-FFF2-40B4-BE49-F238E27FC236}">
                <a16:creationId xmlns:a16="http://schemas.microsoft.com/office/drawing/2014/main" id="{5C7F75F9-66FE-4428-8EE4-C72424F3F8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84903" y="191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2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D363A-06B6-49DF-A3CC-3151E0C79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VAMOS LÁ?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E177DB-4A97-41C1-8F09-72F34C19F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40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PARASSINTÉTICA: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TARD +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ECER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ENTARDECER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ATENÇÃO!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exemplo acima, a palavra só existe pois o prefixo e o sufixo se uniram ao radical SIMULTANEAMENTE, ao mesmo tempo. Não podendo nem um nem outro ser retirado.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existem  </a:t>
            </a:r>
            <a:r>
              <a:rPr lang="pt-B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entard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pt-B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tardecer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546F6D6-80B8-46D1-A74C-239077DED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19375" cy="228599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F61A525-B41A-458D-895F-9CC06DE81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142" y="3429000"/>
            <a:ext cx="1345406" cy="720198"/>
          </a:xfrm>
          <a:prstGeom prst="rect">
            <a:avLst/>
          </a:prstGeom>
        </p:spPr>
      </p:pic>
      <p:pic>
        <p:nvPicPr>
          <p:cNvPr id="6" name="WhatsApp Audio 2020-04-09 at 15.18.44.mp4">
            <a:hlinkClick r:id="" action="ppaction://media"/>
            <a:extLst>
              <a:ext uri="{FF2B5EF4-FFF2-40B4-BE49-F238E27FC236}">
                <a16:creationId xmlns:a16="http://schemas.microsoft.com/office/drawing/2014/main" id="{6464F581-32E9-4BD7-824C-71802EEA6F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64033" y="711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A8CD4-32AE-4471-A541-48FA3EAAC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NÃO CONFUNDA!!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B58176-E09D-49CD-BF5A-A46C1759D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1465"/>
            <a:ext cx="9601196" cy="3816497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pPr algn="ctr"/>
            <a:r>
              <a:rPr lang="pt-BR" dirty="0"/>
              <a:t>EST</a:t>
            </a:r>
            <a:r>
              <a:rPr lang="pt-BR" dirty="0">
                <a:solidFill>
                  <a:srgbClr val="FF0000"/>
                </a:solidFill>
              </a:rPr>
              <a:t>ANTE</a:t>
            </a:r>
            <a:r>
              <a:rPr lang="pt-BR" dirty="0"/>
              <a:t> X VISIT</a:t>
            </a:r>
            <a:r>
              <a:rPr lang="pt-BR" dirty="0">
                <a:solidFill>
                  <a:srgbClr val="FF0000"/>
                </a:solidFill>
              </a:rPr>
              <a:t>ANTE</a:t>
            </a:r>
            <a:r>
              <a:rPr lang="pt-BR" dirty="0"/>
              <a:t>         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PALAVRA DERIVADA</a:t>
            </a:r>
          </a:p>
          <a:p>
            <a:pPr marL="0" indent="0" algn="just"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PALAVRA PRIMITIVA</a:t>
            </a:r>
          </a:p>
          <a:p>
            <a:pPr marL="0" indent="0" algn="just">
              <a:buNone/>
            </a:pP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>
                <a:solidFill>
                  <a:srgbClr val="FF0000"/>
                </a:solidFill>
              </a:rPr>
              <a:t>DES</a:t>
            </a:r>
            <a:r>
              <a:rPr lang="pt-BR" dirty="0"/>
              <a:t>ENHO X </a:t>
            </a:r>
            <a:r>
              <a:rPr lang="pt-BR" dirty="0">
                <a:solidFill>
                  <a:srgbClr val="FF0000"/>
                </a:solidFill>
              </a:rPr>
              <a:t>DES</a:t>
            </a:r>
            <a:r>
              <a:rPr lang="pt-BR" dirty="0"/>
              <a:t>LEAL</a:t>
            </a:r>
          </a:p>
          <a:p>
            <a:pPr marL="0" indent="0" algn="just"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PALAVRA PRIMITIVA</a:t>
            </a:r>
          </a:p>
          <a:p>
            <a:pPr marL="0" indent="0" algn="just"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PALAVRA DERIVADA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3D5961F-D8B4-4752-991E-6EBD67EC9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19375" cy="2285999"/>
          </a:xfrm>
          <a:prstGeom prst="rect">
            <a:avLst/>
          </a:prstGeom>
        </p:spPr>
      </p:pic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D5A6AC4A-605A-4C12-9A4F-D681FA1AE2C2}"/>
              </a:ext>
            </a:extLst>
          </p:cNvPr>
          <p:cNvSpPr/>
          <p:nvPr/>
        </p:nvSpPr>
        <p:spPr>
          <a:xfrm>
            <a:off x="3629416" y="3824614"/>
            <a:ext cx="45719" cy="279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WhatsApp Audio 2020-04-09 at 14.17.56.mp4">
            <a:hlinkClick r:id="" action="ppaction://media"/>
            <a:extLst>
              <a:ext uri="{FF2B5EF4-FFF2-40B4-BE49-F238E27FC236}">
                <a16:creationId xmlns:a16="http://schemas.microsoft.com/office/drawing/2014/main" id="{FC8643A7-503B-45C5-86A8-23009E4C05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96597" y="304799"/>
            <a:ext cx="609600" cy="609600"/>
          </a:xfrm>
          <a:prstGeom prst="rect">
            <a:avLst/>
          </a:prstGeom>
        </p:spPr>
      </p:pic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5EF07D77-8360-4034-9A68-E6CC68BFA240}"/>
              </a:ext>
            </a:extLst>
          </p:cNvPr>
          <p:cNvSpPr/>
          <p:nvPr/>
        </p:nvSpPr>
        <p:spPr>
          <a:xfrm>
            <a:off x="7486179" y="5223818"/>
            <a:ext cx="45719" cy="652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1E1B37CE-87DD-4567-A6FC-7A67851A1C89}"/>
              </a:ext>
            </a:extLst>
          </p:cNvPr>
          <p:cNvSpPr/>
          <p:nvPr/>
        </p:nvSpPr>
        <p:spPr>
          <a:xfrm>
            <a:off x="5446524" y="5182179"/>
            <a:ext cx="45719" cy="279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2B05ADC6-7190-4CE9-B0D6-11D2A5DF4947}"/>
              </a:ext>
            </a:extLst>
          </p:cNvPr>
          <p:cNvSpPr/>
          <p:nvPr/>
        </p:nvSpPr>
        <p:spPr>
          <a:xfrm>
            <a:off x="6413327" y="3665611"/>
            <a:ext cx="5386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12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4B06C2-E345-4079-ADA3-D1A6612D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312" y="982132"/>
            <a:ext cx="8086286" cy="1303867"/>
          </a:xfrm>
        </p:spPr>
        <p:txBody>
          <a:bodyPr/>
          <a:lstStyle/>
          <a:p>
            <a:r>
              <a:rPr lang="pt-BR" dirty="0"/>
              <a:t>UM ÓTIMO FIM DE SEMANA...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03762B28-5012-446A-BB5A-51AB94D28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54" y="2557993"/>
            <a:ext cx="5225000" cy="3317875"/>
          </a:xfr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44410CC-F2DD-4240-B63B-C72D8092A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19375" cy="228599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C3A45E8-09BB-4ECB-BF25-F926F1EF6424}"/>
              </a:ext>
            </a:extLst>
          </p:cNvPr>
          <p:cNvSpPr/>
          <p:nvPr/>
        </p:nvSpPr>
        <p:spPr>
          <a:xfrm>
            <a:off x="6912527" y="2893565"/>
            <a:ext cx="4135773" cy="245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accent4"/>
                </a:solidFill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CELEBRAR A PÁSCOA É CELEBRAR A VIDA E O AMOR AO PRÓXIMO.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FELIZ PÁSCOA PARA VOCÊ E SUA FAMÍLIA!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CHRISTINA ALMEIDA</a:t>
            </a:r>
          </a:p>
        </p:txBody>
      </p:sp>
      <p:pic>
        <p:nvPicPr>
          <p:cNvPr id="9" name="WhatsApp Audio 2020-04-09 at 12.38.14.mp4">
            <a:hlinkClick r:id="" action="ppaction://media"/>
            <a:extLst>
              <a:ext uri="{FF2B5EF4-FFF2-40B4-BE49-F238E27FC236}">
                <a16:creationId xmlns:a16="http://schemas.microsoft.com/office/drawing/2014/main" id="{3D65454A-509F-455F-88EB-DC096EBB3B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43500" y="51459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4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</TotalTime>
  <Words>341</Words>
  <Application>Microsoft Office PowerPoint</Application>
  <PresentationFormat>Widescreen</PresentationFormat>
  <Paragraphs>57</Paragraphs>
  <Slides>9</Slides>
  <Notes>0</Notes>
  <HiddenSlides>0</HiddenSlides>
  <MMClips>9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Cooper Black</vt:lpstr>
      <vt:lpstr>Garamond</vt:lpstr>
      <vt:lpstr>Times New Roman</vt:lpstr>
      <vt:lpstr>Orgânico</vt:lpstr>
      <vt:lpstr>REVISÃO DE PORTUGUÊS</vt:lpstr>
      <vt:lpstr>MORFEMAS</vt:lpstr>
      <vt:lpstr>VAMOS ANALISAR? </vt:lpstr>
      <vt:lpstr>VAMOS ANALISAR?</vt:lpstr>
      <vt:lpstr>AFIXOS</vt:lpstr>
      <vt:lpstr>PROCESSOS DE DERIVAÇÃO</vt:lpstr>
      <vt:lpstr>VAMOS LÁ?</vt:lpstr>
      <vt:lpstr>NÃO CONFUNDA!!</vt:lpstr>
      <vt:lpstr>UM ÓTIMO FIM DE SEMANA...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REVISÃO DE PORTUGUÊS</dc:title>
  <dc:creator>CHRISTINA</dc:creator>
  <cp:lastModifiedBy>CHRISTINA</cp:lastModifiedBy>
  <cp:revision>13</cp:revision>
  <dcterms:created xsi:type="dcterms:W3CDTF">2020-04-09T16:08:59Z</dcterms:created>
  <dcterms:modified xsi:type="dcterms:W3CDTF">2020-04-09T18:23:17Z</dcterms:modified>
</cp:coreProperties>
</file>