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2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6ECE-B654-4925-93A5-7D0F9DB0A69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B5B2-1C26-46EB-BEFA-E543CE1CCF8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08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6ECE-B654-4925-93A5-7D0F9DB0A69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B5B2-1C26-46EB-BEFA-E543CE1CCF8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26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6ECE-B654-4925-93A5-7D0F9DB0A69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B5B2-1C26-46EB-BEFA-E543CE1CCF8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14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6ECE-B654-4925-93A5-7D0F9DB0A69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B5B2-1C26-46EB-BEFA-E543CE1CCF8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53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6ECE-B654-4925-93A5-7D0F9DB0A69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B5B2-1C26-46EB-BEFA-E543CE1CCF8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39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6ECE-B654-4925-93A5-7D0F9DB0A69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B5B2-1C26-46EB-BEFA-E543CE1CCF8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50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6ECE-B654-4925-93A5-7D0F9DB0A69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B5B2-1C26-46EB-BEFA-E543CE1CCF8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6ECE-B654-4925-93A5-7D0F9DB0A69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B5B2-1C26-46EB-BEFA-E543CE1CCF8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68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6ECE-B654-4925-93A5-7D0F9DB0A69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B5B2-1C26-46EB-BEFA-E543CE1CCF8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88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6ECE-B654-4925-93A5-7D0F9DB0A69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B5B2-1C26-46EB-BEFA-E543CE1CCF8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88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6ECE-B654-4925-93A5-7D0F9DB0A69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B5B2-1C26-46EB-BEFA-E543CE1CCF8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57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E6ECE-B654-4925-93A5-7D0F9DB0A69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B5B2-1C26-46EB-BEFA-E543CE1CCF8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2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pt-BR" dirty="0" smtClean="0"/>
              <a:t>Soluções (Introdução)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9042920" cy="6028615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321495" y="0"/>
            <a:ext cx="486421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Soluções</a:t>
            </a:r>
            <a:r>
              <a:rPr lang="pt-BR" sz="6600" dirty="0" smtClean="0"/>
              <a:t> </a:t>
            </a:r>
          </a:p>
          <a:p>
            <a:pPr algn="ctr"/>
            <a:r>
              <a:rPr lang="pt-BR" sz="6600" dirty="0" smtClean="0"/>
              <a:t>(Introdução)</a:t>
            </a:r>
            <a:endParaRPr lang="pt-BR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6096976"/>
            <a:ext cx="227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Prof.ª: Natália Freitas 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188640"/>
            <a:ext cx="8856984" cy="631664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1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581043"/>
            <a:ext cx="4608513" cy="569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5737" y="581043"/>
            <a:ext cx="4824536" cy="58722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2917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0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 o exemplo: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7"/>
            <a:ext cx="7632848" cy="199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3945276"/>
            <a:ext cx="44839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34g de sal – 100g de água</a:t>
            </a:r>
          </a:p>
          <a:p>
            <a:r>
              <a:rPr lang="pt-BR" sz="3200" dirty="0"/>
              <a:t> </a:t>
            </a:r>
            <a:r>
              <a:rPr lang="pt-BR" sz="3200" dirty="0" smtClean="0"/>
              <a:t>     x           -  450g de água</a:t>
            </a:r>
          </a:p>
          <a:p>
            <a:r>
              <a:rPr lang="pt-BR" sz="3200" dirty="0" smtClean="0"/>
              <a:t>       x= </a:t>
            </a:r>
            <a:r>
              <a:rPr lang="pt-BR" sz="3200" dirty="0" smtClean="0">
                <a:solidFill>
                  <a:srgbClr val="FF0000"/>
                </a:solidFill>
              </a:rPr>
              <a:t>153g de sal</a:t>
            </a:r>
            <a:endParaRPr lang="pt-BR" sz="3200" dirty="0">
              <a:solidFill>
                <a:srgbClr val="FF0000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508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1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pt-BR" dirty="0" smtClean="0"/>
              <a:t>Exercícios: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361459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9" y="836712"/>
            <a:ext cx="802020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03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048841" cy="42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3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608183" cy="496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300509"/>
            <a:ext cx="7921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Informe, também, a massa do precipitado</a:t>
            </a:r>
            <a:r>
              <a:rPr lang="pt-BR" sz="2400" b="1" dirty="0">
                <a:solidFill>
                  <a:srgbClr val="FF0000"/>
                </a:solidFill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</a:rPr>
              <a:t>gerado, se houver. 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2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8"/>
            <a:ext cx="8147248" cy="586551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41379" cy="45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38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Gabarito: 1ªa, 2ªe, 3ªb e 4ªb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5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3094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Solução</a:t>
            </a:r>
            <a:endParaRPr lang="pt-B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4" y="2276872"/>
            <a:ext cx="8679591" cy="2952328"/>
          </a:xfrm>
        </p:spPr>
      </p:pic>
      <p:sp>
        <p:nvSpPr>
          <p:cNvPr id="13" name="Rectangle 12"/>
          <p:cNvSpPr/>
          <p:nvPr/>
        </p:nvSpPr>
        <p:spPr>
          <a:xfrm>
            <a:off x="179512" y="2276872"/>
            <a:ext cx="8712968" cy="2952328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0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Na maioria das vezes, quando falamos de </a:t>
            </a:r>
            <a:r>
              <a:rPr lang="pt-BR" sz="2800" b="1" dirty="0"/>
              <a:t>soluções</a:t>
            </a:r>
            <a:r>
              <a:rPr lang="pt-BR" sz="2800" dirty="0"/>
              <a:t>, o que vem à mente são as soluções </a:t>
            </a:r>
            <a:r>
              <a:rPr lang="pt-BR" sz="2800" dirty="0" smtClean="0"/>
              <a:t>aquosas. Porém, existem outras...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Observe.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67666"/>
            <a:ext cx="3782879" cy="51782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1759" y="1581078"/>
            <a:ext cx="3926895" cy="527692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42787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0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Estados físicos da solução:</a:t>
            </a:r>
            <a:endParaRPr lang="pt-B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760640"/>
          </a:xfrm>
        </p:spPr>
        <p:txBody>
          <a:bodyPr/>
          <a:lstStyle/>
          <a:p>
            <a:pPr algn="just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Soluções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sólidas: </a:t>
            </a:r>
            <a:r>
              <a:rPr lang="pt-BR" sz="2800" dirty="0" smtClean="0"/>
              <a:t>ligas metálicas (misturas de metais - bronze, latão)</a:t>
            </a:r>
          </a:p>
          <a:p>
            <a:pPr algn="just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Soluções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Líquidas:</a:t>
            </a:r>
          </a:p>
          <a:p>
            <a:pPr marL="0" indent="0" algn="just">
              <a:buNone/>
            </a:pPr>
            <a:r>
              <a:rPr lang="pt-BR" sz="2800" b="1" dirty="0"/>
              <a:t>a) Sólido – </a:t>
            </a:r>
            <a:r>
              <a:rPr lang="pt-BR" sz="2800" b="1" dirty="0" smtClean="0"/>
              <a:t>Líquido: </a:t>
            </a:r>
            <a:r>
              <a:rPr lang="pt-BR" sz="2800" dirty="0" smtClean="0"/>
              <a:t>água do mar (NaCl e água)</a:t>
            </a:r>
          </a:p>
          <a:p>
            <a:pPr marL="0" indent="0" algn="just">
              <a:buNone/>
            </a:pPr>
            <a:r>
              <a:rPr lang="pt-BR" sz="2800" b="1" dirty="0"/>
              <a:t>b) Líquido </a:t>
            </a:r>
            <a:r>
              <a:rPr lang="pt-BR" sz="2800" b="1" dirty="0" smtClean="0"/>
              <a:t>– Líquido: </a:t>
            </a:r>
            <a:r>
              <a:rPr lang="pt-BR" sz="2800" dirty="0" smtClean="0"/>
              <a:t>álcool desinfetante (álcool e água - 46,70 e 98)°</a:t>
            </a:r>
          </a:p>
          <a:p>
            <a:pPr marL="0" indent="0" algn="just">
              <a:buNone/>
            </a:pPr>
            <a:r>
              <a:rPr lang="pt-BR" sz="2800" b="1" dirty="0"/>
              <a:t>c) Gás </a:t>
            </a:r>
            <a:r>
              <a:rPr lang="pt-BR" sz="2800" b="1" dirty="0" smtClean="0"/>
              <a:t>– Líquido: </a:t>
            </a:r>
            <a:r>
              <a:rPr lang="pt-BR" sz="2800" dirty="0" smtClean="0"/>
              <a:t>refrigerantes </a:t>
            </a:r>
            <a:r>
              <a:rPr lang="pt-BR" sz="2800" dirty="0"/>
              <a:t>e a água </a:t>
            </a:r>
            <a:r>
              <a:rPr lang="pt-BR" sz="2800" dirty="0" smtClean="0"/>
              <a:t>gasosa. Como também, </a:t>
            </a:r>
            <a:r>
              <a:rPr lang="pt-BR" sz="2800" dirty="0"/>
              <a:t>águas de aquários, mares, lagos e rios possuem os gases do ar </a:t>
            </a:r>
            <a:r>
              <a:rPr lang="pt-BR" sz="2800" dirty="0" smtClean="0"/>
              <a:t>dissolvidos.</a:t>
            </a:r>
          </a:p>
          <a:p>
            <a:pPr algn="just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Soluções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gasosas: </a:t>
            </a:r>
            <a:r>
              <a:rPr lang="pt-BR" sz="2800" dirty="0" smtClean="0"/>
              <a:t>ar (</a:t>
            </a:r>
            <a:r>
              <a:rPr lang="pt-BR" sz="2800" dirty="0"/>
              <a:t>78% de gás nitrogênio, 21% de gás oxigênio e 1% de outros </a:t>
            </a:r>
            <a:r>
              <a:rPr lang="pt-BR" sz="2800" dirty="0" smtClean="0"/>
              <a:t>gases)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687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Classificação das soluções:</a:t>
            </a:r>
            <a:endParaRPr lang="pt-BR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>
            <a:normAutofit/>
          </a:bodyPr>
          <a:lstStyle/>
          <a:p>
            <a:pPr algn="just" fontAlgn="base"/>
            <a:r>
              <a:rPr lang="pt-BR" b="1" dirty="0">
                <a:solidFill>
                  <a:srgbClr val="00B0F0"/>
                </a:solidFill>
              </a:rPr>
              <a:t>Soluções saturadas: </a:t>
            </a:r>
            <a:r>
              <a:rPr lang="pt-BR" sz="2600" dirty="0"/>
              <a:t>solução com a quantidade máxima de soluto </a:t>
            </a:r>
            <a:r>
              <a:rPr lang="pt-BR" sz="2600" dirty="0" smtClean="0"/>
              <a:t>que pode ser, totalmente, </a:t>
            </a:r>
            <a:r>
              <a:rPr lang="pt-BR" sz="2600" dirty="0"/>
              <a:t>dissolvido pelo solvente. Se mais soluto for acrescentado, o excesso acumula-se formando um corpo de </a:t>
            </a:r>
            <a:r>
              <a:rPr lang="pt-BR" sz="2600" dirty="0" smtClean="0"/>
              <a:t>fundo (precipitado).</a:t>
            </a:r>
            <a:endParaRPr lang="pt-BR" sz="2600" dirty="0"/>
          </a:p>
          <a:p>
            <a:pPr algn="just" fontAlgn="base"/>
            <a:r>
              <a:rPr lang="pt-BR" b="1" dirty="0">
                <a:solidFill>
                  <a:srgbClr val="00B0F0"/>
                </a:solidFill>
              </a:rPr>
              <a:t>Soluções insaturadas</a:t>
            </a:r>
            <a:r>
              <a:rPr lang="pt-BR" dirty="0">
                <a:solidFill>
                  <a:srgbClr val="00B0F0"/>
                </a:solidFill>
              </a:rPr>
              <a:t>: </a:t>
            </a:r>
            <a:r>
              <a:rPr lang="pt-BR" sz="2600" dirty="0"/>
              <a:t>também chamada de não saturada, esse tipo de solução contém menor quantidade de </a:t>
            </a:r>
            <a:r>
              <a:rPr lang="pt-BR" sz="2600" dirty="0" smtClean="0"/>
              <a:t>soluto do que se pode dissolver.</a:t>
            </a:r>
            <a:endParaRPr lang="pt-BR" sz="2600" dirty="0"/>
          </a:p>
          <a:p>
            <a:pPr algn="just" fontAlgn="base"/>
            <a:r>
              <a:rPr lang="pt-BR" b="1" dirty="0">
                <a:solidFill>
                  <a:srgbClr val="00B0F0"/>
                </a:solidFill>
              </a:rPr>
              <a:t>Soluções supersaturadas</a:t>
            </a:r>
            <a:r>
              <a:rPr lang="pt-BR" dirty="0">
                <a:solidFill>
                  <a:srgbClr val="00B0F0"/>
                </a:solidFill>
              </a:rPr>
              <a:t>: </a:t>
            </a:r>
            <a:r>
              <a:rPr lang="pt-BR" sz="2600" dirty="0"/>
              <a:t>são soluções instáveis, nas quais a quantidade de soluto excede a capacidade de solubilidade do solvente.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8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12976"/>
            <a:ext cx="4681891" cy="331540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1" y="188640"/>
            <a:ext cx="8352928" cy="290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576" y="3090825"/>
            <a:ext cx="7704856" cy="350652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4288" y="37056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7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Mas... e se a solução super saturada for perturbada....</a:t>
            </a:r>
            <a:endParaRPr lang="pt-BR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70" y="2060848"/>
            <a:ext cx="8018953" cy="347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46650" y="1772816"/>
            <a:ext cx="8315191" cy="4536504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5699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4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chemeClr val="accent1">
                    <a:lumMod val="75000"/>
                  </a:schemeClr>
                </a:solidFill>
              </a:rPr>
              <a:t>Coeficiente de </a:t>
            </a:r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</a:rPr>
              <a:t>solubilidade</a:t>
            </a:r>
            <a:endParaRPr lang="pt-B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073427"/>
          </a:xfrm>
        </p:spPr>
        <p:txBody>
          <a:bodyPr/>
          <a:lstStyle/>
          <a:p>
            <a:pPr algn="just" fontAlgn="base"/>
            <a:r>
              <a:rPr lang="pt-BR" sz="2800" dirty="0"/>
              <a:t>Solubilidade é a propriedade física das substâncias de se dissolverem, ou não, em um determinado solvente</a:t>
            </a:r>
            <a:r>
              <a:rPr lang="pt-BR" sz="2800" dirty="0" smtClean="0"/>
              <a:t>.</a:t>
            </a:r>
          </a:p>
          <a:p>
            <a:pPr marL="0" indent="0" fontAlgn="base">
              <a:buNone/>
            </a:pPr>
            <a:endParaRPr lang="pt-BR" sz="2800" dirty="0"/>
          </a:p>
          <a:p>
            <a:pPr algn="just" fontAlgn="base"/>
            <a:r>
              <a:rPr lang="pt-BR" dirty="0">
                <a:solidFill>
                  <a:srgbClr val="0070C0"/>
                </a:solidFill>
              </a:rPr>
              <a:t>O coeficiente de solubilidade representa a </a:t>
            </a:r>
            <a:r>
              <a:rPr lang="pt-BR" b="1" dirty="0">
                <a:solidFill>
                  <a:srgbClr val="0070C0"/>
                </a:solidFill>
              </a:rPr>
              <a:t>capacidade máxima do soluto de se dissolver </a:t>
            </a:r>
            <a:r>
              <a:rPr lang="pt-BR" b="1" u="sng" dirty="0">
                <a:solidFill>
                  <a:srgbClr val="0070C0"/>
                </a:solidFill>
              </a:rPr>
              <a:t>em uma determinada quantidade de solvente</a:t>
            </a:r>
            <a:r>
              <a:rPr lang="pt-BR" u="sng" dirty="0">
                <a:solidFill>
                  <a:srgbClr val="0070C0"/>
                </a:solidFill>
              </a:rPr>
              <a:t>. </a:t>
            </a:r>
            <a:r>
              <a:rPr lang="pt-BR" dirty="0">
                <a:solidFill>
                  <a:srgbClr val="0070C0"/>
                </a:solidFill>
              </a:rPr>
              <a:t>Isso conforme as condições de temperatura e pressão.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12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192688"/>
          </a:xfrm>
        </p:spPr>
        <p:txBody>
          <a:bodyPr>
            <a:normAutofit/>
          </a:bodyPr>
          <a:lstStyle/>
          <a:p>
            <a:pPr algn="just"/>
            <a:r>
              <a:rPr lang="pt-BR" sz="2600" dirty="0" smtClean="0"/>
              <a:t>O </a:t>
            </a:r>
            <a:r>
              <a:rPr lang="pt-BR" sz="2600" dirty="0"/>
              <a:t>coeficiente de solubilidade do sal na água, por exemplo, é igual a </a:t>
            </a:r>
            <a:r>
              <a:rPr lang="pt-BR" sz="2600" b="1" dirty="0"/>
              <a:t>36 g de NaCl/ 100 g de água a </a:t>
            </a:r>
            <a:r>
              <a:rPr lang="pt-BR" sz="2600" b="1" dirty="0" smtClean="0"/>
              <a:t>20°C</a:t>
            </a:r>
            <a:r>
              <a:rPr lang="pt-BR" sz="2600" b="1" dirty="0"/>
              <a:t>.</a:t>
            </a:r>
            <a:r>
              <a:rPr lang="pt-BR" sz="2600" dirty="0"/>
              <a:t> </a:t>
            </a:r>
            <a:r>
              <a:rPr lang="pt-BR" sz="2600" b="1" dirty="0">
                <a:solidFill>
                  <a:schemeClr val="accent1">
                    <a:lumMod val="75000"/>
                  </a:schemeClr>
                </a:solidFill>
              </a:rPr>
              <a:t>Não é possível dissolver nenhum grama a mais de sal nessa quantidade de água e nessa temperatura, pois o coeficiente de solubilidade é específico para cada substância.</a:t>
            </a:r>
            <a:r>
              <a:rPr lang="pt-BR" sz="2600" b="1" dirty="0"/>
              <a:t> </a:t>
            </a:r>
            <a:r>
              <a:rPr lang="pt-BR" sz="2600" b="1" dirty="0" smtClean="0">
                <a:solidFill>
                  <a:srgbClr val="00B0F0"/>
                </a:solidFill>
              </a:rPr>
              <a:t>Se adicionarmos mais que 36 g será formado corpo de fundo, ou seja, </a:t>
            </a:r>
            <a:r>
              <a:rPr lang="pt-BR" sz="2600" b="1" u="sng" dirty="0" smtClean="0">
                <a:solidFill>
                  <a:srgbClr val="00B0F0"/>
                </a:solidFill>
              </a:rPr>
              <a:t>saturada com corpo de fundo.</a:t>
            </a:r>
          </a:p>
          <a:p>
            <a:pPr marL="0" indent="0" algn="just">
              <a:buNone/>
            </a:pPr>
            <a:endParaRPr lang="pt-BR" sz="2600" b="1" u="sng" dirty="0" smtClean="0">
              <a:solidFill>
                <a:srgbClr val="00B0F0"/>
              </a:solidFill>
            </a:endParaRPr>
          </a:p>
          <a:p>
            <a:pPr algn="just"/>
            <a:r>
              <a:rPr lang="pt-BR" sz="2600" dirty="0" smtClean="0"/>
              <a:t>Se </a:t>
            </a:r>
            <a:r>
              <a:rPr lang="pt-BR" sz="2600" dirty="0"/>
              <a:t>trocarmos o soluto, por exemplo, substituindo o sal de cozinha pelo NH</a:t>
            </a:r>
            <a:r>
              <a:rPr lang="pt-BR" sz="2600" baseline="-25000" dirty="0"/>
              <a:t>4</a:t>
            </a:r>
            <a:r>
              <a:rPr lang="pt-BR" sz="2600" dirty="0"/>
              <a:t>Cl, este tem coeficiente de </a:t>
            </a:r>
            <a:r>
              <a:rPr lang="pt-BR" sz="2600" dirty="0" smtClean="0"/>
              <a:t>solubilidade </a:t>
            </a:r>
            <a:r>
              <a:rPr lang="pt-BR" sz="2600" dirty="0"/>
              <a:t>igual a </a:t>
            </a:r>
            <a:r>
              <a:rPr lang="pt-BR" sz="2600" b="1" dirty="0"/>
              <a:t>37,2 g em 100 g de água a </a:t>
            </a:r>
            <a:r>
              <a:rPr lang="pt-BR" sz="2600" b="1" smtClean="0"/>
              <a:t>20°C.</a:t>
            </a:r>
          </a:p>
          <a:p>
            <a:pPr marL="0" indent="0" algn="just">
              <a:buNone/>
            </a:pPr>
            <a:endParaRPr lang="pt-BR" sz="2600" b="1" dirty="0" smtClean="0"/>
          </a:p>
          <a:p>
            <a:pPr algn="just"/>
            <a:r>
              <a:rPr lang="pt-BR" sz="2600" dirty="0"/>
              <a:t>Além disso, </a:t>
            </a:r>
            <a:r>
              <a:rPr lang="pt-BR" sz="2600" b="1" dirty="0">
                <a:solidFill>
                  <a:schemeClr val="accent1">
                    <a:lumMod val="75000"/>
                  </a:schemeClr>
                </a:solidFill>
              </a:rPr>
              <a:t>uma mesma substância possui diferentes solubilidades em diferentes solventes.</a:t>
            </a: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887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293</Words>
  <Application>Microsoft Office PowerPoint</Application>
  <PresentationFormat>On-screen Show (4:3)</PresentationFormat>
  <Paragraphs>34</Paragraphs>
  <Slides>16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Soluções (Introdução)</vt:lpstr>
      <vt:lpstr> Solução</vt:lpstr>
      <vt:lpstr>PowerPoint Presentation</vt:lpstr>
      <vt:lpstr>Estados físicos da solução:</vt:lpstr>
      <vt:lpstr>Classificação das soluções:</vt:lpstr>
      <vt:lpstr>PowerPoint Presentation</vt:lpstr>
      <vt:lpstr>Mas... e se a solução super saturada for perturbada....</vt:lpstr>
      <vt:lpstr>Coeficiente de solubilidade</vt:lpstr>
      <vt:lpstr>PowerPoint Presentation</vt:lpstr>
      <vt:lpstr>PowerPoint Presentation</vt:lpstr>
      <vt:lpstr>Observe o exemplo:</vt:lpstr>
      <vt:lpstr>Exercícios:</vt:lpstr>
      <vt:lpstr>PowerPoint Presentation</vt:lpstr>
      <vt:lpstr>PowerPoint Presentation</vt:lpstr>
      <vt:lpstr>PowerPoint Presentation</vt:lpstr>
      <vt:lpstr>Gabarito: 1ªa, 2ªe, 3ªb e 4ªb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Soluções (Introdução)</dc:title>
  <dc:creator>Natalia</dc:creator>
  <cp:lastModifiedBy>Natalia</cp:lastModifiedBy>
  <cp:revision>23</cp:revision>
  <dcterms:created xsi:type="dcterms:W3CDTF">2020-04-01T23:01:05Z</dcterms:created>
  <dcterms:modified xsi:type="dcterms:W3CDTF">2020-04-27T17:33:07Z</dcterms:modified>
</cp:coreProperties>
</file>