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D464C-DD2E-4870-ACFF-F75E49BA9E03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1CE9-88F6-42F1-A3D3-A20B2EE5694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2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E65B01E-42ED-4413-8E73-E7CB99834479}" type="slidenum">
              <a:rPr lang="pt-BR" smtClean="0"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EC23D0-5F34-4B33-B178-42722B0A7DAB}" type="datetimeFigureOut">
              <a:rPr lang="pt-BR" smtClean="0"/>
              <a:t>02/04/2020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4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092" y="2420888"/>
            <a:ext cx="7543800" cy="2593975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Teorias Atômicas</a:t>
            </a:r>
            <a:br>
              <a:rPr lang="pt-BR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pt-BR" sz="4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 Espécies Químicas</a:t>
            </a:r>
            <a:endParaRPr lang="pt-BR" sz="4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3289548" cy="219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4702"/>
            <a:ext cx="3780420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211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Profª: Natália Freitas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3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Conclusões: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átomo apresenta um núcleo pequeno e denso, formado por prótons (carga positiva).</a:t>
            </a:r>
          </a:p>
          <a:p>
            <a:r>
              <a:rPr lang="pt-BR" sz="2800" dirty="0" smtClean="0"/>
              <a:t>O átomo era formado por um grande espaço vazio, sendo ele a eletrosfera.</a:t>
            </a:r>
            <a:endParaRPr lang="pt-B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73016"/>
            <a:ext cx="3335200" cy="27226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Mas a Teoria de Rutherford, apresentava  um sério problema....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69" y="2780928"/>
            <a:ext cx="2584873" cy="3433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5604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Teoria de Bohr (séc. XIX)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</a:rPr>
              <a:t>Resoluciona o problema, propondo...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dirty="0" smtClean="0"/>
              <a:t>Os elétrons giram em torno do núcleo com </a:t>
            </a:r>
            <a:r>
              <a:rPr lang="pt-BR" sz="2800" i="1" dirty="0" smtClean="0"/>
              <a:t>energias quantizadas</a:t>
            </a:r>
            <a:r>
              <a:rPr lang="pt-BR" sz="2800" dirty="0" smtClean="0"/>
              <a:t>, ou seja, </a:t>
            </a:r>
            <a:r>
              <a:rPr lang="pt-BR" sz="2800" i="1" dirty="0" smtClean="0"/>
              <a:t>uma energia fixa.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9040"/>
            <a:ext cx="3937620" cy="262508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853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60267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sz="2800" dirty="0" smtClean="0"/>
              <a:t>Chadwick (séc. XIX) descobriu o </a:t>
            </a:r>
            <a:r>
              <a:rPr lang="pt-BR" sz="2800" b="1" dirty="0" smtClean="0">
                <a:solidFill>
                  <a:srgbClr val="FF0000"/>
                </a:solidFill>
              </a:rPr>
              <a:t>nêutron</a:t>
            </a:r>
            <a:r>
              <a:rPr lang="pt-BR" sz="2800" dirty="0" smtClean="0"/>
              <a:t>. O núcleo para obter estabilidade também apresentava partículas sem carga (neutras).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Modelo atual: Schr</a:t>
            </a:r>
            <a:r>
              <a:rPr lang="az-Cyrl-AZ" sz="4000" b="1" dirty="0" smtClean="0">
                <a:solidFill>
                  <a:schemeClr val="accent1">
                    <a:lumMod val="75000"/>
                  </a:schemeClr>
                </a:solidFill>
              </a:rPr>
              <a:t>ӧ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</a:rPr>
              <a:t>ndinger (séc. XIX)</a:t>
            </a:r>
          </a:p>
          <a:p>
            <a:pPr marL="0" indent="0">
              <a:buNone/>
            </a:pPr>
            <a:endParaRPr lang="pt-B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800" dirty="0" smtClean="0"/>
              <a:t>Onde os elétrons estão localizados em órbitais, que são regiões no átomo em que a probabilidade de encontrar um elétron é máxima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91" y="1621815"/>
            <a:ext cx="7620000" cy="48006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 por 3 partículas subatômicas: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Próton</a:t>
            </a:r>
            <a:r>
              <a:rPr lang="pt-BR" sz="4800" dirty="0" smtClean="0"/>
              <a:t> (carga positiva)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Nêutron</a:t>
            </a:r>
            <a:r>
              <a:rPr lang="pt-BR" sz="4800" dirty="0" smtClean="0"/>
              <a:t> (sem carga)</a:t>
            </a:r>
          </a:p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Elétron</a:t>
            </a:r>
            <a:r>
              <a:rPr lang="pt-BR" sz="4800" dirty="0" smtClean="0"/>
              <a:t> (carga negativa)</a:t>
            </a:r>
            <a:endParaRPr lang="pt-BR" sz="4800" dirty="0"/>
          </a:p>
        </p:txBody>
      </p:sp>
      <p:sp>
        <p:nvSpPr>
          <p:cNvPr id="4" name="Right Brace 3"/>
          <p:cNvSpPr/>
          <p:nvPr/>
        </p:nvSpPr>
        <p:spPr>
          <a:xfrm>
            <a:off x="6408204" y="2869987"/>
            <a:ext cx="504056" cy="11521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6886039" y="3061330"/>
            <a:ext cx="181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67900" y="4972551"/>
            <a:ext cx="43204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790" y="5595942"/>
            <a:ext cx="2708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Eletrosfera</a:t>
            </a:r>
            <a:endParaRPr lang="pt-B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8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Representando um átomo...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5" y="1916832"/>
            <a:ext cx="30123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b="1" baseline="30000" dirty="0" smtClean="0"/>
              <a:t>23</a:t>
            </a:r>
            <a:r>
              <a:rPr lang="pt-BR" sz="8800" b="1" dirty="0" smtClean="0"/>
              <a:t>Na</a:t>
            </a:r>
            <a:r>
              <a:rPr lang="pt-BR" sz="8800" b="1" baseline="-25000" dirty="0" smtClean="0"/>
              <a:t>11</a:t>
            </a:r>
            <a:endParaRPr lang="pt-BR" sz="8800" b="1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077072"/>
            <a:ext cx="6064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Massa: 23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Próton ou número atômico: 11</a:t>
            </a:r>
          </a:p>
          <a:p>
            <a:r>
              <a:rPr lang="pt-BR" sz="3600" b="1" dirty="0" smtClean="0">
                <a:solidFill>
                  <a:srgbClr val="FF0000"/>
                </a:solidFill>
              </a:rPr>
              <a:t>Elétron: 11</a:t>
            </a:r>
            <a:endParaRPr lang="pt-BR" sz="3600" b="1" dirty="0">
              <a:solidFill>
                <a:srgbClr val="FF0000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número de nêutrons...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1881" y="2190624"/>
            <a:ext cx="3954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M=P+N</a:t>
            </a:r>
            <a:endParaRPr lang="pt-BR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15719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509120"/>
            <a:ext cx="46532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Segundo o exemplo anterior...</a:t>
            </a:r>
          </a:p>
          <a:p>
            <a:r>
              <a:rPr lang="pt-BR" sz="2800" b="1" dirty="0" smtClean="0"/>
              <a:t>M=P+N</a:t>
            </a:r>
          </a:p>
          <a:p>
            <a:r>
              <a:rPr lang="pt-BR" sz="2800" b="1" dirty="0" smtClean="0"/>
              <a:t>23=11+N</a:t>
            </a:r>
          </a:p>
          <a:p>
            <a:r>
              <a:rPr lang="pt-BR" sz="2800" b="1" dirty="0" smtClean="0"/>
              <a:t>N=12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6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Íons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681664" cy="5132040"/>
          </a:xfrm>
        </p:spPr>
        <p:txBody>
          <a:bodyPr/>
          <a:lstStyle/>
          <a:p>
            <a:pPr algn="ctr"/>
            <a:r>
              <a:rPr lang="pt-BR" sz="3600" dirty="0" smtClean="0"/>
              <a:t>Consistem em espécies químicas carregadas.</a:t>
            </a:r>
          </a:p>
          <a:p>
            <a:endParaRPr lang="pt-BR" sz="3200" dirty="0" smtClean="0"/>
          </a:p>
          <a:p>
            <a:pPr marL="114300" indent="0">
              <a:buNone/>
            </a:pPr>
            <a:r>
              <a:rPr lang="pt-BR" sz="3200" dirty="0" smtClean="0"/>
              <a:t>            </a:t>
            </a:r>
            <a:r>
              <a:rPr lang="pt-BR" sz="3200" u="sng" dirty="0" smtClean="0"/>
              <a:t>Cátions  </a:t>
            </a:r>
            <a:r>
              <a:rPr lang="pt-BR" sz="3200" dirty="0" smtClean="0"/>
              <a:t>                             </a:t>
            </a:r>
            <a:r>
              <a:rPr lang="pt-BR" sz="3200" u="sng" dirty="0" smtClean="0"/>
              <a:t>Ânions</a:t>
            </a:r>
          </a:p>
          <a:p>
            <a:endParaRPr lang="pt-BR" dirty="0"/>
          </a:p>
          <a:p>
            <a:pPr marL="114300" indent="0">
              <a:buNone/>
            </a:pPr>
            <a:r>
              <a:rPr lang="pt-BR" sz="3600" dirty="0" smtClean="0"/>
              <a:t>            </a:t>
            </a:r>
            <a:r>
              <a:rPr lang="pt-BR" sz="4800" dirty="0" smtClean="0">
                <a:solidFill>
                  <a:srgbClr val="FF0000"/>
                </a:solidFill>
              </a:rPr>
              <a:t>Ca</a:t>
            </a:r>
            <a:r>
              <a:rPr lang="pt-BR" sz="4800" baseline="30000" dirty="0" smtClean="0">
                <a:solidFill>
                  <a:srgbClr val="FF0000"/>
                </a:solidFill>
              </a:rPr>
              <a:t>2+                                 </a:t>
            </a:r>
            <a:r>
              <a:rPr lang="pt-BR" sz="4800" baseline="30000" dirty="0" smtClean="0">
                <a:solidFill>
                  <a:srgbClr val="00B050"/>
                </a:solidFill>
              </a:rPr>
              <a:t> </a:t>
            </a:r>
            <a:r>
              <a:rPr lang="pt-BR" sz="4800" dirty="0" smtClean="0">
                <a:solidFill>
                  <a:srgbClr val="00B050"/>
                </a:solidFill>
              </a:rPr>
              <a:t>F</a:t>
            </a:r>
            <a:r>
              <a:rPr lang="pt-BR" sz="4800" baseline="30000" dirty="0" smtClean="0">
                <a:solidFill>
                  <a:srgbClr val="00B050"/>
                </a:solidFill>
              </a:rPr>
              <a:t>-    </a:t>
            </a:r>
            <a:endParaRPr lang="pt-BR" sz="2400" baseline="300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pt-BR" sz="4800" baseline="30000" dirty="0" smtClean="0">
                <a:solidFill>
                  <a:srgbClr val="00B050"/>
                </a:solidFill>
              </a:rPr>
              <a:t>      </a:t>
            </a:r>
            <a:endParaRPr lang="pt-BR" sz="4800" baseline="30000" dirty="0">
              <a:solidFill>
                <a:srgbClr val="00B05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07904" y="3212976"/>
            <a:ext cx="129614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27868" y="3155923"/>
            <a:ext cx="1368152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Explicando.....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1</a:t>
            </a:r>
            <a:r>
              <a:rPr lang="pt-BR" sz="4000" dirty="0" smtClean="0">
                <a:solidFill>
                  <a:srgbClr val="FF0000"/>
                </a:solidFill>
              </a:rPr>
              <a:t>: </a:t>
            </a:r>
            <a:r>
              <a:rPr lang="pt-BR" sz="3200" baseline="30000" dirty="0" smtClean="0"/>
              <a:t>40</a:t>
            </a:r>
            <a:r>
              <a:rPr lang="pt-BR" sz="3200" dirty="0" smtClean="0"/>
              <a:t>Ca</a:t>
            </a:r>
            <a:r>
              <a:rPr lang="pt-BR" sz="3200" baseline="-25000" dirty="0" smtClean="0"/>
              <a:t>20</a:t>
            </a:r>
            <a:r>
              <a:rPr lang="pt-BR" sz="3200" baseline="30000" dirty="0" smtClean="0"/>
              <a:t>  </a:t>
            </a:r>
            <a:r>
              <a:rPr lang="pt-BR" dirty="0" smtClean="0"/>
              <a:t> apresenta 20 prótons (+) e 20 elétrons (-)</a:t>
            </a:r>
          </a:p>
          <a:p>
            <a:endParaRPr lang="pt-BR" baseline="30000" dirty="0"/>
          </a:p>
          <a:p>
            <a:r>
              <a:rPr lang="pt-BR" sz="4000" dirty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2</a:t>
            </a:r>
            <a:r>
              <a:rPr lang="pt-BR" sz="4000" dirty="0" smtClean="0">
                <a:solidFill>
                  <a:srgbClr val="FF0000"/>
                </a:solidFill>
              </a:rPr>
              <a:t>: </a:t>
            </a:r>
            <a:r>
              <a:rPr lang="pt-BR" sz="3200" baseline="30000" dirty="0" smtClean="0"/>
              <a:t>40</a:t>
            </a:r>
            <a:r>
              <a:rPr lang="pt-BR" sz="3200" dirty="0" smtClean="0"/>
              <a:t>Ca</a:t>
            </a:r>
            <a:r>
              <a:rPr lang="pt-BR" sz="3200" baseline="30000" dirty="0" smtClean="0"/>
              <a:t>2+</a:t>
            </a:r>
            <a:r>
              <a:rPr lang="pt-BR" sz="3200" baseline="-25000" dirty="0" smtClean="0"/>
              <a:t>20 </a:t>
            </a:r>
            <a:r>
              <a:rPr lang="pt-BR" baseline="-25000" dirty="0" smtClean="0"/>
              <a:t>  </a:t>
            </a:r>
            <a:r>
              <a:rPr lang="pt-BR" dirty="0" smtClean="0"/>
              <a:t>apresenta 20 prótons (+) e 18 elétrons (-)</a:t>
            </a:r>
          </a:p>
          <a:p>
            <a:endParaRPr lang="pt-BR" baseline="-25000" dirty="0"/>
          </a:p>
          <a:p>
            <a:endParaRPr lang="pt-BR" baseline="-25000" dirty="0" smtClean="0"/>
          </a:p>
          <a:p>
            <a:r>
              <a:rPr lang="pt-BR" sz="4000" dirty="0" smtClean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3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  <a:r>
              <a:rPr lang="pt-BR" sz="3200" baseline="30000" dirty="0" smtClean="0"/>
              <a:t>19</a:t>
            </a:r>
            <a:r>
              <a:rPr lang="pt-BR" sz="3200" dirty="0" smtClean="0"/>
              <a:t>F</a:t>
            </a:r>
            <a:r>
              <a:rPr lang="pt-BR" sz="3200" baseline="-25000" dirty="0" smtClean="0"/>
              <a:t>9</a:t>
            </a:r>
            <a:r>
              <a:rPr lang="pt-BR" sz="3200" dirty="0" smtClean="0"/>
              <a:t> </a:t>
            </a:r>
            <a:r>
              <a:rPr lang="pt-BR" dirty="0" smtClean="0"/>
              <a:t>apresenta 9 prótons (+) e 9 elétrons (-)</a:t>
            </a:r>
            <a:endParaRPr lang="pt-BR" dirty="0"/>
          </a:p>
          <a:p>
            <a:r>
              <a:rPr lang="pt-BR" sz="4000" dirty="0">
                <a:solidFill>
                  <a:srgbClr val="FF0000"/>
                </a:solidFill>
              </a:rPr>
              <a:t>Ex </a:t>
            </a:r>
            <a:r>
              <a:rPr lang="pt-BR" sz="4000" baseline="-25000" dirty="0" smtClean="0">
                <a:solidFill>
                  <a:srgbClr val="FF0000"/>
                </a:solidFill>
              </a:rPr>
              <a:t>4</a:t>
            </a:r>
            <a:r>
              <a:rPr lang="pt-BR" sz="4000" dirty="0" smtClean="0">
                <a:solidFill>
                  <a:srgbClr val="FF0000"/>
                </a:solidFill>
              </a:rPr>
              <a:t>:</a:t>
            </a:r>
            <a:r>
              <a:rPr lang="pt-BR" sz="4000" baseline="30000" dirty="0" smtClean="0"/>
              <a:t>19</a:t>
            </a:r>
            <a:r>
              <a:rPr lang="pt-BR" sz="4000" dirty="0" smtClean="0"/>
              <a:t>F</a:t>
            </a:r>
            <a:r>
              <a:rPr lang="pt-BR" sz="4000" baseline="30000" dirty="0" smtClean="0"/>
              <a:t>-</a:t>
            </a:r>
            <a:r>
              <a:rPr lang="pt-BR" sz="4000" baseline="-25000" dirty="0" smtClean="0"/>
              <a:t>9</a:t>
            </a:r>
            <a:r>
              <a:rPr lang="pt-BR" sz="4000" dirty="0" smtClean="0"/>
              <a:t> </a:t>
            </a:r>
            <a:r>
              <a:rPr lang="pt-BR" dirty="0"/>
              <a:t>apresenta 9 prótons (+) e </a:t>
            </a:r>
            <a:r>
              <a:rPr lang="pt-BR" dirty="0" smtClean="0"/>
              <a:t>10 </a:t>
            </a:r>
            <a:r>
              <a:rPr lang="pt-BR" dirty="0"/>
              <a:t>elétrons (-)</a:t>
            </a:r>
          </a:p>
          <a:p>
            <a:endParaRPr lang="pt-BR" sz="4000" baseline="-25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Isótopos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40868"/>
            <a:ext cx="3651834" cy="180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2878655" cy="2736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2204864"/>
            <a:ext cx="381642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4932040" y="2204864"/>
            <a:ext cx="2878655" cy="27363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Leucipo e Demócrito (300-400 a.C.)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pt-BR" dirty="0" smtClean="0"/>
              <a:t>Eles eram filósofos. </a:t>
            </a:r>
          </a:p>
          <a:p>
            <a:r>
              <a:rPr lang="pt-BR" b="1" dirty="0" smtClean="0"/>
              <a:t>Átomo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indivisível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014192" cy="301064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1403648" y="2666070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Isóbaros</a:t>
            </a:r>
            <a:endParaRPr lang="pt-B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250570" cy="165618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2040" y="2636912"/>
            <a:ext cx="2880320" cy="144016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angle 5"/>
          <p:cNvSpPr/>
          <p:nvPr/>
        </p:nvSpPr>
        <p:spPr>
          <a:xfrm>
            <a:off x="827584" y="2420888"/>
            <a:ext cx="3240360" cy="16561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6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Isótonos</a:t>
            </a:r>
            <a:endParaRPr lang="pt-B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284984"/>
            <a:ext cx="3960441" cy="1578825"/>
          </a:xfrm>
        </p:spPr>
      </p:pic>
      <p:sp>
        <p:nvSpPr>
          <p:cNvPr id="5" name="TextBox 4"/>
          <p:cNvSpPr txBox="1"/>
          <p:nvPr/>
        </p:nvSpPr>
        <p:spPr>
          <a:xfrm>
            <a:off x="1280294" y="1700808"/>
            <a:ext cx="61457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P</a:t>
            </a:r>
            <a:r>
              <a:rPr lang="pt-BR" sz="2400" dirty="0" smtClean="0"/>
              <a:t>ara calcular o número de nêutrons basta fazer:</a:t>
            </a:r>
          </a:p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N = Massa (A) – Prótons (Z)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3284984"/>
            <a:ext cx="3744416" cy="172819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Isoeletrônicos</a:t>
            </a:r>
            <a:endParaRPr lang="pt-B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841207" cy="2304256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6840760" cy="23042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216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7620000" cy="1143000"/>
          </a:xfrm>
        </p:spPr>
        <p:txBody>
          <a:bodyPr/>
          <a:lstStyle/>
          <a:p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Agora, vamos tentar...</a:t>
            </a:r>
            <a:endParaRPr lang="pt-BR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6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7681664" cy="6068144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35423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6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7609656" cy="5996136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768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7681664" cy="5996136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6082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7609656" cy="5924128"/>
          </a:xfrm>
        </p:spPr>
        <p:txBody>
          <a:bodyPr/>
          <a:lstStyle/>
          <a:p>
            <a:pPr marL="11430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2" y="476672"/>
            <a:ext cx="78388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6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Gabarito:1a,2a,3d e 4a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69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(séc. XVIII) ou “Bola de Bilhar”</a:t>
            </a: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 smtClean="0"/>
              <a:t>Propõe que o átomo:</a:t>
            </a:r>
          </a:p>
          <a:p>
            <a:pPr marL="0" indent="0">
              <a:buNone/>
            </a:pPr>
            <a:endParaRPr lang="pt-BR" sz="1600" u="sng" dirty="0" smtClean="0"/>
          </a:p>
          <a:p>
            <a:r>
              <a:rPr lang="pt-BR" sz="2400" dirty="0" smtClean="0"/>
              <a:t>É indestrutível e indivisível;</a:t>
            </a:r>
          </a:p>
          <a:p>
            <a:r>
              <a:rPr lang="pt-BR" sz="2400" dirty="0" smtClean="0"/>
              <a:t>Esfera maciça;</a:t>
            </a:r>
          </a:p>
          <a:p>
            <a:r>
              <a:rPr lang="pt-BR" sz="2400" dirty="0" smtClean="0"/>
              <a:t>Forma um mesmo elemento químico se todos (os átomos) apresentarem mesma massa e tamanho;</a:t>
            </a:r>
          </a:p>
          <a:p>
            <a:r>
              <a:rPr lang="pt-BR" sz="2400" dirty="0" smtClean="0"/>
              <a:t>Ao formar um composto químico, apresenta dois ou mais elementos combinados em uma proporção fixa.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Ex.: </a:t>
            </a:r>
            <a:r>
              <a:rPr lang="pt-BR" sz="2400" b="1" i="1" dirty="0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pt-BR" sz="2400" b="1" i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pt-BR" sz="2400" dirty="0" smtClean="0"/>
              <a:t> </a:t>
            </a:r>
            <a:r>
              <a:rPr lang="pt-BR" sz="2400" dirty="0"/>
              <a:t> 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(sempre será formado por 1 átomo de C e 2 de oxigênio)</a:t>
            </a:r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e a lei da conservação das massas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u="sng" dirty="0" smtClean="0"/>
              <a:t>Lei da conservação das massas</a:t>
            </a:r>
          </a:p>
          <a:p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00" y="2348880"/>
            <a:ext cx="5414739" cy="4065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778" y="3460358"/>
            <a:ext cx="116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Reagentes</a:t>
            </a:r>
            <a:endParaRPr lang="pt-B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6055" y="3460358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Produto</a:t>
            </a:r>
            <a:endParaRPr lang="pt-BR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58392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Dalton e a lei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proporções </a:t>
            </a: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definidas ou lei de Proust 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9" y="2733440"/>
            <a:ext cx="7426903" cy="1944216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942160" y="3232850"/>
            <a:ext cx="21602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5364088" y="3232850"/>
            <a:ext cx="21602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6804248" y="3246704"/>
            <a:ext cx="216024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4560" y="324433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x 10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988" y="324670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</a:rPr>
              <a:t> 10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5667" y="325144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</a:rPr>
              <a:t>x 10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987824" y="3251445"/>
            <a:ext cx="216024" cy="969643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eft Bracket 15"/>
          <p:cNvSpPr/>
          <p:nvPr/>
        </p:nvSpPr>
        <p:spPr>
          <a:xfrm>
            <a:off x="4657360" y="3255281"/>
            <a:ext cx="216024" cy="992786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Left Bracket 16"/>
          <p:cNvSpPr/>
          <p:nvPr/>
        </p:nvSpPr>
        <p:spPr>
          <a:xfrm>
            <a:off x="6119532" y="3255281"/>
            <a:ext cx="216024" cy="992786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17"/>
          <p:cNvSpPr txBox="1"/>
          <p:nvPr/>
        </p:nvSpPr>
        <p:spPr>
          <a:xfrm>
            <a:off x="2586752" y="3336216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</a:rPr>
              <a:t>x5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48828" y="3717032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x</a:t>
            </a:r>
            <a:r>
              <a:rPr lang="pt-BR" sz="1600" dirty="0" smtClean="0">
                <a:solidFill>
                  <a:srgbClr val="FF0000"/>
                </a:solidFill>
              </a:rPr>
              <a:t> 5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46813" y="3808914"/>
            <a:ext cx="423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x</a:t>
            </a:r>
            <a:r>
              <a:rPr lang="pt-BR" sz="1600" dirty="0" smtClean="0">
                <a:solidFill>
                  <a:srgbClr val="FF0000"/>
                </a:solidFill>
              </a:rPr>
              <a:t> 5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3484" y="2392202"/>
            <a:ext cx="116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Reagentes</a:t>
            </a:r>
            <a:endParaRPr lang="pt-B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6579" y="2366810"/>
            <a:ext cx="95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Produto</a:t>
            </a:r>
            <a:endParaRPr lang="pt-BR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Resumindo....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984776" cy="3795062"/>
          </a:xfrm>
        </p:spPr>
      </p:pic>
      <p:sp>
        <p:nvSpPr>
          <p:cNvPr id="5" name="TextBox 4"/>
          <p:cNvSpPr txBox="1"/>
          <p:nvPr/>
        </p:nvSpPr>
        <p:spPr>
          <a:xfrm>
            <a:off x="3232448" y="1708970"/>
            <a:ext cx="150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Reagentes</a:t>
            </a:r>
            <a:endParaRPr lang="pt-B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6381" y="1702195"/>
            <a:ext cx="121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Produto</a:t>
            </a:r>
            <a:endParaRPr lang="pt-BR" sz="24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Thomsom (séc. XIX) ou “Pudim de Passas”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719262"/>
            <a:ext cx="6076950" cy="4562475"/>
          </a:xfrm>
        </p:spPr>
      </p:pic>
      <p:cxnSp>
        <p:nvCxnSpPr>
          <p:cNvPr id="7" name="Straight Connector 6"/>
          <p:cNvCxnSpPr/>
          <p:nvPr/>
        </p:nvCxnSpPr>
        <p:spPr>
          <a:xfrm>
            <a:off x="3417315" y="3068960"/>
            <a:ext cx="1944216" cy="0"/>
          </a:xfrm>
          <a:prstGeom prst="line">
            <a:avLst/>
          </a:prstGeom>
          <a:ln w="762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5661248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2061" y="2567987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r>
              <a:rPr lang="pt-BR" sz="2800" b="1" baseline="30000" dirty="0" smtClean="0"/>
              <a:t>-</a:t>
            </a:r>
            <a:endParaRPr lang="pt-BR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730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Conclusões: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átomo era DIVISÍVEL, ou seja, era formado por partículas menores, sendo elas os</a:t>
            </a:r>
          </a:p>
          <a:p>
            <a:pPr marL="0" indent="0">
              <a:buNone/>
            </a:pPr>
            <a:r>
              <a:rPr lang="pt-BR" sz="2800" dirty="0" smtClean="0"/>
              <a:t>    </a:t>
            </a:r>
            <a:r>
              <a:rPr lang="pt-BR" sz="2800" b="1" dirty="0" smtClean="0">
                <a:solidFill>
                  <a:srgbClr val="FF0000"/>
                </a:solidFill>
              </a:rPr>
              <a:t>ELÉTRONS.</a:t>
            </a:r>
          </a:p>
          <a:p>
            <a:r>
              <a:rPr lang="pt-BR" sz="2800" dirty="0" smtClean="0"/>
              <a:t>A matéria é neutra.</a:t>
            </a:r>
          </a:p>
          <a:p>
            <a:r>
              <a:rPr lang="pt-BR" sz="2800" dirty="0" smtClean="0"/>
              <a:t>Lembrar do Panetone ou chocotone, como você preferir....</a:t>
            </a:r>
            <a:endParaRPr lang="pt-BR" sz="2800" dirty="0"/>
          </a:p>
        </p:txBody>
      </p:sp>
      <p:sp>
        <p:nvSpPr>
          <p:cNvPr id="5" name="Flowchart: Or 4"/>
          <p:cNvSpPr/>
          <p:nvPr/>
        </p:nvSpPr>
        <p:spPr>
          <a:xfrm>
            <a:off x="6409067" y="4706572"/>
            <a:ext cx="1584176" cy="133272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Minus 5"/>
          <p:cNvSpPr/>
          <p:nvPr/>
        </p:nvSpPr>
        <p:spPr>
          <a:xfrm>
            <a:off x="7541452" y="5228494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inus 7"/>
          <p:cNvSpPr/>
          <p:nvPr/>
        </p:nvSpPr>
        <p:spPr>
          <a:xfrm>
            <a:off x="7268228" y="5401991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inus 9"/>
          <p:cNvSpPr/>
          <p:nvPr/>
        </p:nvSpPr>
        <p:spPr>
          <a:xfrm>
            <a:off x="6477209" y="5186931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inus 10"/>
          <p:cNvSpPr/>
          <p:nvPr/>
        </p:nvSpPr>
        <p:spPr>
          <a:xfrm>
            <a:off x="6823278" y="5373716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inus 11"/>
          <p:cNvSpPr/>
          <p:nvPr/>
        </p:nvSpPr>
        <p:spPr>
          <a:xfrm>
            <a:off x="7256512" y="4899857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inus 12"/>
          <p:cNvSpPr/>
          <p:nvPr/>
        </p:nvSpPr>
        <p:spPr>
          <a:xfrm>
            <a:off x="7444292" y="4580422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inus 13"/>
          <p:cNvSpPr/>
          <p:nvPr/>
        </p:nvSpPr>
        <p:spPr>
          <a:xfrm>
            <a:off x="6913302" y="4904458"/>
            <a:ext cx="194320" cy="6480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95936" y="4112859"/>
            <a:ext cx="1944216" cy="118742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4589" y="5088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Rutherford (séc. XIX) ou Sist. Solar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7423"/>
            <a:ext cx="6693483" cy="39938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112" y="5356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438</TotalTime>
  <Words>483</Words>
  <Application>Microsoft Office PowerPoint</Application>
  <PresentationFormat>On-screen Show (4:3)</PresentationFormat>
  <Paragraphs>96</Paragraphs>
  <Slides>28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Teorias Atômicas e Espécies Químicas</vt:lpstr>
      <vt:lpstr>Leucipo e Demócrito (300-400 a.C.)</vt:lpstr>
      <vt:lpstr>Dalton (séc. XVIII) ou “Bola de Bilhar”</vt:lpstr>
      <vt:lpstr>Dalton e a lei da conservação das massas</vt:lpstr>
      <vt:lpstr>Dalton e a lei das proporções definidas ou lei de Proust </vt:lpstr>
      <vt:lpstr>Resumindo....</vt:lpstr>
      <vt:lpstr>Thomsom (séc. XIX) ou “Pudim de Passas”</vt:lpstr>
      <vt:lpstr>Conclusões:</vt:lpstr>
      <vt:lpstr>Rutherford (séc. XIX) ou Sist. Solar</vt:lpstr>
      <vt:lpstr>Conclusões:</vt:lpstr>
      <vt:lpstr>Mas a Teoria de Rutherford, apresentava  um sério problema....</vt:lpstr>
      <vt:lpstr>Teoria de Bohr (séc. XIX)</vt:lpstr>
      <vt:lpstr>PowerPoint Presentation</vt:lpstr>
      <vt:lpstr>Átomo</vt:lpstr>
      <vt:lpstr>Representando um átomo...</vt:lpstr>
      <vt:lpstr>E o número de nêutrons...</vt:lpstr>
      <vt:lpstr>Íons</vt:lpstr>
      <vt:lpstr>Explicando.....</vt:lpstr>
      <vt:lpstr>Isótopos</vt:lpstr>
      <vt:lpstr>Isóbaros</vt:lpstr>
      <vt:lpstr>Isótonos</vt:lpstr>
      <vt:lpstr>Isoeletrônicos</vt:lpstr>
      <vt:lpstr>Agora, vamos tentar...</vt:lpstr>
      <vt:lpstr>PowerPoint Presentation</vt:lpstr>
      <vt:lpstr>PowerPoint Presentation</vt:lpstr>
      <vt:lpstr>PowerPoint Presentation</vt:lpstr>
      <vt:lpstr>PowerPoint Presentation</vt:lpstr>
      <vt:lpstr>Gabarito:1a,2a,3d e 4a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Teorias Atômicas</dc:title>
  <dc:creator>MILSE</dc:creator>
  <cp:lastModifiedBy>MILSE</cp:lastModifiedBy>
  <cp:revision>45</cp:revision>
  <dcterms:created xsi:type="dcterms:W3CDTF">2020-03-25T01:41:23Z</dcterms:created>
  <dcterms:modified xsi:type="dcterms:W3CDTF">2020-04-02T12:34:43Z</dcterms:modified>
</cp:coreProperties>
</file>