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58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68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0776-6E07-48B1-9B6E-2D06D7F3459B}" type="datetimeFigureOut">
              <a:rPr lang="pt-BR" smtClean="0"/>
              <a:t>22/05/2020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127-E1DD-44CE-A7D2-D7CEBFE476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81192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0776-6E07-48B1-9B6E-2D06D7F3459B}" type="datetimeFigureOut">
              <a:rPr lang="pt-BR" smtClean="0"/>
              <a:t>22/05/2020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127-E1DD-44CE-A7D2-D7CEBFE476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98116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0776-6E07-48B1-9B6E-2D06D7F3459B}" type="datetimeFigureOut">
              <a:rPr lang="pt-BR" smtClean="0"/>
              <a:t>22/05/2020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127-E1DD-44CE-A7D2-D7CEBFE476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90448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0776-6E07-48B1-9B6E-2D06D7F3459B}" type="datetimeFigureOut">
              <a:rPr lang="pt-BR" smtClean="0"/>
              <a:t>22/05/2020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127-E1DD-44CE-A7D2-D7CEBFE476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35640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0776-6E07-48B1-9B6E-2D06D7F3459B}" type="datetimeFigureOut">
              <a:rPr lang="pt-BR" smtClean="0"/>
              <a:t>22/05/2020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127-E1DD-44CE-A7D2-D7CEBFE476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31825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0776-6E07-48B1-9B6E-2D06D7F3459B}" type="datetimeFigureOut">
              <a:rPr lang="pt-BR" smtClean="0"/>
              <a:t>22/05/2020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127-E1DD-44CE-A7D2-D7CEBFE476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42151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0776-6E07-48B1-9B6E-2D06D7F3459B}" type="datetimeFigureOut">
              <a:rPr lang="pt-BR" smtClean="0"/>
              <a:t>22/05/2020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127-E1DD-44CE-A7D2-D7CEBFE476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52682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0776-6E07-48B1-9B6E-2D06D7F3459B}" type="datetimeFigureOut">
              <a:rPr lang="pt-BR" smtClean="0"/>
              <a:t>22/05/2020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127-E1DD-44CE-A7D2-D7CEBFE476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71111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0776-6E07-48B1-9B6E-2D06D7F3459B}" type="datetimeFigureOut">
              <a:rPr lang="pt-BR" smtClean="0"/>
              <a:t>22/05/2020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127-E1DD-44CE-A7D2-D7CEBFE476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02452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0776-6E07-48B1-9B6E-2D06D7F3459B}" type="datetimeFigureOut">
              <a:rPr lang="pt-BR" smtClean="0"/>
              <a:t>22/05/2020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127-E1DD-44CE-A7D2-D7CEBFE476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56436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0776-6E07-48B1-9B6E-2D06D7F3459B}" type="datetimeFigureOut">
              <a:rPr lang="pt-BR" smtClean="0"/>
              <a:t>22/05/2020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9127-E1DD-44CE-A7D2-D7CEBFE476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3018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B0776-6E07-48B1-9B6E-2D06D7F3459B}" type="datetimeFigureOut">
              <a:rPr lang="pt-BR" smtClean="0"/>
              <a:t>22/05/2020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49127-E1DD-44CE-A7D2-D7CEBFE476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9601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professoreduardohms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0945" y="2347189"/>
            <a:ext cx="1102129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000" b="1" dirty="0" smtClean="0"/>
              <a:t>Professor: Carlos Eduardo</a:t>
            </a:r>
          </a:p>
          <a:p>
            <a:pPr marL="0" indent="0" algn="ctr">
              <a:buNone/>
            </a:pPr>
            <a:r>
              <a:rPr lang="pt-BR" sz="4000" b="1" dirty="0" smtClean="0"/>
              <a:t>Disciplina: Matemática 1</a:t>
            </a:r>
          </a:p>
          <a:p>
            <a:pPr marL="0" indent="0" algn="ctr">
              <a:buNone/>
            </a:pPr>
            <a:r>
              <a:rPr lang="pt-BR" sz="4000" b="1" dirty="0"/>
              <a:t>7</a:t>
            </a:r>
            <a:r>
              <a:rPr lang="pt-BR" sz="4000" b="1" dirty="0" smtClean="0"/>
              <a:t>º ano</a:t>
            </a:r>
          </a:p>
          <a:p>
            <a:pPr marL="0" indent="0" algn="ctr">
              <a:buNone/>
            </a:pPr>
            <a:endParaRPr lang="pt-BR" b="1" u="sng" dirty="0" smtClean="0"/>
          </a:p>
          <a:p>
            <a:pPr marL="0" indent="0" algn="ctr">
              <a:buNone/>
            </a:pPr>
            <a:r>
              <a:rPr lang="pt-BR" sz="4400" b="1" u="sng" dirty="0" smtClean="0"/>
              <a:t>Cap.3  –  Equações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497" y="299028"/>
            <a:ext cx="3801005" cy="204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298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1985" y="110836"/>
            <a:ext cx="21432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000" b="1" u="sng" dirty="0"/>
              <a:t>Cap.3  –  Equações</a:t>
            </a:r>
          </a:p>
        </p:txBody>
      </p:sp>
      <p:sp>
        <p:nvSpPr>
          <p:cNvPr id="6" name="Retângulo 5"/>
          <p:cNvSpPr/>
          <p:nvPr/>
        </p:nvSpPr>
        <p:spPr>
          <a:xfrm>
            <a:off x="316623" y="510946"/>
            <a:ext cx="23713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3600" b="1" u="sng" dirty="0" smtClean="0"/>
              <a:t>Equação</a:t>
            </a:r>
            <a:endParaRPr lang="pt-BR" sz="3600" b="1" u="sng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/>
          <a:srcRect t="19411" b="316"/>
          <a:stretch/>
        </p:blipFill>
        <p:spPr>
          <a:xfrm>
            <a:off x="855082" y="1579417"/>
            <a:ext cx="10439396" cy="3449781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9795" y="5029198"/>
            <a:ext cx="8583829" cy="1406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8164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0927" y="231820"/>
            <a:ext cx="10515600" cy="6001555"/>
          </a:xfrm>
        </p:spPr>
        <p:txBody>
          <a:bodyPr>
            <a:normAutofit/>
          </a:bodyPr>
          <a:lstStyle/>
          <a:p>
            <a:pPr algn="ctr"/>
            <a:r>
              <a:rPr lang="pt-BR" sz="4800" b="1" dirty="0" smtClean="0"/>
              <a:t>Professor Carlos Eduardo</a:t>
            </a:r>
            <a:br>
              <a:rPr lang="pt-BR" sz="4800" b="1" dirty="0" smtClean="0"/>
            </a:br>
            <a:r>
              <a:rPr lang="pt-BR" sz="4800" b="1" dirty="0" smtClean="0"/>
              <a:t>Matemática 1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E-mail: </a:t>
            </a:r>
            <a:r>
              <a:rPr lang="pt-BR" dirty="0" smtClean="0">
                <a:hlinkClick r:id="rId2"/>
              </a:rPr>
              <a:t>professoreduardohms@gmail.com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err="1" smtClean="0"/>
              <a:t>Obs</a:t>
            </a:r>
            <a:r>
              <a:rPr lang="pt-BR" dirty="0" smtClean="0"/>
              <a:t> . : No campo “Assunto” do e-mail colocar o nome do aluno e a série . </a:t>
            </a:r>
            <a:br>
              <a:rPr lang="pt-BR" dirty="0" smtClean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31079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2618" y="823189"/>
            <a:ext cx="1102129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6600" b="1" u="sng" dirty="0" smtClean="0"/>
              <a:t>Esclarecendo uma dúvida!</a:t>
            </a:r>
          </a:p>
          <a:p>
            <a:pPr marL="0" indent="0" algn="ctr">
              <a:buNone/>
            </a:pPr>
            <a:endParaRPr lang="pt-BR" sz="5400" b="1" u="sng" dirty="0"/>
          </a:p>
          <a:p>
            <a:pPr marL="0" indent="0" algn="ctr">
              <a:buNone/>
            </a:pPr>
            <a:r>
              <a:rPr lang="pt-B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representar uma fração na reta numérica?</a:t>
            </a:r>
            <a:endParaRPr lang="pt-BR" sz="6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55076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25003" y="66970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861012" y="469102"/>
            <a:ext cx="107819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b="1" u="sng" dirty="0"/>
              <a:t>Representação dos números racionais na reta numérica</a:t>
            </a:r>
          </a:p>
        </p:txBody>
      </p:sp>
      <p:sp>
        <p:nvSpPr>
          <p:cNvPr id="7" name="Retângulo 6"/>
          <p:cNvSpPr/>
          <p:nvPr/>
        </p:nvSpPr>
        <p:spPr>
          <a:xfrm>
            <a:off x="839002" y="1826847"/>
            <a:ext cx="35323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3600" b="1" u="sng" dirty="0" smtClean="0"/>
              <a:t>Reta </a:t>
            </a:r>
            <a:r>
              <a:rPr lang="pt-BR" sz="3600" b="1" u="sng" dirty="0"/>
              <a:t>numérica</a:t>
            </a:r>
          </a:p>
        </p:txBody>
      </p:sp>
      <p:cxnSp>
        <p:nvCxnSpPr>
          <p:cNvPr id="3" name="Conector de Seta Reta 2"/>
          <p:cNvCxnSpPr/>
          <p:nvPr/>
        </p:nvCxnSpPr>
        <p:spPr>
          <a:xfrm flipV="1">
            <a:off x="1019113" y="3809997"/>
            <a:ext cx="10216925" cy="1385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1469170" y="3719944"/>
            <a:ext cx="0" cy="18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>
            <a:off x="2616988" y="3719944"/>
            <a:ext cx="0" cy="18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3764806" y="3719944"/>
            <a:ext cx="0" cy="18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>
          <a:xfrm>
            <a:off x="4912624" y="3719944"/>
            <a:ext cx="0" cy="18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6060442" y="3719944"/>
            <a:ext cx="0" cy="18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/>
          <p:cNvCxnSpPr/>
          <p:nvPr/>
        </p:nvCxnSpPr>
        <p:spPr>
          <a:xfrm>
            <a:off x="7208260" y="3719944"/>
            <a:ext cx="0" cy="18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/>
          <p:cNvCxnSpPr/>
          <p:nvPr/>
        </p:nvCxnSpPr>
        <p:spPr>
          <a:xfrm>
            <a:off x="8356078" y="3719944"/>
            <a:ext cx="0" cy="18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to 21"/>
          <p:cNvCxnSpPr/>
          <p:nvPr/>
        </p:nvCxnSpPr>
        <p:spPr>
          <a:xfrm>
            <a:off x="9503896" y="3719944"/>
            <a:ext cx="0" cy="18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/>
          <p:cNvCxnSpPr/>
          <p:nvPr/>
        </p:nvCxnSpPr>
        <p:spPr>
          <a:xfrm>
            <a:off x="10651714" y="3719944"/>
            <a:ext cx="0" cy="18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ixaDeTexto 31"/>
          <p:cNvSpPr txBox="1"/>
          <p:nvPr/>
        </p:nvSpPr>
        <p:spPr>
          <a:xfrm>
            <a:off x="1201333" y="3854513"/>
            <a:ext cx="5581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/>
              <a:t> – 4</a:t>
            </a:r>
            <a:endParaRPr lang="pt-BR" sz="2000" b="1" dirty="0"/>
          </a:p>
        </p:txBody>
      </p:sp>
      <p:sp>
        <p:nvSpPr>
          <p:cNvPr id="33" name="CaixaDeTexto 32"/>
          <p:cNvSpPr txBox="1"/>
          <p:nvPr/>
        </p:nvSpPr>
        <p:spPr>
          <a:xfrm>
            <a:off x="2339796" y="3840658"/>
            <a:ext cx="5581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/>
              <a:t> – 3</a:t>
            </a:r>
            <a:endParaRPr lang="pt-BR" sz="2000" b="1" dirty="0"/>
          </a:p>
        </p:txBody>
      </p:sp>
      <p:sp>
        <p:nvSpPr>
          <p:cNvPr id="34" name="CaixaDeTexto 33"/>
          <p:cNvSpPr txBox="1"/>
          <p:nvPr/>
        </p:nvSpPr>
        <p:spPr>
          <a:xfrm>
            <a:off x="3492114" y="3854513"/>
            <a:ext cx="5581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/>
              <a:t> – 2</a:t>
            </a:r>
            <a:endParaRPr lang="pt-BR" sz="2000" b="1" dirty="0"/>
          </a:p>
        </p:txBody>
      </p:sp>
      <p:sp>
        <p:nvSpPr>
          <p:cNvPr id="35" name="CaixaDeTexto 34"/>
          <p:cNvSpPr txBox="1"/>
          <p:nvPr/>
        </p:nvSpPr>
        <p:spPr>
          <a:xfrm>
            <a:off x="4644441" y="3854513"/>
            <a:ext cx="5581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/>
              <a:t> – 1</a:t>
            </a:r>
            <a:endParaRPr lang="pt-BR" sz="2000" b="1" dirty="0"/>
          </a:p>
        </p:txBody>
      </p:sp>
      <p:sp>
        <p:nvSpPr>
          <p:cNvPr id="36" name="CaixaDeTexto 35"/>
          <p:cNvSpPr txBox="1"/>
          <p:nvPr/>
        </p:nvSpPr>
        <p:spPr>
          <a:xfrm>
            <a:off x="5893740" y="385144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0</a:t>
            </a:r>
            <a:endParaRPr lang="pt-BR" sz="2400" b="1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7063579" y="388222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/>
              <a:t>1</a:t>
            </a:r>
            <a:endParaRPr lang="pt-BR" sz="2000" b="1" dirty="0"/>
          </a:p>
        </p:txBody>
      </p:sp>
      <p:sp>
        <p:nvSpPr>
          <p:cNvPr id="38" name="CaixaDeTexto 37"/>
          <p:cNvSpPr txBox="1"/>
          <p:nvPr/>
        </p:nvSpPr>
        <p:spPr>
          <a:xfrm>
            <a:off x="8207775" y="388222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2</a:t>
            </a:r>
          </a:p>
        </p:txBody>
      </p:sp>
      <p:sp>
        <p:nvSpPr>
          <p:cNvPr id="39" name="CaixaDeTexto 38"/>
          <p:cNvSpPr txBox="1"/>
          <p:nvPr/>
        </p:nvSpPr>
        <p:spPr>
          <a:xfrm>
            <a:off x="9365823" y="388222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3</a:t>
            </a:r>
          </a:p>
        </p:txBody>
      </p:sp>
      <p:sp>
        <p:nvSpPr>
          <p:cNvPr id="40" name="CaixaDeTexto 39"/>
          <p:cNvSpPr txBox="1"/>
          <p:nvPr/>
        </p:nvSpPr>
        <p:spPr>
          <a:xfrm>
            <a:off x="10496166" y="388222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CaixaDeTexto 44"/>
              <p:cNvSpPr txBox="1"/>
              <p:nvPr/>
            </p:nvSpPr>
            <p:spPr>
              <a:xfrm>
                <a:off x="5500255" y="1777875"/>
                <a:ext cx="560187" cy="668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pt-BR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pt-BR" sz="20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5" name="CaixaDeTexto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255" y="1777875"/>
                <a:ext cx="560187" cy="6685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CaixaDeTexto 45"/>
              <p:cNvSpPr txBox="1"/>
              <p:nvPr/>
            </p:nvSpPr>
            <p:spPr>
              <a:xfrm>
                <a:off x="6660647" y="1776881"/>
                <a:ext cx="560187" cy="6705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0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t-BR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pt-BR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pt-BR" sz="20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6" name="CaixaDeTexto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647" y="1776881"/>
                <a:ext cx="560187" cy="6705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CaixaDeTexto 46"/>
              <p:cNvSpPr txBox="1"/>
              <p:nvPr/>
            </p:nvSpPr>
            <p:spPr>
              <a:xfrm>
                <a:off x="7821039" y="1778869"/>
                <a:ext cx="560187" cy="666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0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t-BR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pt-BR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pt-BR" sz="20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7" name="CaixaDeTexto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1039" y="1778869"/>
                <a:ext cx="560187" cy="6665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CaixaDeTexto 47"/>
              <p:cNvSpPr txBox="1"/>
              <p:nvPr/>
            </p:nvSpPr>
            <p:spPr>
              <a:xfrm>
                <a:off x="8981431" y="1776849"/>
                <a:ext cx="560187" cy="670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𝟐𝟕</m:t>
                          </m:r>
                        </m:num>
                        <m:den>
                          <m:r>
                            <a:rPr lang="pt-BR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pt-BR" sz="20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8" name="CaixaDeTexto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1431" y="1776849"/>
                <a:ext cx="560187" cy="6705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CaixaDeTexto 48"/>
              <p:cNvSpPr txBox="1"/>
              <p:nvPr/>
            </p:nvSpPr>
            <p:spPr>
              <a:xfrm>
                <a:off x="2479964" y="5034618"/>
                <a:ext cx="1284842" cy="712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pt-BR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pt-BR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pt-BR" sz="2400" b="1" dirty="0" smtClean="0">
                    <a:solidFill>
                      <a:srgbClr val="00B050"/>
                    </a:solidFill>
                  </a:rPr>
                  <a:t> = </a:t>
                </a:r>
                <a:r>
                  <a:rPr lang="pt-BR" sz="2400" b="1" dirty="0" smtClean="0">
                    <a:solidFill>
                      <a:srgbClr val="C00000"/>
                    </a:solidFill>
                  </a:rPr>
                  <a:t>1,5</a:t>
                </a:r>
                <a:endParaRPr lang="pt-B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9" name="CaixaDeTexto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9964" y="5034618"/>
                <a:ext cx="1284842" cy="712631"/>
              </a:xfrm>
              <a:prstGeom prst="rect">
                <a:avLst/>
              </a:prstGeom>
              <a:blipFill>
                <a:blip r:embed="rId6"/>
                <a:stretch>
                  <a:fillRect b="-427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CaixaDeTexto 49"/>
              <p:cNvSpPr txBox="1"/>
              <p:nvPr/>
            </p:nvSpPr>
            <p:spPr>
              <a:xfrm>
                <a:off x="4598082" y="5033592"/>
                <a:ext cx="1825632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t-BR" sz="2800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pt-BR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pt-BR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pt-BR" sz="2000" b="1" dirty="0" smtClean="0">
                    <a:solidFill>
                      <a:srgbClr val="00B050"/>
                    </a:solidFill>
                  </a:rPr>
                  <a:t> </a:t>
                </a:r>
                <a:r>
                  <a:rPr lang="pt-BR" sz="2400" b="1" dirty="0" smtClean="0">
                    <a:solidFill>
                      <a:srgbClr val="00B050"/>
                    </a:solidFill>
                  </a:rPr>
                  <a:t>=  </a:t>
                </a:r>
                <a:r>
                  <a:rPr lang="pt-BR" sz="2400" b="1" dirty="0" smtClean="0">
                    <a:solidFill>
                      <a:srgbClr val="C00000"/>
                    </a:solidFill>
                  </a:rPr>
                  <a:t>– 0,4</a:t>
                </a:r>
                <a:endParaRPr lang="pt-BR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0" name="CaixaDeTexto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8082" y="5033592"/>
                <a:ext cx="1825632" cy="714683"/>
              </a:xfrm>
              <a:prstGeom prst="rect">
                <a:avLst/>
              </a:prstGeom>
              <a:blipFill>
                <a:blip r:embed="rId7"/>
                <a:stretch>
                  <a:fillRect b="-427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CaixaDeTexto 50"/>
              <p:cNvSpPr txBox="1"/>
              <p:nvPr/>
            </p:nvSpPr>
            <p:spPr>
              <a:xfrm>
                <a:off x="7256990" y="5035644"/>
                <a:ext cx="2125807" cy="710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t-BR" sz="2800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pt-BR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pt-BR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pt-BR" sz="2800" b="1" dirty="0" smtClean="0">
                    <a:solidFill>
                      <a:srgbClr val="00B050"/>
                    </a:solidFill>
                  </a:rPr>
                  <a:t> </a:t>
                </a:r>
                <a:r>
                  <a:rPr lang="pt-BR" sz="2400" b="1" dirty="0" smtClean="0">
                    <a:solidFill>
                      <a:srgbClr val="00B050"/>
                    </a:solidFill>
                  </a:rPr>
                  <a:t>= </a:t>
                </a:r>
                <a:r>
                  <a:rPr lang="pt-BR" sz="2400" b="1" dirty="0" smtClean="0">
                    <a:solidFill>
                      <a:srgbClr val="C00000"/>
                    </a:solidFill>
                  </a:rPr>
                  <a:t>– 3,5</a:t>
                </a:r>
                <a:endParaRPr lang="pt-BR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1" name="CaixaDeTexto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6990" y="5035644"/>
                <a:ext cx="2125807" cy="710579"/>
              </a:xfrm>
              <a:prstGeom prst="rect">
                <a:avLst/>
              </a:prstGeom>
              <a:blipFill>
                <a:blip r:embed="rId8"/>
                <a:stretch>
                  <a:fillRect b="-427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CaixaDeTexto 51"/>
              <p:cNvSpPr txBox="1"/>
              <p:nvPr/>
            </p:nvSpPr>
            <p:spPr>
              <a:xfrm>
                <a:off x="10216072" y="5033592"/>
                <a:ext cx="1426866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pt-BR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𝟐𝟕</m:t>
                        </m:r>
                      </m:num>
                      <m:den>
                        <m:r>
                          <a:rPr lang="pt-BR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pt-BR" sz="2800" b="1" dirty="0" smtClean="0">
                    <a:solidFill>
                      <a:srgbClr val="00B050"/>
                    </a:solidFill>
                  </a:rPr>
                  <a:t> </a:t>
                </a:r>
                <a:r>
                  <a:rPr lang="pt-BR" sz="2400" b="1" dirty="0" smtClean="0">
                    <a:solidFill>
                      <a:srgbClr val="00B050"/>
                    </a:solidFill>
                  </a:rPr>
                  <a:t>= </a:t>
                </a:r>
                <a:r>
                  <a:rPr lang="pt-BR" sz="2400" b="1" dirty="0" smtClean="0">
                    <a:solidFill>
                      <a:srgbClr val="C00000"/>
                    </a:solidFill>
                  </a:rPr>
                  <a:t>2,7</a:t>
                </a:r>
                <a:endParaRPr lang="pt-BR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2" name="CaixaDeTexto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6072" y="5033592"/>
                <a:ext cx="1426866" cy="714683"/>
              </a:xfrm>
              <a:prstGeom prst="rect">
                <a:avLst/>
              </a:prstGeom>
              <a:blipFill>
                <a:blip r:embed="rId9"/>
                <a:stretch>
                  <a:fillRect b="-427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CaixaDeTexto 52"/>
          <p:cNvSpPr txBox="1"/>
          <p:nvPr/>
        </p:nvSpPr>
        <p:spPr>
          <a:xfrm>
            <a:off x="651164" y="5189927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</a:rPr>
              <a:t>Rascunho:</a:t>
            </a:r>
            <a:endParaRPr lang="pt-BR" sz="2400" b="1" dirty="0">
              <a:solidFill>
                <a:srgbClr val="C00000"/>
              </a:solidFill>
            </a:endParaRPr>
          </a:p>
        </p:txBody>
      </p:sp>
      <p:sp>
        <p:nvSpPr>
          <p:cNvPr id="2" name="Elipse 1"/>
          <p:cNvSpPr/>
          <p:nvPr/>
        </p:nvSpPr>
        <p:spPr>
          <a:xfrm>
            <a:off x="7742468" y="3760632"/>
            <a:ext cx="115910" cy="11591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Elipse 40"/>
          <p:cNvSpPr/>
          <p:nvPr/>
        </p:nvSpPr>
        <p:spPr>
          <a:xfrm>
            <a:off x="5512279" y="3771363"/>
            <a:ext cx="115910" cy="11591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Elipse 41"/>
          <p:cNvSpPr/>
          <p:nvPr/>
        </p:nvSpPr>
        <p:spPr>
          <a:xfrm>
            <a:off x="2019956" y="3756336"/>
            <a:ext cx="115910" cy="11591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Elipse 42"/>
          <p:cNvSpPr/>
          <p:nvPr/>
        </p:nvSpPr>
        <p:spPr>
          <a:xfrm>
            <a:off x="9204231" y="3767067"/>
            <a:ext cx="115910" cy="11591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1098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3.7037E-7 L 0.15976 0.18264 " pathEditMode="relative" rAng="0" ptsTypes="AA">
                                      <p:cBhvr>
                                        <p:cTn id="177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82" y="9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7 L -0.1181 0.18264 " pathEditMode="relative" rAng="0" ptsTypes="AA">
                                      <p:cBhvr>
                                        <p:cTn id="192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11" y="9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3.7037E-7 L -0.49882 0.18264 " pathEditMode="relative" rAng="0" ptsTypes="AA">
                                      <p:cBhvr>
                                        <p:cTn id="207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948" y="9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3.7037E-7 L -0.00469 0.18264 " pathEditMode="relative" rAng="0" ptsTypes="AA">
                                      <p:cBhvr>
                                        <p:cTn id="22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4" y="9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5" grpId="0"/>
      <p:bldP spid="45" grpId="1"/>
      <p:bldP spid="46" grpId="0"/>
      <p:bldP spid="46" grpId="1"/>
      <p:bldP spid="47" grpId="0"/>
      <p:bldP spid="47" grpId="1"/>
      <p:bldP spid="48" grpId="0"/>
      <p:bldP spid="48" grpId="1"/>
      <p:bldP spid="49" grpId="0"/>
      <p:bldP spid="50" grpId="0"/>
      <p:bldP spid="51" grpId="0"/>
      <p:bldP spid="52" grpId="0"/>
      <p:bldP spid="53" grpId="0"/>
      <p:bldP spid="2" grpId="0" animBg="1"/>
      <p:bldP spid="41" grpId="0" animBg="1"/>
      <p:bldP spid="42" grpId="0" animBg="1"/>
      <p:bldP spid="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726047" y="570404"/>
            <a:ext cx="449052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4400" b="1" u="sng" dirty="0"/>
              <a:t>Cap.3  –  Equações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4592" y="2334633"/>
            <a:ext cx="8327881" cy="3913719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423366" y="1583346"/>
            <a:ext cx="48926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3600" b="1" u="sng" dirty="0" smtClean="0"/>
              <a:t>Expressões algébricas</a:t>
            </a:r>
            <a:endParaRPr lang="pt-BR" sz="3600" b="1" u="sng" dirty="0"/>
          </a:p>
        </p:txBody>
      </p:sp>
    </p:spTree>
    <p:extLst>
      <p:ext uri="{BB962C8B-B14F-4D97-AF65-F5344CB8AC3E}">
        <p14:creationId xmlns:p14="http://schemas.microsoft.com/office/powerpoint/2010/main" val="15301213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1985" y="110836"/>
            <a:ext cx="21432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000" b="1" u="sng" dirty="0"/>
              <a:t>Cap.3  –  Equações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/>
          <a:srcRect l="4220" b="31027"/>
          <a:stretch/>
        </p:blipFill>
        <p:spPr>
          <a:xfrm>
            <a:off x="1745672" y="1931267"/>
            <a:ext cx="7588276" cy="2792158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740570" y="1232331"/>
            <a:ext cx="15610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 smtClean="0"/>
              <a:t>Exemplo:</a:t>
            </a:r>
            <a:endParaRPr lang="pt-BR" sz="2800" dirty="0"/>
          </a:p>
        </p:txBody>
      </p:sp>
      <p:sp>
        <p:nvSpPr>
          <p:cNvPr id="7" name="Retângulo 6"/>
          <p:cNvSpPr/>
          <p:nvPr/>
        </p:nvSpPr>
        <p:spPr>
          <a:xfrm>
            <a:off x="5539810" y="2672618"/>
            <a:ext cx="12410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smtClean="0"/>
              <a:t>3x + 10</a:t>
            </a:r>
            <a:endParaRPr lang="pt-BR" sz="2800" dirty="0"/>
          </a:p>
        </p:txBody>
      </p:sp>
      <p:sp>
        <p:nvSpPr>
          <p:cNvPr id="8" name="Retângulo 7"/>
          <p:cNvSpPr/>
          <p:nvPr/>
        </p:nvSpPr>
        <p:spPr>
          <a:xfrm>
            <a:off x="5539809" y="3195838"/>
            <a:ext cx="8066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 smtClean="0"/>
              <a:t>x - 4</a:t>
            </a:r>
            <a:endParaRPr lang="pt-BR" sz="2800" dirty="0"/>
          </a:p>
        </p:txBody>
      </p:sp>
      <p:sp>
        <p:nvSpPr>
          <p:cNvPr id="9" name="Retângulo 8"/>
          <p:cNvSpPr/>
          <p:nvPr/>
        </p:nvSpPr>
        <p:spPr>
          <a:xfrm>
            <a:off x="5539808" y="3719058"/>
            <a:ext cx="5325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 smtClean="0"/>
              <a:t>4x</a:t>
            </a:r>
            <a:endParaRPr lang="pt-BR" sz="2800" dirty="0"/>
          </a:p>
        </p:txBody>
      </p:sp>
      <p:sp>
        <p:nvSpPr>
          <p:cNvPr id="10" name="Retângulo 9"/>
          <p:cNvSpPr/>
          <p:nvPr/>
        </p:nvSpPr>
        <p:spPr>
          <a:xfrm>
            <a:off x="5539807" y="4242278"/>
            <a:ext cx="36740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 smtClean="0"/>
              <a:t>x</a:t>
            </a:r>
          </a:p>
          <a:p>
            <a:r>
              <a:rPr lang="pt-BR" sz="2800" b="1" dirty="0" smtClean="0"/>
              <a:t>3</a:t>
            </a:r>
          </a:p>
          <a:p>
            <a:endParaRPr lang="pt-BR" sz="2800" dirty="0"/>
          </a:p>
        </p:txBody>
      </p:sp>
      <p:cxnSp>
        <p:nvCxnSpPr>
          <p:cNvPr id="4" name="Conector reto 3"/>
          <p:cNvCxnSpPr/>
          <p:nvPr/>
        </p:nvCxnSpPr>
        <p:spPr>
          <a:xfrm>
            <a:off x="5539807" y="4715833"/>
            <a:ext cx="3674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84333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1985" y="110836"/>
            <a:ext cx="21432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000" b="1" u="sng" dirty="0"/>
              <a:t>Cap.3  –  Equações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86" y="1315277"/>
            <a:ext cx="11180417" cy="1713634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510586" y="668946"/>
            <a:ext cx="92756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3600" b="1" u="sng" dirty="0" smtClean="0"/>
              <a:t>Valor numérico de uma expressão algébrica</a:t>
            </a:r>
            <a:endParaRPr lang="pt-BR" sz="3600" b="1" u="sng" dirty="0"/>
          </a:p>
        </p:txBody>
      </p:sp>
      <p:sp>
        <p:nvSpPr>
          <p:cNvPr id="7" name="Retângulo 6"/>
          <p:cNvSpPr/>
          <p:nvPr/>
        </p:nvSpPr>
        <p:spPr>
          <a:xfrm>
            <a:off x="372040" y="3352076"/>
            <a:ext cx="85933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 smtClean="0"/>
              <a:t>Exemplo: </a:t>
            </a:r>
            <a:r>
              <a:rPr lang="pt-BR" sz="2800" dirty="0" smtClean="0"/>
              <a:t>Calcule o valor numérico das expressões abaixo.</a:t>
            </a:r>
            <a:endParaRPr lang="pt-BR" sz="2800" dirty="0"/>
          </a:p>
        </p:txBody>
      </p:sp>
      <p:sp>
        <p:nvSpPr>
          <p:cNvPr id="8" name="Retângulo 7"/>
          <p:cNvSpPr/>
          <p:nvPr/>
        </p:nvSpPr>
        <p:spPr>
          <a:xfrm>
            <a:off x="856949" y="4198461"/>
            <a:ext cx="31588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 smtClean="0"/>
              <a:t>a) 2x  + 5, para x = 3 </a:t>
            </a:r>
            <a:endParaRPr lang="pt-BR" sz="2800" dirty="0"/>
          </a:p>
        </p:txBody>
      </p:sp>
      <p:sp>
        <p:nvSpPr>
          <p:cNvPr id="9" name="Retângulo 8"/>
          <p:cNvSpPr/>
          <p:nvPr/>
        </p:nvSpPr>
        <p:spPr>
          <a:xfrm>
            <a:off x="6287931" y="4198461"/>
            <a:ext cx="35804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/>
              <a:t>b</a:t>
            </a:r>
            <a:r>
              <a:rPr lang="pt-BR" sz="2800" dirty="0" smtClean="0"/>
              <a:t>) a</a:t>
            </a:r>
            <a:r>
              <a:rPr lang="pt-BR" sz="2800" baseline="30000" dirty="0" smtClean="0"/>
              <a:t>2</a:t>
            </a:r>
            <a:r>
              <a:rPr lang="pt-BR" sz="2800" dirty="0" smtClean="0"/>
              <a:t> + 3a, para a =  – 1 </a:t>
            </a:r>
            <a:endParaRPr lang="pt-BR" sz="2800" dirty="0"/>
          </a:p>
        </p:txBody>
      </p:sp>
      <p:sp>
        <p:nvSpPr>
          <p:cNvPr id="10" name="Retângulo 9"/>
          <p:cNvSpPr/>
          <p:nvPr/>
        </p:nvSpPr>
        <p:spPr>
          <a:xfrm>
            <a:off x="1269081" y="4716816"/>
            <a:ext cx="1167307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800" dirty="0" smtClean="0">
                <a:solidFill>
                  <a:srgbClr val="FF0000"/>
                </a:solidFill>
              </a:rPr>
              <a:t>2.3 + 5</a:t>
            </a:r>
          </a:p>
          <a:p>
            <a:pPr algn="ctr"/>
            <a:r>
              <a:rPr lang="pt-BR" sz="2800" dirty="0" smtClean="0">
                <a:solidFill>
                  <a:srgbClr val="FF0000"/>
                </a:solidFill>
              </a:rPr>
              <a:t>6 + 5</a:t>
            </a:r>
          </a:p>
          <a:p>
            <a:pPr algn="ctr"/>
            <a:r>
              <a:rPr lang="pt-BR" sz="2800" dirty="0" smtClean="0">
                <a:solidFill>
                  <a:srgbClr val="FF0000"/>
                </a:solidFill>
              </a:rPr>
              <a:t>11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6554181" y="4716816"/>
            <a:ext cx="2411237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800" dirty="0" smtClean="0">
                <a:solidFill>
                  <a:srgbClr val="FF0000"/>
                </a:solidFill>
              </a:rPr>
              <a:t>( – 1)</a:t>
            </a:r>
            <a:r>
              <a:rPr lang="pt-BR" sz="2800" baseline="30000" dirty="0" smtClean="0">
                <a:solidFill>
                  <a:srgbClr val="FF0000"/>
                </a:solidFill>
              </a:rPr>
              <a:t>2</a:t>
            </a:r>
            <a:r>
              <a:rPr lang="pt-BR" sz="2800" dirty="0" smtClean="0">
                <a:solidFill>
                  <a:srgbClr val="FF0000"/>
                </a:solidFill>
              </a:rPr>
              <a:t> + 3.( – 1)</a:t>
            </a:r>
          </a:p>
          <a:p>
            <a:pPr algn="ctr"/>
            <a:r>
              <a:rPr lang="pt-BR" sz="2800" dirty="0" smtClean="0">
                <a:solidFill>
                  <a:srgbClr val="FF0000"/>
                </a:solidFill>
              </a:rPr>
              <a:t>1 – 3</a:t>
            </a:r>
          </a:p>
          <a:p>
            <a:pPr algn="ctr"/>
            <a:r>
              <a:rPr lang="pt-BR" sz="2800" dirty="0" smtClean="0">
                <a:solidFill>
                  <a:srgbClr val="FF0000"/>
                </a:solidFill>
              </a:rPr>
              <a:t> – 2</a:t>
            </a:r>
            <a:endParaRPr lang="pt-B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8220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1985" y="110836"/>
            <a:ext cx="21432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000" b="1" u="sng" dirty="0"/>
              <a:t>Cap.3  –  Equações</a:t>
            </a:r>
          </a:p>
        </p:txBody>
      </p:sp>
      <p:sp>
        <p:nvSpPr>
          <p:cNvPr id="6" name="Retângulo 5"/>
          <p:cNvSpPr/>
          <p:nvPr/>
        </p:nvSpPr>
        <p:spPr>
          <a:xfrm>
            <a:off x="316623" y="510946"/>
            <a:ext cx="38293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3600" b="1" u="sng" dirty="0" smtClean="0"/>
              <a:t>Termo algébrico</a:t>
            </a:r>
            <a:endParaRPr lang="pt-BR" sz="3600" b="1" u="sng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408" y="1157277"/>
            <a:ext cx="9556174" cy="491861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1282" y="5807548"/>
            <a:ext cx="8152102" cy="1050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3245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1985" y="110836"/>
            <a:ext cx="21432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000" b="1" u="sng" dirty="0"/>
              <a:t>Cap.3  –  Equações</a:t>
            </a:r>
          </a:p>
        </p:txBody>
      </p:sp>
      <p:sp>
        <p:nvSpPr>
          <p:cNvPr id="6" name="Retângulo 5"/>
          <p:cNvSpPr/>
          <p:nvPr/>
        </p:nvSpPr>
        <p:spPr>
          <a:xfrm>
            <a:off x="316623" y="510946"/>
            <a:ext cx="48919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3600" b="1" u="sng" dirty="0" smtClean="0"/>
              <a:t>Sentença matemática</a:t>
            </a:r>
            <a:endParaRPr lang="pt-BR" sz="3600" b="1" u="sng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9602" y="1399308"/>
            <a:ext cx="7340201" cy="674961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183" y="2434513"/>
            <a:ext cx="10360645" cy="3273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7912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01985" y="110836"/>
            <a:ext cx="21432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000" b="1" u="sng" dirty="0"/>
              <a:t>Cap.3  –  Equações</a:t>
            </a:r>
          </a:p>
        </p:txBody>
      </p:sp>
      <p:sp>
        <p:nvSpPr>
          <p:cNvPr id="6" name="Retângulo 5"/>
          <p:cNvSpPr/>
          <p:nvPr/>
        </p:nvSpPr>
        <p:spPr>
          <a:xfrm>
            <a:off x="316623" y="510946"/>
            <a:ext cx="23713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3600" b="1" u="sng" dirty="0" smtClean="0"/>
              <a:t>Equação</a:t>
            </a:r>
            <a:endParaRPr lang="pt-BR" sz="3600" b="1" u="sng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7109" y="1435676"/>
            <a:ext cx="9041817" cy="3357996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/>
          <a:srcRect b="65858"/>
          <a:stretch/>
        </p:blipFill>
        <p:spPr>
          <a:xfrm>
            <a:off x="1118319" y="4984765"/>
            <a:ext cx="10439396" cy="1467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7787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</TotalTime>
  <Words>159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Professor Carlos Eduardo Matemática 1  E-mail: professoreduardohms@gmail.com  Obs . : No campo “Assunto” do e-mail colocar o nome do aluno e a série 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Teste</dc:title>
  <dc:creator>Eduardo</dc:creator>
  <cp:lastModifiedBy>Eduardo</cp:lastModifiedBy>
  <cp:revision>54</cp:revision>
  <dcterms:created xsi:type="dcterms:W3CDTF">2020-04-03T12:07:24Z</dcterms:created>
  <dcterms:modified xsi:type="dcterms:W3CDTF">2020-05-22T20:07:10Z</dcterms:modified>
</cp:coreProperties>
</file>