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7" r:id="rId2"/>
    <p:sldId id="270" r:id="rId3"/>
    <p:sldId id="271" r:id="rId4"/>
    <p:sldId id="272" r:id="rId5"/>
    <p:sldId id="273" r:id="rId6"/>
    <p:sldId id="274" r:id="rId7"/>
    <p:sldId id="258" r:id="rId8"/>
  </p:sldIdLst>
  <p:sldSz cx="12192000" cy="6858000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1068" autoAdjust="0"/>
    <p:restoredTop sz="94660"/>
  </p:normalViewPr>
  <p:slideViewPr>
    <p:cSldViewPr snapToGrid="0">
      <p:cViewPr varScale="1">
        <p:scale>
          <a:sx n="74" d="100"/>
          <a:sy n="74" d="100"/>
        </p:scale>
        <p:origin x="720" y="5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 smtClean="0"/>
              <a:t>Clique para editar o estilo do subtítulo Mestre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DB0776-6E07-48B1-9B6E-2D06D7F3459B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449127-E1DD-44CE-A7D2-D7CEBFE476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22811927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 smtClean="0"/>
              <a:t>Editar estilos de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DB0776-6E07-48B1-9B6E-2D06D7F3459B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449127-E1DD-44CE-A7D2-D7CEBFE476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4356402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 smtClean="0"/>
              <a:t>Editar estilos de texto Mestre</a:t>
            </a:r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DB0776-6E07-48B1-9B6E-2D06D7F3459B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449127-E1DD-44CE-A7D2-D7CEBFE476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8318252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 smtClean="0"/>
              <a:t>Editar estilos de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 smtClean="0"/>
              <a:t>Editar estilos de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DB0776-6E07-48B1-9B6E-2D06D7F3459B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449127-E1DD-44CE-A7D2-D7CEBFE476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02421513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 smtClean="0"/>
              <a:t>Editar estilos de texto Mestre</a:t>
            </a:r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 smtClean="0"/>
              <a:t>Editar estilos de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5" name="Espaço Reservado para Texto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 smtClean="0"/>
              <a:t>Editar estilos de texto Mestre</a:t>
            </a:r>
          </a:p>
        </p:txBody>
      </p:sp>
      <p:sp>
        <p:nvSpPr>
          <p:cNvPr id="6" name="Espaço Reservado para Conteúdo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 smtClean="0"/>
              <a:t>Editar estilos de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7" name="Espaço Reservado para Data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DB0776-6E07-48B1-9B6E-2D06D7F3459B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8" name="Espaço Reservado para Rodapé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449127-E1DD-44CE-A7D2-D7CEBFE476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00526823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DB0776-6E07-48B1-9B6E-2D06D7F3459B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4" name="Espaço Reservado para Rodapé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449127-E1DD-44CE-A7D2-D7CEBFE476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28711114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DB0776-6E07-48B1-9B6E-2D06D7F3459B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3" name="Espaço Reservado para Rodapé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449127-E1DD-44CE-A7D2-D7CEBFE476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12024526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 smtClean="0"/>
              <a:t>Editar estilos de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 smtClean="0"/>
              <a:t>Editar estilos de texto Mestre</a:t>
            </a:r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DB0776-6E07-48B1-9B6E-2D06D7F3459B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449127-E1DD-44CE-A7D2-D7CEBFE476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75564365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Imagem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 smtClean="0"/>
              <a:t>Editar estilos de texto Mestre</a:t>
            </a:r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DB0776-6E07-48B1-9B6E-2D06D7F3459B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449127-E1DD-44CE-A7D2-D7CEBFE476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5430182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 smtClean="0"/>
              <a:t>Editar estilos de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DB0776-6E07-48B1-9B6E-2D06D7F3459B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449127-E1DD-44CE-A7D2-D7CEBFE476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18981161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 smtClean="0"/>
              <a:t>Editar estilos de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DB0776-6E07-48B1-9B6E-2D06D7F3459B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449127-E1DD-44CE-A7D2-D7CEBFE476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36904480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 smtClean="0"/>
              <a:t>Editar estilos de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EDB0776-6E07-48B1-9B6E-2D06D7F3459B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D449127-E1DD-44CE-A7D2-D7CEBFE476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74960195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hyperlink" Target="mailto:professoreduardohms@gmail.com" TargetMode="Externa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90945" y="2347189"/>
            <a:ext cx="11021290" cy="4351338"/>
          </a:xfrm>
        </p:spPr>
        <p:txBody>
          <a:bodyPr>
            <a:normAutofit/>
          </a:bodyPr>
          <a:lstStyle/>
          <a:p>
            <a:pPr marL="0" indent="0" algn="ctr">
              <a:buNone/>
            </a:pPr>
            <a:r>
              <a:rPr lang="pt-BR" sz="4000" b="1" dirty="0" smtClean="0"/>
              <a:t>Professor: Carlos Eduardo</a:t>
            </a:r>
          </a:p>
          <a:p>
            <a:pPr marL="0" indent="0" algn="ctr">
              <a:buNone/>
            </a:pPr>
            <a:r>
              <a:rPr lang="pt-BR" sz="4000" b="1" dirty="0" smtClean="0"/>
              <a:t>Disciplina: Matemática 1</a:t>
            </a:r>
          </a:p>
          <a:p>
            <a:pPr marL="0" indent="0" algn="ctr">
              <a:buNone/>
            </a:pPr>
            <a:r>
              <a:rPr lang="pt-BR" sz="4000" b="1" dirty="0" smtClean="0"/>
              <a:t>8º ano</a:t>
            </a:r>
          </a:p>
          <a:p>
            <a:pPr marL="0" indent="0" algn="ctr">
              <a:buNone/>
            </a:pPr>
            <a:endParaRPr lang="pt-BR" b="1" u="sng" dirty="0" smtClean="0"/>
          </a:p>
          <a:p>
            <a:pPr marL="0" indent="0" algn="ctr">
              <a:buNone/>
            </a:pPr>
            <a:r>
              <a:rPr lang="pt-BR" sz="4400" b="1" u="sng" dirty="0" smtClean="0"/>
              <a:t>Cap.3  –  Produtos Notáveis e Fatoração</a:t>
            </a:r>
          </a:p>
        </p:txBody>
      </p:sp>
      <p:pic>
        <p:nvPicPr>
          <p:cNvPr id="4" name="Imagem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95497" y="299028"/>
            <a:ext cx="3801005" cy="20481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122981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3"/>
          <p:cNvSpPr/>
          <p:nvPr/>
        </p:nvSpPr>
        <p:spPr>
          <a:xfrm>
            <a:off x="1264024" y="313130"/>
            <a:ext cx="9977718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t-BR" sz="3600" b="1" u="sng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Produtos  Notáveis</a:t>
            </a:r>
            <a:endParaRPr lang="pt-BR" sz="3600" u="sng" dirty="0"/>
          </a:p>
        </p:txBody>
      </p:sp>
      <p:sp>
        <p:nvSpPr>
          <p:cNvPr id="5" name="Retângulo 4"/>
          <p:cNvSpPr/>
          <p:nvPr/>
        </p:nvSpPr>
        <p:spPr>
          <a:xfrm>
            <a:off x="501236" y="1016499"/>
            <a:ext cx="9977718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sz="2400" b="1" u="sng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Exemplos</a:t>
            </a:r>
            <a:r>
              <a:rPr lang="pt-BR" sz="2400" b="1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:</a:t>
            </a:r>
          </a:p>
        </p:txBody>
      </p:sp>
      <p:sp>
        <p:nvSpPr>
          <p:cNvPr id="6" name="Retângulo 5"/>
          <p:cNvSpPr/>
          <p:nvPr/>
        </p:nvSpPr>
        <p:spPr>
          <a:xfrm>
            <a:off x="1053353" y="1913090"/>
            <a:ext cx="1910911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>
              <a:buAutoNum type="alphaLcParenR"/>
            </a:pPr>
            <a:r>
              <a:rPr lang="pt-BR" sz="2400" b="1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(x + 3)</a:t>
            </a:r>
            <a:r>
              <a:rPr lang="pt-BR" sz="2400" b="1" baseline="30000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 =</a:t>
            </a:r>
            <a:endParaRPr lang="pt-BR" sz="2400" b="1" dirty="0">
              <a:latin typeface="Arial" panose="020B0604020202020204" pitchFamily="34" charset="0"/>
              <a:ea typeface="Times New Roman" panose="02020603050405020304" pitchFamily="18" charset="0"/>
            </a:endParaRPr>
          </a:p>
        </p:txBody>
      </p:sp>
      <p:sp>
        <p:nvSpPr>
          <p:cNvPr id="7" name="Retângulo 6"/>
          <p:cNvSpPr/>
          <p:nvPr/>
        </p:nvSpPr>
        <p:spPr>
          <a:xfrm>
            <a:off x="591671" y="4477652"/>
            <a:ext cx="9977718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t-BR" sz="2400" b="1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(a + b)</a:t>
            </a:r>
            <a:r>
              <a:rPr lang="pt-BR" sz="2400" b="1" baseline="30000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 =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(a + b).(a + b) = a</a:t>
            </a:r>
            <a:r>
              <a:rPr lang="pt-BR" sz="2400" b="1" baseline="30000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+ </a:t>
            </a:r>
            <a:r>
              <a:rPr lang="pt-BR" sz="2400" b="1" dirty="0" err="1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ab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+ </a:t>
            </a:r>
            <a:r>
              <a:rPr lang="pt-BR" sz="2400" b="1" dirty="0" err="1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ab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+ b</a:t>
            </a:r>
            <a:r>
              <a:rPr lang="pt-BR" sz="2400" b="1" baseline="30000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=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a</a:t>
            </a:r>
            <a:r>
              <a:rPr lang="pt-BR" sz="2400" b="1" baseline="30000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+2ab +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b</a:t>
            </a:r>
            <a:r>
              <a:rPr lang="pt-BR" sz="2400" b="1" baseline="30000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</a:t>
            </a:r>
          </a:p>
        </p:txBody>
      </p:sp>
      <p:grpSp>
        <p:nvGrpSpPr>
          <p:cNvPr id="57" name="Agrupar 56"/>
          <p:cNvGrpSpPr/>
          <p:nvPr/>
        </p:nvGrpSpPr>
        <p:grpSpPr>
          <a:xfrm>
            <a:off x="1181894" y="5349134"/>
            <a:ext cx="9977718" cy="769284"/>
            <a:chOff x="875990" y="5400340"/>
            <a:chExt cx="9977718" cy="769284"/>
          </a:xfrm>
        </p:grpSpPr>
        <p:sp>
          <p:nvSpPr>
            <p:cNvPr id="56" name="Faixa para Baixo 55"/>
            <p:cNvSpPr/>
            <p:nvPr/>
          </p:nvSpPr>
          <p:spPr>
            <a:xfrm>
              <a:off x="2681588" y="5400340"/>
              <a:ext cx="6340701" cy="769284"/>
            </a:xfrm>
            <a:prstGeom prst="ribbon">
              <a:avLst>
                <a:gd name="adj1" fmla="val 16667"/>
                <a:gd name="adj2" fmla="val 75000"/>
              </a:avLst>
            </a:prstGeom>
            <a:solidFill>
              <a:schemeClr val="bg1"/>
            </a:solidFill>
            <a:ln>
              <a:solidFill>
                <a:srgbClr val="C00000"/>
              </a:solidFill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8" name="Retângulo 7"/>
            <p:cNvSpPr/>
            <p:nvPr/>
          </p:nvSpPr>
          <p:spPr>
            <a:xfrm>
              <a:off x="875990" y="5581410"/>
              <a:ext cx="9977718" cy="584775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/>
              <a:r>
                <a:rPr lang="pt-BR" sz="3200" b="1" dirty="0" smtClean="0">
                  <a:solidFill>
                    <a:srgbClr val="002060"/>
                  </a:solidFill>
                  <a:latin typeface="Arial" panose="020B0604020202020204" pitchFamily="34" charset="0"/>
                  <a:ea typeface="Times New Roman" panose="02020603050405020304" pitchFamily="18" charset="0"/>
                </a:rPr>
                <a:t>(a + b)</a:t>
              </a:r>
              <a:r>
                <a:rPr lang="pt-BR" sz="3200" b="1" baseline="30000" dirty="0" smtClean="0">
                  <a:solidFill>
                    <a:srgbClr val="002060"/>
                  </a:solidFill>
                  <a:latin typeface="Arial" panose="020B0604020202020204" pitchFamily="34" charset="0"/>
                  <a:ea typeface="Times New Roman" panose="02020603050405020304" pitchFamily="18" charset="0"/>
                </a:rPr>
                <a:t>2</a:t>
              </a:r>
              <a:r>
                <a:rPr lang="pt-BR" sz="3200" b="1" dirty="0" smtClean="0">
                  <a:solidFill>
                    <a:srgbClr val="002060"/>
                  </a:solidFill>
                  <a:latin typeface="Arial" panose="020B0604020202020204" pitchFamily="34" charset="0"/>
                  <a:ea typeface="Times New Roman" panose="02020603050405020304" pitchFamily="18" charset="0"/>
                </a:rPr>
                <a:t> = a</a:t>
              </a:r>
              <a:r>
                <a:rPr lang="pt-BR" sz="3200" b="1" baseline="30000" dirty="0" smtClean="0">
                  <a:solidFill>
                    <a:srgbClr val="002060"/>
                  </a:solidFill>
                  <a:latin typeface="Arial" panose="020B0604020202020204" pitchFamily="34" charset="0"/>
                  <a:ea typeface="Times New Roman" panose="02020603050405020304" pitchFamily="18" charset="0"/>
                </a:rPr>
                <a:t>2</a:t>
              </a:r>
              <a:r>
                <a:rPr lang="pt-BR" sz="3200" b="1" dirty="0" smtClean="0">
                  <a:solidFill>
                    <a:srgbClr val="002060"/>
                  </a:solidFill>
                  <a:latin typeface="Arial" panose="020B0604020202020204" pitchFamily="34" charset="0"/>
                  <a:ea typeface="Times New Roman" panose="02020603050405020304" pitchFamily="18" charset="0"/>
                </a:rPr>
                <a:t> + 2ab + b</a:t>
              </a:r>
              <a:r>
                <a:rPr lang="pt-BR" sz="3200" b="1" baseline="30000" dirty="0" smtClean="0">
                  <a:solidFill>
                    <a:srgbClr val="002060"/>
                  </a:solidFill>
                  <a:latin typeface="Arial" panose="020B0604020202020204" pitchFamily="34" charset="0"/>
                  <a:ea typeface="Times New Roman" panose="02020603050405020304" pitchFamily="18" charset="0"/>
                </a:rPr>
                <a:t>2</a:t>
              </a:r>
              <a:endParaRPr lang="pt-BR" sz="3200" b="1" dirty="0">
                <a:solidFill>
                  <a:srgbClr val="002060"/>
                </a:solidFill>
                <a:latin typeface="Arial" panose="020B0604020202020204" pitchFamily="34" charset="0"/>
                <a:ea typeface="Times New Roman" panose="02020603050405020304" pitchFamily="18" charset="0"/>
              </a:endParaRPr>
            </a:p>
          </p:txBody>
        </p:sp>
      </p:grpSp>
      <p:sp>
        <p:nvSpPr>
          <p:cNvPr id="9" name="Seta em Curva para Baixo 8"/>
          <p:cNvSpPr/>
          <p:nvPr/>
        </p:nvSpPr>
        <p:spPr>
          <a:xfrm>
            <a:off x="3119718" y="1658726"/>
            <a:ext cx="1008529" cy="314500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10" name="Seta em Curva para Baixo 9"/>
          <p:cNvSpPr/>
          <p:nvPr/>
        </p:nvSpPr>
        <p:spPr>
          <a:xfrm>
            <a:off x="3119717" y="1506736"/>
            <a:ext cx="1506071" cy="456403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11" name="Seta em Curva para Baixo 10"/>
          <p:cNvSpPr/>
          <p:nvPr/>
        </p:nvSpPr>
        <p:spPr>
          <a:xfrm flipV="1">
            <a:off x="3617260" y="2285566"/>
            <a:ext cx="618564" cy="273278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12" name="Seta em Curva para Baixo 11"/>
          <p:cNvSpPr/>
          <p:nvPr/>
        </p:nvSpPr>
        <p:spPr>
          <a:xfrm flipV="1">
            <a:off x="3617259" y="2275482"/>
            <a:ext cx="1116106" cy="397008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13" name="Retângulo 12"/>
          <p:cNvSpPr/>
          <p:nvPr/>
        </p:nvSpPr>
        <p:spPr>
          <a:xfrm>
            <a:off x="1053353" y="3232024"/>
            <a:ext cx="997771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sz="2400" b="1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b)  (y + 5)</a:t>
            </a:r>
            <a:r>
              <a:rPr lang="pt-BR" sz="2400" b="1" baseline="30000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 =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(y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+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5).(y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+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5)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=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y</a:t>
            </a:r>
            <a:r>
              <a:rPr lang="pt-BR" sz="2400" b="1" baseline="30000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+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5y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+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5y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+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25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=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y</a:t>
            </a:r>
            <a:r>
              <a:rPr lang="pt-BR" sz="2400" b="1" baseline="30000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+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10y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+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25</a:t>
            </a:r>
            <a:endParaRPr lang="pt-BR" sz="2400" b="1" dirty="0">
              <a:solidFill>
                <a:srgbClr val="FF0000"/>
              </a:solidFill>
              <a:latin typeface="Arial" panose="020B0604020202020204" pitchFamily="34" charset="0"/>
              <a:ea typeface="Times New Roman" panose="02020603050405020304" pitchFamily="18" charset="0"/>
            </a:endParaRPr>
          </a:p>
          <a:p>
            <a:pPr marL="457200" indent="-457200">
              <a:buFontTx/>
              <a:buAutoNum type="alphaLcParenR"/>
            </a:pPr>
            <a:endParaRPr lang="pt-BR" sz="2400" b="1" dirty="0">
              <a:latin typeface="Arial" panose="020B0604020202020204" pitchFamily="34" charset="0"/>
              <a:ea typeface="Times New Roman" panose="02020603050405020304" pitchFamily="18" charset="0"/>
            </a:endParaRPr>
          </a:p>
        </p:txBody>
      </p:sp>
      <p:sp>
        <p:nvSpPr>
          <p:cNvPr id="14" name="Retângulo 13"/>
          <p:cNvSpPr/>
          <p:nvPr/>
        </p:nvSpPr>
        <p:spPr>
          <a:xfrm>
            <a:off x="2904574" y="1913090"/>
            <a:ext cx="2116928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(x + 3).(x + 3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)</a:t>
            </a:r>
            <a:endParaRPr lang="pt-BR" sz="2400" b="1" dirty="0">
              <a:latin typeface="Arial" panose="020B0604020202020204" pitchFamily="34" charset="0"/>
              <a:ea typeface="Times New Roman" panose="02020603050405020304" pitchFamily="18" charset="0"/>
            </a:endParaRPr>
          </a:p>
        </p:txBody>
      </p:sp>
      <p:sp>
        <p:nvSpPr>
          <p:cNvPr id="15" name="Retângulo 14"/>
          <p:cNvSpPr/>
          <p:nvPr/>
        </p:nvSpPr>
        <p:spPr>
          <a:xfrm>
            <a:off x="4961812" y="1913090"/>
            <a:ext cx="2773344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= x</a:t>
            </a:r>
            <a:r>
              <a:rPr lang="pt-BR" sz="2400" b="1" baseline="30000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+ 3x + 3x + 9</a:t>
            </a:r>
            <a:endParaRPr lang="pt-BR" sz="2400" b="1" dirty="0">
              <a:latin typeface="Arial" panose="020B0604020202020204" pitchFamily="34" charset="0"/>
              <a:ea typeface="Times New Roman" panose="02020603050405020304" pitchFamily="18" charset="0"/>
            </a:endParaRPr>
          </a:p>
        </p:txBody>
      </p:sp>
      <p:sp>
        <p:nvSpPr>
          <p:cNvPr id="16" name="Retângulo 15"/>
          <p:cNvSpPr/>
          <p:nvPr/>
        </p:nvSpPr>
        <p:spPr>
          <a:xfrm>
            <a:off x="7675465" y="1913090"/>
            <a:ext cx="2773344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= x</a:t>
            </a:r>
            <a:r>
              <a:rPr lang="pt-BR" sz="2400" b="1" baseline="30000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+ 6x + 9</a:t>
            </a:r>
          </a:p>
        </p:txBody>
      </p:sp>
      <p:sp>
        <p:nvSpPr>
          <p:cNvPr id="27" name="Seta em Curva para Baixo 26"/>
          <p:cNvSpPr/>
          <p:nvPr/>
        </p:nvSpPr>
        <p:spPr>
          <a:xfrm>
            <a:off x="3119718" y="2955025"/>
            <a:ext cx="1008529" cy="314500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28" name="Seta em Curva para Baixo 27"/>
          <p:cNvSpPr/>
          <p:nvPr/>
        </p:nvSpPr>
        <p:spPr>
          <a:xfrm>
            <a:off x="3119717" y="2803035"/>
            <a:ext cx="1506071" cy="456403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29" name="Seta em Curva para Baixo 28"/>
          <p:cNvSpPr/>
          <p:nvPr/>
        </p:nvSpPr>
        <p:spPr>
          <a:xfrm flipV="1">
            <a:off x="3617260" y="3581865"/>
            <a:ext cx="618564" cy="273278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30" name="Seta em Curva para Baixo 29"/>
          <p:cNvSpPr/>
          <p:nvPr/>
        </p:nvSpPr>
        <p:spPr>
          <a:xfrm flipV="1">
            <a:off x="3617259" y="3571781"/>
            <a:ext cx="1116106" cy="397008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32" name="Retângulo 31"/>
          <p:cNvSpPr/>
          <p:nvPr/>
        </p:nvSpPr>
        <p:spPr>
          <a:xfrm>
            <a:off x="4852042" y="3257158"/>
            <a:ext cx="237921" cy="401529"/>
          </a:xfrm>
          <a:prstGeom prst="rect">
            <a:avLst/>
          </a:prstGeom>
          <a:solidFill>
            <a:schemeClr val="bg1"/>
          </a:solidFill>
          <a:ln>
            <a:solidFill>
              <a:schemeClr val="bg1">
                <a:lumMod val="8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41" name="Seta em Curva para Baixo 40"/>
          <p:cNvSpPr/>
          <p:nvPr/>
        </p:nvSpPr>
        <p:spPr>
          <a:xfrm>
            <a:off x="3060028" y="4215429"/>
            <a:ext cx="1008529" cy="314500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42" name="Seta em Curva para Baixo 41"/>
          <p:cNvSpPr/>
          <p:nvPr/>
        </p:nvSpPr>
        <p:spPr>
          <a:xfrm>
            <a:off x="3060027" y="4063439"/>
            <a:ext cx="1506071" cy="456403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43" name="Seta em Curva para Baixo 42"/>
          <p:cNvSpPr/>
          <p:nvPr/>
        </p:nvSpPr>
        <p:spPr>
          <a:xfrm flipV="1">
            <a:off x="3557570" y="4842269"/>
            <a:ext cx="618564" cy="273278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44" name="Seta em Curva para Baixo 43"/>
          <p:cNvSpPr/>
          <p:nvPr/>
        </p:nvSpPr>
        <p:spPr>
          <a:xfrm flipV="1">
            <a:off x="3557569" y="4832185"/>
            <a:ext cx="1116106" cy="397008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58" name="CaixaDeTexto 57"/>
          <p:cNvSpPr txBox="1"/>
          <p:nvPr/>
        </p:nvSpPr>
        <p:spPr>
          <a:xfrm>
            <a:off x="3543575" y="6153251"/>
            <a:ext cx="530683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28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Quadrado da soma de dois termos</a:t>
            </a:r>
            <a:endParaRPr lang="pt-BR" sz="28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267666297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1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2" dur="5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7" dur="5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8" fill="hold">
                      <p:stCondLst>
                        <p:cond delay="indefinite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2" dur="5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7" dur="500"/>
                                        <p:tgtEl>
                                          <p:spTgt spid="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8" fill="hold">
                      <p:stCondLst>
                        <p:cond delay="indefinite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2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4" fill="hold">
                      <p:stCondLst>
                        <p:cond delay="indefinite"/>
                      </p:stCondLst>
                      <p:childTnLst>
                        <p:par>
                          <p:cTn id="75" fill="hold">
                            <p:stCondLst>
                              <p:cond delay="0"/>
                            </p:stCondLst>
                            <p:childTnLst>
                              <p:par>
                                <p:cTn id="7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8" dur="5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0" grpId="0" animBg="1"/>
      <p:bldP spid="11" grpId="0" animBg="1"/>
      <p:bldP spid="12" grpId="0" animBg="1"/>
      <p:bldP spid="27" grpId="0" animBg="1"/>
      <p:bldP spid="28" grpId="0" animBg="1"/>
      <p:bldP spid="29" grpId="0" animBg="1"/>
      <p:bldP spid="30" grpId="0" animBg="1"/>
      <p:bldP spid="32" grpId="0" animBg="1"/>
      <p:bldP spid="41" grpId="0" animBg="1"/>
      <p:bldP spid="42" grpId="0" animBg="1"/>
      <p:bldP spid="43" grpId="0" animBg="1"/>
      <p:bldP spid="44" grpId="0" animBg="1"/>
      <p:bldP spid="58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3"/>
          <p:cNvSpPr/>
          <p:nvPr/>
        </p:nvSpPr>
        <p:spPr>
          <a:xfrm>
            <a:off x="1264024" y="313130"/>
            <a:ext cx="9977718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t-BR" sz="3600" b="1" u="sng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Produtos  Notáveis</a:t>
            </a:r>
            <a:endParaRPr lang="pt-BR" sz="3600" u="sng" dirty="0"/>
          </a:p>
        </p:txBody>
      </p:sp>
      <p:sp>
        <p:nvSpPr>
          <p:cNvPr id="5" name="Retângulo 4"/>
          <p:cNvSpPr/>
          <p:nvPr/>
        </p:nvSpPr>
        <p:spPr>
          <a:xfrm>
            <a:off x="501236" y="1016499"/>
            <a:ext cx="9977718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sz="2400" b="1" u="sng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Exemplos</a:t>
            </a:r>
            <a:r>
              <a:rPr lang="pt-BR" sz="2400" b="1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:</a:t>
            </a:r>
          </a:p>
        </p:txBody>
      </p:sp>
      <p:sp>
        <p:nvSpPr>
          <p:cNvPr id="6" name="Retângulo 5"/>
          <p:cNvSpPr/>
          <p:nvPr/>
        </p:nvSpPr>
        <p:spPr>
          <a:xfrm>
            <a:off x="1053353" y="1913090"/>
            <a:ext cx="1910911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>
              <a:buAutoNum type="alphaLcParenR"/>
            </a:pPr>
            <a:r>
              <a:rPr lang="pt-BR" sz="2400" b="1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(x – 3)</a:t>
            </a:r>
            <a:r>
              <a:rPr lang="pt-BR" sz="2400" b="1" baseline="30000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 =</a:t>
            </a:r>
            <a:endParaRPr lang="pt-BR" sz="2400" b="1" dirty="0">
              <a:latin typeface="Arial" panose="020B0604020202020204" pitchFamily="34" charset="0"/>
              <a:ea typeface="Times New Roman" panose="02020603050405020304" pitchFamily="18" charset="0"/>
            </a:endParaRPr>
          </a:p>
        </p:txBody>
      </p:sp>
      <p:sp>
        <p:nvSpPr>
          <p:cNvPr id="7" name="Retângulo 6"/>
          <p:cNvSpPr/>
          <p:nvPr/>
        </p:nvSpPr>
        <p:spPr>
          <a:xfrm>
            <a:off x="591671" y="4477652"/>
            <a:ext cx="9977718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t-BR" sz="2400" b="1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(a – b)</a:t>
            </a:r>
            <a:r>
              <a:rPr lang="pt-BR" sz="2400" b="1" baseline="30000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 =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(a – b).(a – b) = a</a:t>
            </a:r>
            <a:r>
              <a:rPr lang="pt-BR" sz="2400" b="1" baseline="30000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– </a:t>
            </a:r>
            <a:r>
              <a:rPr lang="pt-BR" sz="2400" b="1" dirty="0" err="1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ab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– </a:t>
            </a:r>
            <a:r>
              <a:rPr lang="pt-BR" sz="2400" b="1" dirty="0" err="1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ab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+ b</a:t>
            </a:r>
            <a:r>
              <a:rPr lang="pt-BR" sz="2400" b="1" baseline="30000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= a</a:t>
            </a:r>
            <a:r>
              <a:rPr lang="pt-BR" sz="2400" b="1" baseline="30000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– 2ab +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b</a:t>
            </a:r>
            <a:r>
              <a:rPr lang="pt-BR" sz="2400" b="1" baseline="30000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</a:t>
            </a:r>
          </a:p>
        </p:txBody>
      </p:sp>
      <p:grpSp>
        <p:nvGrpSpPr>
          <p:cNvPr id="57" name="Agrupar 56"/>
          <p:cNvGrpSpPr/>
          <p:nvPr/>
        </p:nvGrpSpPr>
        <p:grpSpPr>
          <a:xfrm>
            <a:off x="1181894" y="5349134"/>
            <a:ext cx="9977718" cy="769284"/>
            <a:chOff x="875990" y="5400340"/>
            <a:chExt cx="9977718" cy="769284"/>
          </a:xfrm>
        </p:grpSpPr>
        <p:sp>
          <p:nvSpPr>
            <p:cNvPr id="56" name="Faixa para Baixo 55"/>
            <p:cNvSpPr/>
            <p:nvPr/>
          </p:nvSpPr>
          <p:spPr>
            <a:xfrm>
              <a:off x="2681588" y="5400340"/>
              <a:ext cx="6340701" cy="769284"/>
            </a:xfrm>
            <a:prstGeom prst="ribbon">
              <a:avLst>
                <a:gd name="adj1" fmla="val 16667"/>
                <a:gd name="adj2" fmla="val 75000"/>
              </a:avLst>
            </a:prstGeom>
            <a:solidFill>
              <a:schemeClr val="bg1"/>
            </a:solidFill>
            <a:ln>
              <a:solidFill>
                <a:srgbClr val="C00000"/>
              </a:solidFill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8" name="Retângulo 7"/>
            <p:cNvSpPr/>
            <p:nvPr/>
          </p:nvSpPr>
          <p:spPr>
            <a:xfrm>
              <a:off x="875990" y="5581410"/>
              <a:ext cx="9977718" cy="584775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/>
              <a:r>
                <a:rPr lang="pt-BR" sz="3200" b="1" dirty="0" smtClean="0">
                  <a:solidFill>
                    <a:srgbClr val="002060"/>
                  </a:solidFill>
                  <a:latin typeface="Arial" panose="020B0604020202020204" pitchFamily="34" charset="0"/>
                  <a:ea typeface="Times New Roman" panose="02020603050405020304" pitchFamily="18" charset="0"/>
                </a:rPr>
                <a:t>(a – b)</a:t>
              </a:r>
              <a:r>
                <a:rPr lang="pt-BR" sz="3200" b="1" baseline="30000" dirty="0" smtClean="0">
                  <a:solidFill>
                    <a:srgbClr val="002060"/>
                  </a:solidFill>
                  <a:latin typeface="Arial" panose="020B0604020202020204" pitchFamily="34" charset="0"/>
                  <a:ea typeface="Times New Roman" panose="02020603050405020304" pitchFamily="18" charset="0"/>
                </a:rPr>
                <a:t>2</a:t>
              </a:r>
              <a:r>
                <a:rPr lang="pt-BR" sz="3200" b="1" dirty="0" smtClean="0">
                  <a:solidFill>
                    <a:srgbClr val="002060"/>
                  </a:solidFill>
                  <a:latin typeface="Arial" panose="020B0604020202020204" pitchFamily="34" charset="0"/>
                  <a:ea typeface="Times New Roman" panose="02020603050405020304" pitchFamily="18" charset="0"/>
                </a:rPr>
                <a:t> = a</a:t>
              </a:r>
              <a:r>
                <a:rPr lang="pt-BR" sz="3200" b="1" baseline="30000" dirty="0" smtClean="0">
                  <a:solidFill>
                    <a:srgbClr val="002060"/>
                  </a:solidFill>
                  <a:latin typeface="Arial" panose="020B0604020202020204" pitchFamily="34" charset="0"/>
                  <a:ea typeface="Times New Roman" panose="02020603050405020304" pitchFamily="18" charset="0"/>
                </a:rPr>
                <a:t>2</a:t>
              </a:r>
              <a:r>
                <a:rPr lang="pt-BR" sz="3200" b="1" dirty="0" smtClean="0">
                  <a:solidFill>
                    <a:srgbClr val="002060"/>
                  </a:solidFill>
                  <a:latin typeface="Arial" panose="020B0604020202020204" pitchFamily="34" charset="0"/>
                  <a:ea typeface="Times New Roman" panose="02020603050405020304" pitchFamily="18" charset="0"/>
                </a:rPr>
                <a:t> – 2ab + b</a:t>
              </a:r>
              <a:r>
                <a:rPr lang="pt-BR" sz="3200" b="1" baseline="30000" dirty="0" smtClean="0">
                  <a:solidFill>
                    <a:srgbClr val="002060"/>
                  </a:solidFill>
                  <a:latin typeface="Arial" panose="020B0604020202020204" pitchFamily="34" charset="0"/>
                  <a:ea typeface="Times New Roman" panose="02020603050405020304" pitchFamily="18" charset="0"/>
                </a:rPr>
                <a:t>2</a:t>
              </a:r>
              <a:endParaRPr lang="pt-BR" sz="3200" b="1" dirty="0">
                <a:solidFill>
                  <a:srgbClr val="002060"/>
                </a:solidFill>
                <a:latin typeface="Arial" panose="020B0604020202020204" pitchFamily="34" charset="0"/>
                <a:ea typeface="Times New Roman" panose="02020603050405020304" pitchFamily="18" charset="0"/>
              </a:endParaRPr>
            </a:p>
          </p:txBody>
        </p:sp>
      </p:grpSp>
      <p:sp>
        <p:nvSpPr>
          <p:cNvPr id="9" name="Seta em Curva para Baixo 8"/>
          <p:cNvSpPr/>
          <p:nvPr/>
        </p:nvSpPr>
        <p:spPr>
          <a:xfrm>
            <a:off x="3119718" y="1658726"/>
            <a:ext cx="1008529" cy="314500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10" name="Seta em Curva para Baixo 9"/>
          <p:cNvSpPr/>
          <p:nvPr/>
        </p:nvSpPr>
        <p:spPr>
          <a:xfrm>
            <a:off x="3119717" y="1506736"/>
            <a:ext cx="1506071" cy="456403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11" name="Seta em Curva para Baixo 10"/>
          <p:cNvSpPr/>
          <p:nvPr/>
        </p:nvSpPr>
        <p:spPr>
          <a:xfrm flipV="1">
            <a:off x="3617260" y="2285566"/>
            <a:ext cx="618564" cy="273278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12" name="Seta em Curva para Baixo 11"/>
          <p:cNvSpPr/>
          <p:nvPr/>
        </p:nvSpPr>
        <p:spPr>
          <a:xfrm flipV="1">
            <a:off x="3617259" y="2275482"/>
            <a:ext cx="1116106" cy="397008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13" name="Retângulo 12"/>
          <p:cNvSpPr/>
          <p:nvPr/>
        </p:nvSpPr>
        <p:spPr>
          <a:xfrm>
            <a:off x="1053353" y="3232024"/>
            <a:ext cx="997771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sz="2400" b="1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b)  (y – 5)</a:t>
            </a:r>
            <a:r>
              <a:rPr lang="pt-BR" sz="2400" b="1" baseline="30000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 =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(y – 5).(y – 5)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=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y</a:t>
            </a:r>
            <a:r>
              <a:rPr lang="pt-BR" sz="2400" b="1" baseline="30000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– 5y – 5y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+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25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=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y</a:t>
            </a:r>
            <a:r>
              <a:rPr lang="pt-BR" sz="2400" b="1" baseline="30000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– 10y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+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25</a:t>
            </a:r>
            <a:endParaRPr lang="pt-BR" sz="2400" b="1" dirty="0">
              <a:solidFill>
                <a:srgbClr val="FF0000"/>
              </a:solidFill>
              <a:latin typeface="Arial" panose="020B0604020202020204" pitchFamily="34" charset="0"/>
              <a:ea typeface="Times New Roman" panose="02020603050405020304" pitchFamily="18" charset="0"/>
            </a:endParaRPr>
          </a:p>
          <a:p>
            <a:pPr marL="457200" indent="-457200">
              <a:buFontTx/>
              <a:buAutoNum type="alphaLcParenR"/>
            </a:pPr>
            <a:endParaRPr lang="pt-BR" sz="2400" b="1" dirty="0">
              <a:latin typeface="Arial" panose="020B0604020202020204" pitchFamily="34" charset="0"/>
              <a:ea typeface="Times New Roman" panose="02020603050405020304" pitchFamily="18" charset="0"/>
            </a:endParaRPr>
          </a:p>
        </p:txBody>
      </p:sp>
      <p:sp>
        <p:nvSpPr>
          <p:cNvPr id="14" name="Retângulo 13"/>
          <p:cNvSpPr/>
          <p:nvPr/>
        </p:nvSpPr>
        <p:spPr>
          <a:xfrm>
            <a:off x="2904574" y="1913090"/>
            <a:ext cx="2116928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(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x – 3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).(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x – 3)</a:t>
            </a:r>
            <a:endParaRPr lang="pt-BR" sz="2400" b="1" dirty="0">
              <a:latin typeface="Arial" panose="020B0604020202020204" pitchFamily="34" charset="0"/>
              <a:ea typeface="Times New Roman" panose="02020603050405020304" pitchFamily="18" charset="0"/>
            </a:endParaRPr>
          </a:p>
        </p:txBody>
      </p:sp>
      <p:sp>
        <p:nvSpPr>
          <p:cNvPr id="15" name="Retângulo 14"/>
          <p:cNvSpPr/>
          <p:nvPr/>
        </p:nvSpPr>
        <p:spPr>
          <a:xfrm>
            <a:off x="4961812" y="1913090"/>
            <a:ext cx="2773344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=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x</a:t>
            </a:r>
            <a:r>
              <a:rPr lang="pt-BR" sz="2400" b="1" baseline="30000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– 3x – 3x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+ 9</a:t>
            </a:r>
            <a:endParaRPr lang="pt-BR" sz="2400" b="1" dirty="0">
              <a:latin typeface="Arial" panose="020B0604020202020204" pitchFamily="34" charset="0"/>
              <a:ea typeface="Times New Roman" panose="02020603050405020304" pitchFamily="18" charset="0"/>
            </a:endParaRPr>
          </a:p>
        </p:txBody>
      </p:sp>
      <p:sp>
        <p:nvSpPr>
          <p:cNvPr id="16" name="Retângulo 15"/>
          <p:cNvSpPr/>
          <p:nvPr/>
        </p:nvSpPr>
        <p:spPr>
          <a:xfrm>
            <a:off x="7675465" y="1913090"/>
            <a:ext cx="2773344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=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x</a:t>
            </a:r>
            <a:r>
              <a:rPr lang="pt-BR" sz="2400" b="1" baseline="30000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– 6x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+ 9</a:t>
            </a:r>
          </a:p>
        </p:txBody>
      </p:sp>
      <p:sp>
        <p:nvSpPr>
          <p:cNvPr id="27" name="Seta em Curva para Baixo 26"/>
          <p:cNvSpPr/>
          <p:nvPr/>
        </p:nvSpPr>
        <p:spPr>
          <a:xfrm>
            <a:off x="3119718" y="2955025"/>
            <a:ext cx="1008529" cy="314500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28" name="Seta em Curva para Baixo 27"/>
          <p:cNvSpPr/>
          <p:nvPr/>
        </p:nvSpPr>
        <p:spPr>
          <a:xfrm>
            <a:off x="3119717" y="2803035"/>
            <a:ext cx="1506071" cy="456403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29" name="Seta em Curva para Baixo 28"/>
          <p:cNvSpPr/>
          <p:nvPr/>
        </p:nvSpPr>
        <p:spPr>
          <a:xfrm flipV="1">
            <a:off x="3617260" y="3581865"/>
            <a:ext cx="618564" cy="273278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30" name="Seta em Curva para Baixo 29"/>
          <p:cNvSpPr/>
          <p:nvPr/>
        </p:nvSpPr>
        <p:spPr>
          <a:xfrm flipV="1">
            <a:off x="3617259" y="3571781"/>
            <a:ext cx="1116106" cy="397008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41" name="Seta em Curva para Baixo 40"/>
          <p:cNvSpPr/>
          <p:nvPr/>
        </p:nvSpPr>
        <p:spPr>
          <a:xfrm>
            <a:off x="3060028" y="4215429"/>
            <a:ext cx="1008529" cy="314500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42" name="Seta em Curva para Baixo 41"/>
          <p:cNvSpPr/>
          <p:nvPr/>
        </p:nvSpPr>
        <p:spPr>
          <a:xfrm>
            <a:off x="3060027" y="4063439"/>
            <a:ext cx="1506071" cy="456403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43" name="Seta em Curva para Baixo 42"/>
          <p:cNvSpPr/>
          <p:nvPr/>
        </p:nvSpPr>
        <p:spPr>
          <a:xfrm flipV="1">
            <a:off x="3557570" y="4842269"/>
            <a:ext cx="618564" cy="273278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44" name="Seta em Curva para Baixo 43"/>
          <p:cNvSpPr/>
          <p:nvPr/>
        </p:nvSpPr>
        <p:spPr>
          <a:xfrm flipV="1">
            <a:off x="3557569" y="4832185"/>
            <a:ext cx="1116106" cy="397008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58" name="CaixaDeTexto 57"/>
          <p:cNvSpPr txBox="1"/>
          <p:nvPr/>
        </p:nvSpPr>
        <p:spPr>
          <a:xfrm>
            <a:off x="3543575" y="6153251"/>
            <a:ext cx="5895525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28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Quadrado da diferença de dois termos</a:t>
            </a:r>
            <a:endParaRPr lang="pt-BR" sz="28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2319090045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2" dur="5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7" dur="5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8" fill="hold">
                      <p:stCondLst>
                        <p:cond delay="indefinite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2" dur="500"/>
                                        <p:tgtEl>
                                          <p:spTgt spid="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0" grpId="0" animBg="1"/>
      <p:bldP spid="11" grpId="0" animBg="1"/>
      <p:bldP spid="12" grpId="0" animBg="1"/>
      <p:bldP spid="27" grpId="0" animBg="1"/>
      <p:bldP spid="28" grpId="0" animBg="1"/>
      <p:bldP spid="29" grpId="0" animBg="1"/>
      <p:bldP spid="30" grpId="0" animBg="1"/>
      <p:bldP spid="41" grpId="0" animBg="1"/>
      <p:bldP spid="42" grpId="0" animBg="1"/>
      <p:bldP spid="43" grpId="0" animBg="1"/>
      <p:bldP spid="44" grpId="0" animBg="1"/>
      <p:bldP spid="58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3"/>
          <p:cNvSpPr/>
          <p:nvPr/>
        </p:nvSpPr>
        <p:spPr>
          <a:xfrm>
            <a:off x="1264024" y="313130"/>
            <a:ext cx="9977718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t-BR" sz="3600" b="1" u="sng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Produtos  Notáveis</a:t>
            </a:r>
            <a:endParaRPr lang="pt-BR" sz="3600" u="sng" dirty="0"/>
          </a:p>
        </p:txBody>
      </p:sp>
      <p:sp>
        <p:nvSpPr>
          <p:cNvPr id="5" name="Retângulo 4"/>
          <p:cNvSpPr/>
          <p:nvPr/>
        </p:nvSpPr>
        <p:spPr>
          <a:xfrm>
            <a:off x="501236" y="1016499"/>
            <a:ext cx="9977718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sz="2400" b="1" u="sng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Exemplos</a:t>
            </a:r>
            <a:r>
              <a:rPr lang="pt-BR" sz="2400" b="1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:</a:t>
            </a:r>
          </a:p>
        </p:txBody>
      </p:sp>
      <p:sp>
        <p:nvSpPr>
          <p:cNvPr id="6" name="Retângulo 5"/>
          <p:cNvSpPr/>
          <p:nvPr/>
        </p:nvSpPr>
        <p:spPr>
          <a:xfrm>
            <a:off x="2353647" y="1912378"/>
            <a:ext cx="2786647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>
              <a:buAutoNum type="alphaLcParenR"/>
            </a:pPr>
            <a:r>
              <a:rPr lang="pt-BR" sz="2400" b="1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(x + 3).(x – 3) = </a:t>
            </a:r>
            <a:endParaRPr lang="pt-BR" sz="2400" b="1" dirty="0">
              <a:latin typeface="Arial" panose="020B0604020202020204" pitchFamily="34" charset="0"/>
              <a:ea typeface="Times New Roman" panose="02020603050405020304" pitchFamily="18" charset="0"/>
            </a:endParaRPr>
          </a:p>
        </p:txBody>
      </p:sp>
      <p:sp>
        <p:nvSpPr>
          <p:cNvPr id="7" name="Retângulo 6"/>
          <p:cNvSpPr/>
          <p:nvPr/>
        </p:nvSpPr>
        <p:spPr>
          <a:xfrm>
            <a:off x="1315004" y="4450356"/>
            <a:ext cx="9977718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t-BR" sz="2400" b="1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(a + b).(a – b) =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a</a:t>
            </a:r>
            <a:r>
              <a:rPr lang="pt-BR" sz="2400" b="1" baseline="30000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– </a:t>
            </a:r>
            <a:r>
              <a:rPr lang="pt-BR" sz="2400" b="1" dirty="0" err="1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ab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+ </a:t>
            </a:r>
            <a:r>
              <a:rPr lang="pt-BR" sz="2400" b="1" dirty="0" err="1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ab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– b</a:t>
            </a:r>
            <a:r>
              <a:rPr lang="pt-BR" sz="2400" b="1" baseline="30000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=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a</a:t>
            </a:r>
            <a:r>
              <a:rPr lang="pt-BR" sz="2400" b="1" baseline="30000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– b</a:t>
            </a:r>
            <a:r>
              <a:rPr lang="pt-BR" sz="2400" b="1" baseline="30000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</a:t>
            </a:r>
            <a:endParaRPr lang="pt-BR" sz="2400" b="1" dirty="0">
              <a:solidFill>
                <a:srgbClr val="FF0000"/>
              </a:solidFill>
              <a:latin typeface="Arial" panose="020B0604020202020204" pitchFamily="34" charset="0"/>
              <a:ea typeface="Times New Roman" panose="02020603050405020304" pitchFamily="18" charset="0"/>
            </a:endParaRPr>
          </a:p>
        </p:txBody>
      </p:sp>
      <p:grpSp>
        <p:nvGrpSpPr>
          <p:cNvPr id="57" name="Agrupar 56"/>
          <p:cNvGrpSpPr/>
          <p:nvPr/>
        </p:nvGrpSpPr>
        <p:grpSpPr>
          <a:xfrm>
            <a:off x="1181894" y="5349134"/>
            <a:ext cx="9977718" cy="769284"/>
            <a:chOff x="875990" y="5400340"/>
            <a:chExt cx="9977718" cy="769284"/>
          </a:xfrm>
        </p:grpSpPr>
        <p:sp>
          <p:nvSpPr>
            <p:cNvPr id="56" name="Faixa para Baixo 55"/>
            <p:cNvSpPr/>
            <p:nvPr/>
          </p:nvSpPr>
          <p:spPr>
            <a:xfrm>
              <a:off x="2681588" y="5400340"/>
              <a:ext cx="6340701" cy="769284"/>
            </a:xfrm>
            <a:prstGeom prst="ribbon">
              <a:avLst>
                <a:gd name="adj1" fmla="val 16667"/>
                <a:gd name="adj2" fmla="val 75000"/>
              </a:avLst>
            </a:prstGeom>
            <a:solidFill>
              <a:schemeClr val="bg1"/>
            </a:solidFill>
            <a:ln>
              <a:solidFill>
                <a:srgbClr val="C00000"/>
              </a:solidFill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8" name="Retângulo 7"/>
            <p:cNvSpPr/>
            <p:nvPr/>
          </p:nvSpPr>
          <p:spPr>
            <a:xfrm>
              <a:off x="875990" y="5581410"/>
              <a:ext cx="9977718" cy="584775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/>
              <a:r>
                <a:rPr lang="pt-BR" sz="3200" b="1" dirty="0" smtClean="0">
                  <a:solidFill>
                    <a:srgbClr val="002060"/>
                  </a:solidFill>
                  <a:latin typeface="Arial" panose="020B0604020202020204" pitchFamily="34" charset="0"/>
                  <a:ea typeface="Times New Roman" panose="02020603050405020304" pitchFamily="18" charset="0"/>
                </a:rPr>
                <a:t>(a + b).(a – b) = a</a:t>
              </a:r>
              <a:r>
                <a:rPr lang="pt-BR" sz="3200" b="1" baseline="30000" dirty="0" smtClean="0">
                  <a:solidFill>
                    <a:srgbClr val="002060"/>
                  </a:solidFill>
                  <a:latin typeface="Arial" panose="020B0604020202020204" pitchFamily="34" charset="0"/>
                  <a:ea typeface="Times New Roman" panose="02020603050405020304" pitchFamily="18" charset="0"/>
                </a:rPr>
                <a:t>2</a:t>
              </a:r>
              <a:r>
                <a:rPr lang="pt-BR" sz="3200" b="1" dirty="0" smtClean="0">
                  <a:solidFill>
                    <a:srgbClr val="002060"/>
                  </a:solidFill>
                  <a:latin typeface="Arial" panose="020B0604020202020204" pitchFamily="34" charset="0"/>
                  <a:ea typeface="Times New Roman" panose="02020603050405020304" pitchFamily="18" charset="0"/>
                </a:rPr>
                <a:t> – b</a:t>
              </a:r>
              <a:r>
                <a:rPr lang="pt-BR" sz="3200" b="1" baseline="30000" dirty="0" smtClean="0">
                  <a:solidFill>
                    <a:srgbClr val="002060"/>
                  </a:solidFill>
                  <a:latin typeface="Arial" panose="020B0604020202020204" pitchFamily="34" charset="0"/>
                  <a:ea typeface="Times New Roman" panose="02020603050405020304" pitchFamily="18" charset="0"/>
                </a:rPr>
                <a:t>2</a:t>
              </a:r>
              <a:endParaRPr lang="pt-BR" sz="3200" b="1" dirty="0">
                <a:solidFill>
                  <a:srgbClr val="002060"/>
                </a:solidFill>
                <a:latin typeface="Arial" panose="020B0604020202020204" pitchFamily="34" charset="0"/>
                <a:ea typeface="Times New Roman" panose="02020603050405020304" pitchFamily="18" charset="0"/>
              </a:endParaRPr>
            </a:p>
          </p:txBody>
        </p:sp>
      </p:grpSp>
      <p:sp>
        <p:nvSpPr>
          <p:cNvPr id="9" name="Seta em Curva para Baixo 8"/>
          <p:cNvSpPr/>
          <p:nvPr/>
        </p:nvSpPr>
        <p:spPr>
          <a:xfrm>
            <a:off x="3119718" y="1658726"/>
            <a:ext cx="1008529" cy="314500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10" name="Seta em Curva para Baixo 9"/>
          <p:cNvSpPr/>
          <p:nvPr/>
        </p:nvSpPr>
        <p:spPr>
          <a:xfrm>
            <a:off x="3119717" y="1506736"/>
            <a:ext cx="1506071" cy="456403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11" name="Seta em Curva para Baixo 10"/>
          <p:cNvSpPr/>
          <p:nvPr/>
        </p:nvSpPr>
        <p:spPr>
          <a:xfrm flipV="1">
            <a:off x="3617260" y="2285566"/>
            <a:ext cx="618564" cy="273278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12" name="Seta em Curva para Baixo 11"/>
          <p:cNvSpPr/>
          <p:nvPr/>
        </p:nvSpPr>
        <p:spPr>
          <a:xfrm flipV="1">
            <a:off x="3617259" y="2275482"/>
            <a:ext cx="1116106" cy="397008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13" name="Retângulo 12"/>
          <p:cNvSpPr/>
          <p:nvPr/>
        </p:nvSpPr>
        <p:spPr>
          <a:xfrm>
            <a:off x="2456597" y="3191080"/>
            <a:ext cx="8574474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sz="2400" b="1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b)  (y + 5).(y – 5) =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y</a:t>
            </a:r>
            <a:r>
              <a:rPr lang="pt-BR" sz="2400" b="1" baseline="30000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–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5y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+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5y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– 25  =  y</a:t>
            </a:r>
            <a:r>
              <a:rPr lang="pt-BR" sz="2400" b="1" baseline="30000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– 25</a:t>
            </a:r>
            <a:endParaRPr lang="pt-BR" sz="2400" b="1" dirty="0">
              <a:solidFill>
                <a:srgbClr val="FF0000"/>
              </a:solidFill>
              <a:latin typeface="Arial" panose="020B0604020202020204" pitchFamily="34" charset="0"/>
              <a:ea typeface="Times New Roman" panose="02020603050405020304" pitchFamily="18" charset="0"/>
            </a:endParaRPr>
          </a:p>
          <a:p>
            <a:pPr marL="457200" indent="-457200">
              <a:buFontTx/>
              <a:buAutoNum type="alphaLcParenR"/>
            </a:pPr>
            <a:endParaRPr lang="pt-BR" sz="2400" b="1" dirty="0">
              <a:latin typeface="Arial" panose="020B0604020202020204" pitchFamily="34" charset="0"/>
              <a:ea typeface="Times New Roman" panose="02020603050405020304" pitchFamily="18" charset="0"/>
            </a:endParaRPr>
          </a:p>
        </p:txBody>
      </p:sp>
      <p:sp>
        <p:nvSpPr>
          <p:cNvPr id="15" name="Retângulo 14"/>
          <p:cNvSpPr/>
          <p:nvPr/>
        </p:nvSpPr>
        <p:spPr>
          <a:xfrm>
            <a:off x="4961812" y="1913090"/>
            <a:ext cx="2773344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 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x</a:t>
            </a:r>
            <a:r>
              <a:rPr lang="pt-BR" sz="2400" b="1" baseline="30000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– 3x 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+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3x – 9</a:t>
            </a:r>
            <a:endParaRPr lang="pt-BR" sz="2400" b="1" dirty="0">
              <a:latin typeface="Arial" panose="020B0604020202020204" pitchFamily="34" charset="0"/>
              <a:ea typeface="Times New Roman" panose="02020603050405020304" pitchFamily="18" charset="0"/>
            </a:endParaRPr>
          </a:p>
        </p:txBody>
      </p:sp>
      <p:sp>
        <p:nvSpPr>
          <p:cNvPr id="16" name="Retângulo 15"/>
          <p:cNvSpPr/>
          <p:nvPr/>
        </p:nvSpPr>
        <p:spPr>
          <a:xfrm>
            <a:off x="7675465" y="1913090"/>
            <a:ext cx="2773344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= x</a:t>
            </a:r>
            <a:r>
              <a:rPr lang="pt-BR" sz="2400" b="1" baseline="30000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2</a:t>
            </a:r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 </a:t>
            </a:r>
            <a:r>
              <a:rPr lang="pt-BR" sz="2400" b="1" dirty="0" smtClean="0">
                <a:solidFill>
                  <a:srgbClr val="FF0000"/>
                </a:solidFill>
                <a:latin typeface="Arial" panose="020B0604020202020204" pitchFamily="34" charset="0"/>
                <a:ea typeface="Times New Roman" panose="02020603050405020304" pitchFamily="18" charset="0"/>
              </a:rPr>
              <a:t>– 9</a:t>
            </a:r>
            <a:endParaRPr lang="pt-BR" sz="2400" b="1" dirty="0">
              <a:solidFill>
                <a:srgbClr val="FF0000"/>
              </a:solidFill>
              <a:latin typeface="Arial" panose="020B0604020202020204" pitchFamily="34" charset="0"/>
              <a:ea typeface="Times New Roman" panose="02020603050405020304" pitchFamily="18" charset="0"/>
            </a:endParaRPr>
          </a:p>
        </p:txBody>
      </p:sp>
      <p:sp>
        <p:nvSpPr>
          <p:cNvPr id="27" name="Seta em Curva para Baixo 26"/>
          <p:cNvSpPr/>
          <p:nvPr/>
        </p:nvSpPr>
        <p:spPr>
          <a:xfrm>
            <a:off x="3119718" y="2955025"/>
            <a:ext cx="1008529" cy="314500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28" name="Seta em Curva para Baixo 27"/>
          <p:cNvSpPr/>
          <p:nvPr/>
        </p:nvSpPr>
        <p:spPr>
          <a:xfrm>
            <a:off x="3119717" y="2803035"/>
            <a:ext cx="1506071" cy="456403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29" name="Seta em Curva para Baixo 28"/>
          <p:cNvSpPr/>
          <p:nvPr/>
        </p:nvSpPr>
        <p:spPr>
          <a:xfrm flipV="1">
            <a:off x="3617260" y="3581865"/>
            <a:ext cx="618564" cy="273278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30" name="Seta em Curva para Baixo 29"/>
          <p:cNvSpPr/>
          <p:nvPr/>
        </p:nvSpPr>
        <p:spPr>
          <a:xfrm flipV="1">
            <a:off x="3617259" y="3571781"/>
            <a:ext cx="1116106" cy="397008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41" name="Seta em Curva para Baixo 40"/>
          <p:cNvSpPr/>
          <p:nvPr/>
        </p:nvSpPr>
        <p:spPr>
          <a:xfrm>
            <a:off x="3551349" y="4215429"/>
            <a:ext cx="1008529" cy="314500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42" name="Seta em Curva para Baixo 41"/>
          <p:cNvSpPr/>
          <p:nvPr/>
        </p:nvSpPr>
        <p:spPr>
          <a:xfrm>
            <a:off x="3551348" y="4063439"/>
            <a:ext cx="1506071" cy="456403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43" name="Seta em Curva para Baixo 42"/>
          <p:cNvSpPr/>
          <p:nvPr/>
        </p:nvSpPr>
        <p:spPr>
          <a:xfrm flipV="1">
            <a:off x="4048891" y="4842269"/>
            <a:ext cx="618564" cy="273278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44" name="Seta em Curva para Baixo 43"/>
          <p:cNvSpPr/>
          <p:nvPr/>
        </p:nvSpPr>
        <p:spPr>
          <a:xfrm flipV="1">
            <a:off x="4048890" y="4832185"/>
            <a:ext cx="1116106" cy="397008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  <p:sp>
        <p:nvSpPr>
          <p:cNvPr id="58" name="CaixaDeTexto 57"/>
          <p:cNvSpPr txBox="1"/>
          <p:nvPr/>
        </p:nvSpPr>
        <p:spPr>
          <a:xfrm>
            <a:off x="3060027" y="6160840"/>
            <a:ext cx="6761146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28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Produto da soma pela diferença dois termos</a:t>
            </a:r>
            <a:endParaRPr lang="pt-BR" sz="28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359732123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2" dur="5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7" dur="5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8" fill="hold">
                      <p:stCondLst>
                        <p:cond delay="indefinite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2" dur="500"/>
                                        <p:tgtEl>
                                          <p:spTgt spid="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0" grpId="0" animBg="1"/>
      <p:bldP spid="11" grpId="0" animBg="1"/>
      <p:bldP spid="12" grpId="0" animBg="1"/>
      <p:bldP spid="27" grpId="0" animBg="1"/>
      <p:bldP spid="28" grpId="0" animBg="1"/>
      <p:bldP spid="29" grpId="0" animBg="1"/>
      <p:bldP spid="30" grpId="0" animBg="1"/>
      <p:bldP spid="41" grpId="0" animBg="1"/>
      <p:bldP spid="42" grpId="0" animBg="1"/>
      <p:bldP spid="43" grpId="0" animBg="1"/>
      <p:bldP spid="44" grpId="0" animBg="1"/>
      <p:bldP spid="58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3"/>
          <p:cNvSpPr/>
          <p:nvPr/>
        </p:nvSpPr>
        <p:spPr>
          <a:xfrm>
            <a:off x="1264024" y="313130"/>
            <a:ext cx="9977718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t-BR" sz="3600" b="1" u="sng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Fatoração de polinômios</a:t>
            </a:r>
            <a:endParaRPr lang="pt-BR" sz="3600" u="sng" dirty="0"/>
          </a:p>
        </p:txBody>
      </p:sp>
      <p:pic>
        <p:nvPicPr>
          <p:cNvPr id="2" name="Imagem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64261" y="4093128"/>
            <a:ext cx="10862338" cy="918625"/>
          </a:xfrm>
          <a:prstGeom prst="rect">
            <a:avLst/>
          </a:prstGeom>
        </p:spPr>
      </p:pic>
      <p:pic>
        <p:nvPicPr>
          <p:cNvPr id="3" name="Imagem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64261" y="1248350"/>
            <a:ext cx="10418003" cy="27373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32676080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3"/>
          <p:cNvSpPr/>
          <p:nvPr/>
        </p:nvSpPr>
        <p:spPr>
          <a:xfrm>
            <a:off x="1264024" y="313130"/>
            <a:ext cx="9977718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t-BR" sz="3600" b="1" u="sng" dirty="0" smtClean="0">
                <a:latin typeface="Arial" panose="020B0604020202020204" pitchFamily="34" charset="0"/>
                <a:ea typeface="Times New Roman" panose="02020603050405020304" pitchFamily="18" charset="0"/>
              </a:rPr>
              <a:t>Fatoração de polinômios</a:t>
            </a:r>
            <a:endParaRPr lang="pt-BR" sz="3600" u="sng" dirty="0"/>
          </a:p>
        </p:txBody>
      </p:sp>
      <p:sp>
        <p:nvSpPr>
          <p:cNvPr id="5" name="Retângulo 4"/>
          <p:cNvSpPr/>
          <p:nvPr/>
        </p:nvSpPr>
        <p:spPr>
          <a:xfrm>
            <a:off x="540130" y="1209472"/>
            <a:ext cx="1060418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3200" b="1" dirty="0">
                <a:latin typeface="neosans"/>
              </a:rPr>
              <a:t>Fatoração colocando em evidência um fator comum</a:t>
            </a:r>
            <a:endParaRPr lang="pt-BR" sz="3200" b="1" i="0" dirty="0">
              <a:effectLst/>
              <a:latin typeface="neosans"/>
            </a:endParaRPr>
          </a:p>
        </p:txBody>
      </p:sp>
      <p:sp>
        <p:nvSpPr>
          <p:cNvPr id="6" name="Retângulo 5"/>
          <p:cNvSpPr/>
          <p:nvPr/>
        </p:nvSpPr>
        <p:spPr>
          <a:xfrm>
            <a:off x="759493" y="1954106"/>
            <a:ext cx="5844870" cy="452431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lnSpc>
                <a:spcPct val="150000"/>
              </a:lnSpc>
            </a:pPr>
            <a:r>
              <a:rPr lang="pt-BR" sz="3200" dirty="0" smtClean="0"/>
              <a:t>Exemplos:</a:t>
            </a:r>
          </a:p>
          <a:p>
            <a:pPr marL="457200" indent="-457200">
              <a:lnSpc>
                <a:spcPct val="150000"/>
              </a:lnSpc>
              <a:buAutoNum type="alphaLcParenR"/>
            </a:pPr>
            <a:r>
              <a:rPr lang="pt-BR" sz="3200" dirty="0" smtClean="0"/>
              <a:t>2x + 2y = </a:t>
            </a:r>
            <a:r>
              <a:rPr lang="pt-BR" sz="3200" dirty="0" smtClean="0">
                <a:solidFill>
                  <a:srgbClr val="C00000"/>
                </a:solidFill>
              </a:rPr>
              <a:t>2.(x + y)</a:t>
            </a:r>
          </a:p>
          <a:p>
            <a:pPr marL="457200" indent="-457200">
              <a:lnSpc>
                <a:spcPct val="150000"/>
              </a:lnSpc>
              <a:buAutoNum type="alphaLcParenR"/>
            </a:pPr>
            <a:r>
              <a:rPr lang="pt-BR" sz="3200" dirty="0" smtClean="0"/>
              <a:t>4a + </a:t>
            </a:r>
            <a:r>
              <a:rPr lang="pt-BR" sz="3200" dirty="0" err="1" smtClean="0"/>
              <a:t>ay</a:t>
            </a:r>
            <a:r>
              <a:rPr lang="pt-BR" sz="3200" dirty="0" smtClean="0"/>
              <a:t> = </a:t>
            </a:r>
            <a:r>
              <a:rPr lang="pt-BR" sz="3200" dirty="0" smtClean="0">
                <a:solidFill>
                  <a:srgbClr val="C00000"/>
                </a:solidFill>
              </a:rPr>
              <a:t>a.(4 + y)</a:t>
            </a:r>
          </a:p>
          <a:p>
            <a:pPr marL="457200" indent="-457200">
              <a:lnSpc>
                <a:spcPct val="150000"/>
              </a:lnSpc>
              <a:buAutoNum type="alphaLcParenR"/>
            </a:pPr>
            <a:r>
              <a:rPr lang="pt-BR" sz="3200" dirty="0" smtClean="0"/>
              <a:t>6z + 3az = </a:t>
            </a:r>
            <a:r>
              <a:rPr lang="pt-BR" sz="3200" dirty="0" smtClean="0">
                <a:solidFill>
                  <a:srgbClr val="C00000"/>
                </a:solidFill>
              </a:rPr>
              <a:t>3z.(2 + a)</a:t>
            </a:r>
          </a:p>
          <a:p>
            <a:pPr marL="457200" indent="-457200">
              <a:lnSpc>
                <a:spcPct val="150000"/>
              </a:lnSpc>
              <a:buAutoNum type="alphaLcParenR"/>
            </a:pPr>
            <a:r>
              <a:rPr lang="pt-BR" sz="3200" dirty="0" smtClean="0"/>
              <a:t>x</a:t>
            </a:r>
            <a:r>
              <a:rPr lang="pt-BR" sz="3200" baseline="30000" dirty="0" smtClean="0"/>
              <a:t>2</a:t>
            </a:r>
            <a:r>
              <a:rPr lang="pt-BR" sz="3200" dirty="0" smtClean="0"/>
              <a:t> + 2x = </a:t>
            </a:r>
            <a:r>
              <a:rPr lang="pt-BR" sz="3200" dirty="0" smtClean="0">
                <a:solidFill>
                  <a:srgbClr val="C00000"/>
                </a:solidFill>
              </a:rPr>
              <a:t>x.(x + 2)</a:t>
            </a:r>
          </a:p>
          <a:p>
            <a:pPr marL="457200" indent="-457200">
              <a:lnSpc>
                <a:spcPct val="150000"/>
              </a:lnSpc>
              <a:buAutoNum type="alphaLcParenR"/>
            </a:pPr>
            <a:r>
              <a:rPr lang="pt-BR" sz="3200" dirty="0" smtClean="0"/>
              <a:t>15ab</a:t>
            </a:r>
            <a:r>
              <a:rPr lang="pt-BR" sz="3200" baseline="30000" dirty="0"/>
              <a:t>3</a:t>
            </a:r>
            <a:r>
              <a:rPr lang="pt-BR" sz="3200" dirty="0" smtClean="0"/>
              <a:t> + 25a</a:t>
            </a:r>
            <a:r>
              <a:rPr lang="pt-BR" sz="3200" baseline="30000" dirty="0" smtClean="0"/>
              <a:t>2</a:t>
            </a:r>
            <a:r>
              <a:rPr lang="pt-BR" sz="3200" dirty="0" smtClean="0"/>
              <a:t>b</a:t>
            </a:r>
            <a:r>
              <a:rPr lang="pt-BR" sz="3200" baseline="30000" dirty="0" smtClean="0"/>
              <a:t>2</a:t>
            </a:r>
            <a:r>
              <a:rPr lang="pt-BR" sz="3200" dirty="0" smtClean="0"/>
              <a:t> = </a:t>
            </a:r>
            <a:r>
              <a:rPr lang="pt-BR" sz="3200" dirty="0" smtClean="0">
                <a:solidFill>
                  <a:srgbClr val="C00000"/>
                </a:solidFill>
              </a:rPr>
              <a:t>5ab</a:t>
            </a:r>
            <a:r>
              <a:rPr lang="pt-BR" sz="3200" baseline="30000" dirty="0" smtClean="0">
                <a:solidFill>
                  <a:srgbClr val="C00000"/>
                </a:solidFill>
              </a:rPr>
              <a:t>2</a:t>
            </a:r>
            <a:r>
              <a:rPr lang="pt-BR" sz="3200" dirty="0" smtClean="0">
                <a:solidFill>
                  <a:srgbClr val="C00000"/>
                </a:solidFill>
              </a:rPr>
              <a:t>.(3b + 5a)</a:t>
            </a:r>
            <a:endParaRPr lang="pt-BR" sz="3200" dirty="0">
              <a:solidFill>
                <a:srgbClr val="C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30760555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760927" y="231820"/>
            <a:ext cx="10515600" cy="6001555"/>
          </a:xfrm>
        </p:spPr>
        <p:txBody>
          <a:bodyPr>
            <a:normAutofit/>
          </a:bodyPr>
          <a:lstStyle/>
          <a:p>
            <a:pPr algn="ctr"/>
            <a:r>
              <a:rPr lang="pt-BR" sz="4800" b="1" dirty="0" smtClean="0"/>
              <a:t>Professor Carlos Eduardo</a:t>
            </a:r>
            <a:br>
              <a:rPr lang="pt-BR" sz="4800" b="1" dirty="0" smtClean="0"/>
            </a:br>
            <a:r>
              <a:rPr lang="pt-BR" sz="4800" b="1" dirty="0" smtClean="0"/>
              <a:t>Matemática 1</a:t>
            </a:r>
            <a:r>
              <a:rPr lang="pt-BR" dirty="0" smtClean="0"/>
              <a:t/>
            </a:r>
            <a:br>
              <a:rPr lang="pt-BR" dirty="0" smtClean="0"/>
            </a:br>
            <a:r>
              <a:rPr lang="pt-BR" dirty="0"/>
              <a:t/>
            </a:r>
            <a:br>
              <a:rPr lang="pt-BR" dirty="0"/>
            </a:br>
            <a:r>
              <a:rPr lang="pt-BR" dirty="0" smtClean="0"/>
              <a:t>E-mail: </a:t>
            </a:r>
            <a:r>
              <a:rPr lang="pt-BR" dirty="0" smtClean="0">
                <a:hlinkClick r:id="rId2"/>
              </a:rPr>
              <a:t>professoreduardohms@gmail.com</a:t>
            </a:r>
            <a:r>
              <a:rPr lang="pt-BR" dirty="0" smtClean="0"/>
              <a:t/>
            </a:r>
            <a:br>
              <a:rPr lang="pt-BR" dirty="0" smtClean="0"/>
            </a:br>
            <a:r>
              <a:rPr lang="pt-BR" dirty="0"/>
              <a:t/>
            </a:r>
            <a:br>
              <a:rPr lang="pt-BR" dirty="0"/>
            </a:br>
            <a:r>
              <a:rPr lang="pt-BR" dirty="0" err="1" smtClean="0"/>
              <a:t>Obs</a:t>
            </a:r>
            <a:r>
              <a:rPr lang="pt-BR" dirty="0" smtClean="0"/>
              <a:t> . : No campo “Assunto” do e-mail colocar o nome do aluno e a série . </a:t>
            </a:r>
            <a:br>
              <a:rPr lang="pt-BR" dirty="0" smtClean="0"/>
            </a:b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5831079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996</TotalTime>
  <Words>385</Words>
  <Application>Microsoft Office PowerPoint</Application>
  <PresentationFormat>Widescreen</PresentationFormat>
  <Paragraphs>44</Paragraphs>
  <Slides>7</Slides>
  <Notes>0</Notes>
  <HiddenSlides>0</HiddenSlides>
  <MMClips>0</MMClips>
  <ScaleCrop>false</ScaleCrop>
  <HeadingPairs>
    <vt:vector size="6" baseType="variant">
      <vt:variant>
        <vt:lpstr>Fontes usadas</vt:lpstr>
      </vt:variant>
      <vt:variant>
        <vt:i4>5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7</vt:i4>
      </vt:variant>
    </vt:vector>
  </HeadingPairs>
  <TitlesOfParts>
    <vt:vector size="13" baseType="lpstr">
      <vt:lpstr>Arial</vt:lpstr>
      <vt:lpstr>Calibri</vt:lpstr>
      <vt:lpstr>Calibri Light</vt:lpstr>
      <vt:lpstr>neosans</vt:lpstr>
      <vt:lpstr>Times New Roman</vt:lpstr>
      <vt:lpstr>Tema do Office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Professor Carlos Eduardo Matemática 1  E-mail: professoreduardohms@gmail.com  Obs . : No campo “Assunto” do e-mail colocar o nome do aluno e a série .  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Teste</dc:title>
  <dc:creator>Eduardo</dc:creator>
  <cp:lastModifiedBy>Eduardo</cp:lastModifiedBy>
  <cp:revision>55</cp:revision>
  <dcterms:created xsi:type="dcterms:W3CDTF">2020-04-03T12:07:24Z</dcterms:created>
  <dcterms:modified xsi:type="dcterms:W3CDTF">2020-05-22T20:09:38Z</dcterms:modified>
</cp:coreProperties>
</file>