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77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92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532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52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46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56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95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918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61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48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538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F7C60-7AC3-432D-9F3F-6A63A133AE21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93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22" y="260648"/>
            <a:ext cx="9505056" cy="60486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04" y="2204864"/>
            <a:ext cx="51083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Distribuição eletrônica </a:t>
            </a:r>
          </a:p>
          <a:p>
            <a:r>
              <a:rPr lang="pt-B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níveis de energia</a:t>
            </a: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5589240"/>
            <a:ext cx="2386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</a:rPr>
              <a:t>Prof.ª: Natália Freitas</a:t>
            </a:r>
            <a:endParaRPr lang="pt-BR" sz="2000" dirty="0">
              <a:solidFill>
                <a:schemeClr val="bg1"/>
              </a:solidFill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41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8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Agora, é a sua vez de tentar... </a:t>
            </a:r>
            <a:r>
              <a:rPr lang="pt-BR" b="1" dirty="0" smtClean="0"/>
              <a:t>Complete: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aseline="30000" dirty="0" smtClean="0"/>
              <a:t>80</a:t>
            </a:r>
            <a:r>
              <a:rPr lang="pt-BR" dirty="0" smtClean="0"/>
              <a:t>Br</a:t>
            </a:r>
            <a:r>
              <a:rPr lang="pt-BR" baseline="-25000" dirty="0" smtClean="0"/>
              <a:t>35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baseline="30000" dirty="0" smtClean="0"/>
              <a:t>133</a:t>
            </a:r>
            <a:r>
              <a:rPr lang="pt-BR" dirty="0" smtClean="0"/>
              <a:t>Cs</a:t>
            </a:r>
            <a:r>
              <a:rPr lang="pt-BR" baseline="-25000" dirty="0" smtClean="0"/>
              <a:t>55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421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77500" lnSpcReduction="20000"/>
          </a:bodyPr>
          <a:lstStyle/>
          <a:p>
            <a:r>
              <a:rPr lang="pt-BR" baseline="30000" dirty="0" smtClean="0"/>
              <a:t>80</a:t>
            </a:r>
            <a:r>
              <a:rPr lang="pt-BR" dirty="0" smtClean="0"/>
              <a:t>Br</a:t>
            </a:r>
            <a:r>
              <a:rPr lang="pt-BR" baseline="-25000" dirty="0" smtClean="0"/>
              <a:t>35</a:t>
            </a:r>
            <a:r>
              <a:rPr lang="pt-BR" b="1" baseline="30000" dirty="0" smtClean="0"/>
              <a:t>-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baseline="30000" dirty="0"/>
          </a:p>
          <a:p>
            <a:r>
              <a:rPr lang="pt-BR" baseline="40000" dirty="0" smtClean="0"/>
              <a:t>207</a:t>
            </a:r>
            <a:r>
              <a:rPr lang="pt-BR" dirty="0" smtClean="0"/>
              <a:t>Pb</a:t>
            </a:r>
            <a:r>
              <a:rPr lang="pt-BR" baseline="-25000" dirty="0" smtClean="0"/>
              <a:t>82</a:t>
            </a:r>
            <a:r>
              <a:rPr lang="pt-BR" baseline="42000" dirty="0" smtClean="0"/>
              <a:t>+2</a:t>
            </a:r>
            <a:r>
              <a:rPr lang="pt-BR" baseline="30000" dirty="0" smtClean="0"/>
              <a:t>: 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baseline="30000" dirty="0" smtClean="0"/>
              <a:t>23</a:t>
            </a:r>
            <a:r>
              <a:rPr lang="pt-BR" dirty="0" smtClean="0"/>
              <a:t>Na</a:t>
            </a:r>
            <a:r>
              <a:rPr lang="pt-BR" baseline="-25000" dirty="0" smtClean="0"/>
              <a:t>11</a:t>
            </a:r>
            <a:r>
              <a:rPr lang="pt-BR" baseline="30000" dirty="0" smtClean="0"/>
              <a:t>+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baseline="30000" dirty="0" smtClean="0"/>
              <a:t>108</a:t>
            </a:r>
            <a:r>
              <a:rPr lang="pt-BR" dirty="0" smtClean="0"/>
              <a:t>Ag</a:t>
            </a:r>
            <a:r>
              <a:rPr lang="pt-BR" baseline="-25000" dirty="0" smtClean="0"/>
              <a:t>47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baseline="-25000" dirty="0"/>
          </a:p>
        </p:txBody>
      </p:sp>
    </p:spTree>
    <p:extLst>
      <p:ext uri="{BB962C8B-B14F-4D97-AF65-F5344CB8AC3E}">
        <p14:creationId xmlns:p14="http://schemas.microsoft.com/office/powerpoint/2010/main" val="475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Relembrando e aprofundando....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elétron (e-) gira em torno do núcleo seguindo uma órbita circular;</a:t>
            </a:r>
          </a:p>
          <a:p>
            <a:pPr algn="just"/>
            <a:r>
              <a:rPr lang="pt-BR" dirty="0" smtClean="0"/>
              <a:t>O életron gira numa órbita com energia constante e bem definida.</a:t>
            </a:r>
          </a:p>
          <a:p>
            <a:pPr algn="just"/>
            <a:r>
              <a:rPr lang="pt-BR" dirty="0" smtClean="0">
                <a:solidFill>
                  <a:srgbClr val="00B0F0"/>
                </a:solidFill>
              </a:rPr>
              <a:t>***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O elétron só emitiria e absorveria energia ao passar de uma órbita para outra. Essa energia, ganha, seria emitida na forma de luz.</a:t>
            </a:r>
            <a:endParaRPr lang="pt-BR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3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12776"/>
            <a:ext cx="6408711" cy="4427434"/>
          </a:xfrm>
        </p:spPr>
      </p:pic>
      <p:sp>
        <p:nvSpPr>
          <p:cNvPr id="5" name="TextBox 4"/>
          <p:cNvSpPr txBox="1"/>
          <p:nvPr/>
        </p:nvSpPr>
        <p:spPr>
          <a:xfrm>
            <a:off x="2843808" y="188640"/>
            <a:ext cx="27569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/>
              <a:t>Observe:</a:t>
            </a:r>
            <a:endParaRPr lang="pt-BR" sz="5400" b="1" dirty="0"/>
          </a:p>
        </p:txBody>
      </p:sp>
      <p:sp>
        <p:nvSpPr>
          <p:cNvPr id="6" name="Rectangle 5"/>
          <p:cNvSpPr/>
          <p:nvPr/>
        </p:nvSpPr>
        <p:spPr>
          <a:xfrm>
            <a:off x="1403648" y="1412776"/>
            <a:ext cx="6408712" cy="4464496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3987294" y="2636912"/>
            <a:ext cx="470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e </a:t>
            </a:r>
            <a:r>
              <a:rPr lang="pt-BR" sz="2400" b="1" baseline="30000" dirty="0" smtClean="0"/>
              <a:t>-</a:t>
            </a:r>
            <a:endParaRPr lang="pt-BR" sz="2400" b="1" baseline="30000" dirty="0"/>
          </a:p>
        </p:txBody>
      </p:sp>
      <p:sp>
        <p:nvSpPr>
          <p:cNvPr id="8" name="Rectangle 7"/>
          <p:cNvSpPr/>
          <p:nvPr/>
        </p:nvSpPr>
        <p:spPr>
          <a:xfrm>
            <a:off x="4221492" y="1628800"/>
            <a:ext cx="4716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/>
              <a:t>e </a:t>
            </a:r>
            <a:r>
              <a:rPr lang="pt-BR" sz="2400" b="1" baseline="30000" dirty="0" smtClean="0"/>
              <a:t>-</a:t>
            </a:r>
            <a:endParaRPr lang="pt-BR" sz="2400" b="1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6660232" y="1905799"/>
            <a:ext cx="538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00B0F0"/>
                </a:solidFill>
              </a:rPr>
              <a:t>LUZ</a:t>
            </a:r>
            <a:endParaRPr lang="pt-BR" b="1" dirty="0">
              <a:solidFill>
                <a:srgbClr val="00B0F0"/>
              </a:solidFill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028384" y="55724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3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59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00B0F0"/>
                </a:solidFill>
              </a:rPr>
              <a:t>Níveis de energia</a:t>
            </a: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5736" y="256490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n</a:t>
            </a:r>
            <a:r>
              <a:rPr lang="pt-BR" dirty="0" smtClean="0"/>
              <a:t>=1</a:t>
            </a:r>
            <a:endParaRPr lang="pt-B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836712"/>
            <a:ext cx="6936790" cy="53274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5463851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n=1</a:t>
            </a:r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3755221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n=2</a:t>
            </a:r>
            <a:endParaRPr lang="pt-BR" dirty="0"/>
          </a:p>
        </p:txBody>
      </p:sp>
      <p:sp>
        <p:nvSpPr>
          <p:cNvPr id="10" name="Rectangle 9"/>
          <p:cNvSpPr/>
          <p:nvPr/>
        </p:nvSpPr>
        <p:spPr>
          <a:xfrm>
            <a:off x="4314546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n=3</a:t>
            </a:r>
            <a:endParaRPr lang="pt-BR" dirty="0"/>
          </a:p>
        </p:txBody>
      </p:sp>
      <p:sp>
        <p:nvSpPr>
          <p:cNvPr id="11" name="Rectangle 10"/>
          <p:cNvSpPr/>
          <p:nvPr/>
        </p:nvSpPr>
        <p:spPr>
          <a:xfrm>
            <a:off x="4932040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n=4</a:t>
            </a:r>
            <a:endParaRPr lang="pt-BR" dirty="0"/>
          </a:p>
        </p:txBody>
      </p:sp>
      <p:sp>
        <p:nvSpPr>
          <p:cNvPr id="12" name="Rectangle 11"/>
          <p:cNvSpPr/>
          <p:nvPr/>
        </p:nvSpPr>
        <p:spPr>
          <a:xfrm>
            <a:off x="5580112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n=5</a:t>
            </a:r>
            <a:endParaRPr lang="pt-BR" dirty="0"/>
          </a:p>
        </p:txBody>
      </p:sp>
      <p:sp>
        <p:nvSpPr>
          <p:cNvPr id="13" name="Rectangle 12"/>
          <p:cNvSpPr/>
          <p:nvPr/>
        </p:nvSpPr>
        <p:spPr>
          <a:xfrm>
            <a:off x="6119042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n=6</a:t>
            </a:r>
            <a:endParaRPr lang="pt-BR" dirty="0"/>
          </a:p>
        </p:txBody>
      </p:sp>
      <p:sp>
        <p:nvSpPr>
          <p:cNvPr id="14" name="Rectangle 13"/>
          <p:cNvSpPr/>
          <p:nvPr/>
        </p:nvSpPr>
        <p:spPr>
          <a:xfrm>
            <a:off x="6876256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n=7</a:t>
            </a:r>
            <a:endParaRPr lang="pt-BR" dirty="0"/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6416" y="515905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84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55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De acordo com Bohr, cada camada ou nível de energia apresenta um número máximo de elétrons que as compõem (</a:t>
            </a:r>
            <a:r>
              <a:rPr lang="pt-BR" sz="2800" b="1" dirty="0" smtClean="0">
                <a:solidFill>
                  <a:srgbClr val="00B0F0"/>
                </a:solidFill>
              </a:rPr>
              <a:t>N </a:t>
            </a:r>
            <a:r>
              <a:rPr lang="pt-BR" sz="2800" b="1" baseline="-25000" dirty="0" smtClean="0">
                <a:solidFill>
                  <a:srgbClr val="00B0F0"/>
                </a:solidFill>
              </a:rPr>
              <a:t>elétrons</a:t>
            </a:r>
            <a:r>
              <a:rPr lang="pt-BR" sz="2800" b="1" dirty="0" smtClean="0">
                <a:solidFill>
                  <a:srgbClr val="00B0F0"/>
                </a:solidFill>
              </a:rPr>
              <a:t>= 2n</a:t>
            </a:r>
            <a:r>
              <a:rPr lang="pt-BR" sz="2800" b="1" baseline="30000" dirty="0" smtClean="0">
                <a:solidFill>
                  <a:srgbClr val="00B0F0"/>
                </a:solidFill>
              </a:rPr>
              <a:t>2</a:t>
            </a:r>
            <a:r>
              <a:rPr lang="pt-BR" sz="2800" dirty="0" smtClean="0"/>
              <a:t>).</a:t>
            </a:r>
          </a:p>
          <a:p>
            <a:pPr marL="0" indent="0" algn="just">
              <a:buNone/>
            </a:pPr>
            <a:r>
              <a:rPr lang="pt-BR" sz="2800" dirty="0" smtClean="0"/>
              <a:t>Com isso, se tem:</a:t>
            </a:r>
            <a:endParaRPr lang="pt-BR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198" y="2155660"/>
            <a:ext cx="5654611" cy="450909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07704" y="2204864"/>
            <a:ext cx="5203105" cy="45090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2915816" y="5301208"/>
            <a:ext cx="21602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Oval 7"/>
          <p:cNvSpPr/>
          <p:nvPr/>
        </p:nvSpPr>
        <p:spPr>
          <a:xfrm>
            <a:off x="3419872" y="5089376"/>
            <a:ext cx="21602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Oval 8"/>
          <p:cNvSpPr/>
          <p:nvPr/>
        </p:nvSpPr>
        <p:spPr>
          <a:xfrm>
            <a:off x="3765543" y="5013176"/>
            <a:ext cx="418441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4335802" y="4809728"/>
            <a:ext cx="346907" cy="4236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Oval 10"/>
          <p:cNvSpPr/>
          <p:nvPr/>
        </p:nvSpPr>
        <p:spPr>
          <a:xfrm>
            <a:off x="4865413" y="4597896"/>
            <a:ext cx="360040" cy="4236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Oval 11"/>
          <p:cNvSpPr/>
          <p:nvPr/>
        </p:nvSpPr>
        <p:spPr>
          <a:xfrm>
            <a:off x="5364088" y="4555604"/>
            <a:ext cx="288032" cy="3558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Oval 12"/>
          <p:cNvSpPr/>
          <p:nvPr/>
        </p:nvSpPr>
        <p:spPr>
          <a:xfrm>
            <a:off x="5872991" y="4332847"/>
            <a:ext cx="21602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83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rgbClr val="00B0F0"/>
                </a:solidFill>
              </a:rPr>
              <a:t>Resumindo...</a:t>
            </a:r>
            <a:endParaRPr lang="pt-BR" sz="5400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908016"/>
              </p:ext>
            </p:extLst>
          </p:nvPr>
        </p:nvGraphicFramePr>
        <p:xfrm>
          <a:off x="395536" y="1988840"/>
          <a:ext cx="8497191" cy="3790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97"/>
                <a:gridCol w="2832397"/>
                <a:gridCol w="2832397"/>
              </a:tblGrid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de energia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</a:t>
                      </a:r>
                      <a:r>
                        <a:rPr lang="pt-BR" baseline="0" dirty="0" smtClean="0"/>
                        <a:t> de </a:t>
                      </a:r>
                      <a:r>
                        <a:rPr lang="pt-BR" dirty="0" smtClean="0"/>
                        <a:t> 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 máx. de elétron por</a:t>
                      </a:r>
                      <a:r>
                        <a:rPr lang="pt-BR" baseline="0" dirty="0" smtClean="0"/>
                        <a:t> camada</a:t>
                      </a:r>
                      <a:endParaRPr lang="pt-BR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K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M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18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N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32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5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32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6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18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Q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7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95536" y="1988840"/>
            <a:ext cx="8496944" cy="3744416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437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282154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chemeClr val="accent5">
                    <a:lumMod val="75000"/>
                  </a:schemeClr>
                </a:solidFill>
              </a:rPr>
              <a:t>Distribuição em níveis de energia:</a:t>
            </a:r>
            <a:endParaRPr lang="pt-BR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pt-BR" dirty="0" smtClean="0"/>
              <a:t>Observe alguns exemplos:</a:t>
            </a:r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r>
              <a:rPr lang="pt-BR" b="1" baseline="30000" dirty="0" smtClean="0">
                <a:solidFill>
                  <a:srgbClr val="0070C0"/>
                </a:solidFill>
              </a:rPr>
              <a:t>27</a:t>
            </a:r>
            <a:r>
              <a:rPr lang="pt-BR" b="1" dirty="0" smtClean="0">
                <a:solidFill>
                  <a:srgbClr val="0070C0"/>
                </a:solidFill>
              </a:rPr>
              <a:t>Al</a:t>
            </a:r>
            <a:r>
              <a:rPr lang="pt-BR" b="1" baseline="-25000" dirty="0" smtClean="0">
                <a:solidFill>
                  <a:srgbClr val="0070C0"/>
                </a:solidFill>
              </a:rPr>
              <a:t>13</a:t>
            </a:r>
            <a:r>
              <a:rPr lang="pt-BR" dirty="0" smtClean="0"/>
              <a:t>: Ele apresenta 13 prótons e 13 elétrons;</a:t>
            </a:r>
          </a:p>
          <a:p>
            <a:pPr marL="0" indent="0">
              <a:buNone/>
            </a:pPr>
            <a:r>
              <a:rPr lang="pt-BR" dirty="0" smtClean="0"/>
              <a:t>Então, K=2, L=8, M=3</a:t>
            </a:r>
          </a:p>
          <a:p>
            <a:pPr marL="0" indent="0">
              <a:buNone/>
            </a:pPr>
            <a:endParaRPr lang="pt-BR" sz="1800" dirty="0" smtClean="0"/>
          </a:p>
          <a:p>
            <a:pPr algn="ctr">
              <a:buFont typeface="Wingdings" pitchFamily="2" charset="2"/>
              <a:buChar char="v"/>
            </a:pPr>
            <a:r>
              <a:rPr lang="pt-BR" dirty="0"/>
              <a:t> </a:t>
            </a:r>
            <a:r>
              <a:rPr lang="pt-BR" dirty="0" smtClean="0"/>
              <a:t>Lembrar que a camada </a:t>
            </a:r>
            <a:r>
              <a:rPr lang="pt-BR" b="1" dirty="0" smtClean="0"/>
              <a:t>M</a:t>
            </a:r>
            <a:r>
              <a:rPr lang="pt-BR" dirty="0" smtClean="0"/>
              <a:t> comporta </a:t>
            </a:r>
            <a:r>
              <a:rPr lang="pt-BR" b="1" u="sng" dirty="0" smtClean="0"/>
              <a:t>até 18 elétrons.</a:t>
            </a:r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884368" y="56612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0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9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851920" y="2996952"/>
            <a:ext cx="86409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núcleo</a:t>
            </a:r>
            <a:endParaRPr lang="pt-BR" sz="1200" dirty="0"/>
          </a:p>
        </p:txBody>
      </p:sp>
      <p:sp>
        <p:nvSpPr>
          <p:cNvPr id="3" name="Oval 2"/>
          <p:cNvSpPr/>
          <p:nvPr/>
        </p:nvSpPr>
        <p:spPr>
          <a:xfrm>
            <a:off x="3095836" y="2096852"/>
            <a:ext cx="2376264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Oval 3"/>
          <p:cNvSpPr/>
          <p:nvPr/>
        </p:nvSpPr>
        <p:spPr>
          <a:xfrm>
            <a:off x="2519772" y="1628800"/>
            <a:ext cx="3528392" cy="3384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Oval 4"/>
          <p:cNvSpPr/>
          <p:nvPr/>
        </p:nvSpPr>
        <p:spPr>
          <a:xfrm>
            <a:off x="2087724" y="1052736"/>
            <a:ext cx="4392488" cy="44644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4211960" y="4534749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7" name="Rectangle 6"/>
          <p:cNvSpPr/>
          <p:nvPr/>
        </p:nvSpPr>
        <p:spPr>
          <a:xfrm>
            <a:off x="4433566" y="5013176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L</a:t>
            </a:r>
          </a:p>
        </p:txBody>
      </p:sp>
      <p:sp>
        <p:nvSpPr>
          <p:cNvPr id="8" name="Rectangle 7"/>
          <p:cNvSpPr/>
          <p:nvPr/>
        </p:nvSpPr>
        <p:spPr>
          <a:xfrm>
            <a:off x="4433836" y="5533457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M</a:t>
            </a:r>
          </a:p>
        </p:txBody>
      </p:sp>
      <p:sp>
        <p:nvSpPr>
          <p:cNvPr id="9" name="Oval 8"/>
          <p:cNvSpPr/>
          <p:nvPr/>
        </p:nvSpPr>
        <p:spPr>
          <a:xfrm>
            <a:off x="3851920" y="209685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4582997" y="4343534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Oval 10"/>
          <p:cNvSpPr/>
          <p:nvPr/>
        </p:nvSpPr>
        <p:spPr>
          <a:xfrm>
            <a:off x="5328084" y="191683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Oval 11"/>
          <p:cNvSpPr/>
          <p:nvPr/>
        </p:nvSpPr>
        <p:spPr>
          <a:xfrm>
            <a:off x="5976156" y="299695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Oval 12"/>
          <p:cNvSpPr/>
          <p:nvPr/>
        </p:nvSpPr>
        <p:spPr>
          <a:xfrm>
            <a:off x="3851920" y="1596779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Oval 13"/>
          <p:cNvSpPr/>
          <p:nvPr/>
        </p:nvSpPr>
        <p:spPr>
          <a:xfrm>
            <a:off x="2627784" y="2489506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/>
          <p:cNvSpPr/>
          <p:nvPr/>
        </p:nvSpPr>
        <p:spPr>
          <a:xfrm>
            <a:off x="2694143" y="407707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Oval 15"/>
          <p:cNvSpPr/>
          <p:nvPr/>
        </p:nvSpPr>
        <p:spPr>
          <a:xfrm>
            <a:off x="5812637" y="398972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Oval 16"/>
          <p:cNvSpPr/>
          <p:nvPr/>
        </p:nvSpPr>
        <p:spPr>
          <a:xfrm>
            <a:off x="5184068" y="4629405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Oval 17"/>
          <p:cNvSpPr/>
          <p:nvPr/>
        </p:nvSpPr>
        <p:spPr>
          <a:xfrm>
            <a:off x="3635896" y="4809425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Oval 18"/>
          <p:cNvSpPr/>
          <p:nvPr/>
        </p:nvSpPr>
        <p:spPr>
          <a:xfrm>
            <a:off x="4269846" y="967987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Oval 19"/>
          <p:cNvSpPr/>
          <p:nvPr/>
        </p:nvSpPr>
        <p:spPr>
          <a:xfrm>
            <a:off x="6166404" y="4259663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Oval 20"/>
          <p:cNvSpPr/>
          <p:nvPr/>
        </p:nvSpPr>
        <p:spPr>
          <a:xfrm>
            <a:off x="2015716" y="308696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ctangle 22"/>
          <p:cNvSpPr/>
          <p:nvPr/>
        </p:nvSpPr>
        <p:spPr>
          <a:xfrm>
            <a:off x="467544" y="332656"/>
            <a:ext cx="187904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6000" b="1" baseline="30000" dirty="0" smtClean="0">
                <a:solidFill>
                  <a:srgbClr val="0070C0"/>
                </a:solidFill>
              </a:rPr>
              <a:t>27</a:t>
            </a:r>
            <a:r>
              <a:rPr lang="pt-BR" sz="6000" b="1" dirty="0" smtClean="0">
                <a:solidFill>
                  <a:srgbClr val="0070C0"/>
                </a:solidFill>
              </a:rPr>
              <a:t>Al</a:t>
            </a:r>
            <a:r>
              <a:rPr lang="pt-BR" sz="6000" b="1" baseline="-25000" dirty="0" smtClean="0">
                <a:solidFill>
                  <a:srgbClr val="0070C0"/>
                </a:solidFill>
              </a:rPr>
              <a:t>13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42734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/>
          <a:lstStyle/>
          <a:p>
            <a:pPr marL="0" indent="0" algn="ctr">
              <a:buNone/>
            </a:pPr>
            <a:r>
              <a:rPr lang="pt-BR" sz="6000" b="1" dirty="0"/>
              <a:t> </a:t>
            </a:r>
            <a:r>
              <a:rPr lang="pt-BR" sz="6000" b="1" dirty="0" smtClean="0">
                <a:solidFill>
                  <a:srgbClr val="00B0F0"/>
                </a:solidFill>
              </a:rPr>
              <a:t>E se for íons?</a:t>
            </a:r>
          </a:p>
          <a:p>
            <a:pPr marL="0" indent="0" algn="ctr">
              <a:buNone/>
            </a:pPr>
            <a:endParaRPr lang="pt-BR" sz="2000" b="1" dirty="0" smtClean="0"/>
          </a:p>
          <a:p>
            <a:r>
              <a:rPr lang="pt-BR" sz="4000" baseline="30000" dirty="0" smtClean="0"/>
              <a:t>27</a:t>
            </a:r>
            <a:r>
              <a:rPr lang="pt-BR" sz="4000" dirty="0" smtClean="0"/>
              <a:t>Al</a:t>
            </a:r>
            <a:r>
              <a:rPr lang="pt-BR" sz="4000" baseline="30000" dirty="0" smtClean="0"/>
              <a:t>3+</a:t>
            </a:r>
            <a:r>
              <a:rPr lang="pt-BR" sz="4000" baseline="-25000" dirty="0" smtClean="0"/>
              <a:t>13</a:t>
            </a:r>
            <a:r>
              <a:rPr lang="pt-BR" sz="4000" dirty="0" smtClean="0"/>
              <a:t>: 13 prótons e 10 elétrons.</a:t>
            </a:r>
          </a:p>
          <a:p>
            <a:pPr marL="0" indent="0">
              <a:buNone/>
            </a:pPr>
            <a:r>
              <a:rPr lang="pt-BR" sz="4000" dirty="0" smtClean="0">
                <a:solidFill>
                  <a:schemeClr val="accent5">
                    <a:lumMod val="75000"/>
                  </a:schemeClr>
                </a:solidFill>
              </a:rPr>
              <a:t>K=2; L=8</a:t>
            </a:r>
          </a:p>
          <a:p>
            <a:pPr marL="0" indent="0">
              <a:buNone/>
            </a:pPr>
            <a:endParaRPr lang="pt-BR" sz="4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t-BR" sz="4000" baseline="30000" dirty="0" smtClean="0"/>
              <a:t>19</a:t>
            </a:r>
            <a:r>
              <a:rPr lang="pt-BR" sz="4000" dirty="0" smtClean="0"/>
              <a:t>F</a:t>
            </a:r>
            <a:r>
              <a:rPr lang="pt-BR" sz="4000" baseline="30000" dirty="0" smtClean="0"/>
              <a:t>-</a:t>
            </a:r>
            <a:r>
              <a:rPr lang="pt-BR" sz="4000" baseline="-25000" dirty="0" smtClean="0"/>
              <a:t>9</a:t>
            </a:r>
            <a:r>
              <a:rPr lang="pt-BR" sz="4000" dirty="0" smtClean="0"/>
              <a:t>: 9 prótons e 10 elétrons.</a:t>
            </a:r>
          </a:p>
          <a:p>
            <a:pPr marL="0" indent="0">
              <a:buNone/>
            </a:pPr>
            <a:r>
              <a:rPr lang="pt-BR" sz="4000" dirty="0" smtClean="0">
                <a:solidFill>
                  <a:schemeClr val="accent5">
                    <a:lumMod val="75000"/>
                  </a:schemeClr>
                </a:solidFill>
              </a:rPr>
              <a:t>K=2; L=8</a:t>
            </a:r>
            <a:endParaRPr lang="pt-BR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100392" y="56612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36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72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333</Words>
  <Application>Microsoft Office PowerPoint</Application>
  <PresentationFormat>On-screen Show (4:3)</PresentationFormat>
  <Paragraphs>86</Paragraphs>
  <Slides>11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Relembrando e aprofundando....</vt:lpstr>
      <vt:lpstr>PowerPoint Presentation</vt:lpstr>
      <vt:lpstr>Níveis de energia</vt:lpstr>
      <vt:lpstr>PowerPoint Presentation</vt:lpstr>
      <vt:lpstr>Resumindo...</vt:lpstr>
      <vt:lpstr>Distribuição em níveis de energia:</vt:lpstr>
      <vt:lpstr>PowerPoint Presentation</vt:lpstr>
      <vt:lpstr>PowerPoint Presentation</vt:lpstr>
      <vt:lpstr>Agora, é a sua vez de tentar... Complete: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Distribuição eletrônica em níveis de energia</dc:title>
  <dc:creator>Natalia</dc:creator>
  <cp:lastModifiedBy>Natalia</cp:lastModifiedBy>
  <cp:revision>16</cp:revision>
  <dcterms:created xsi:type="dcterms:W3CDTF">2020-04-02T13:32:42Z</dcterms:created>
  <dcterms:modified xsi:type="dcterms:W3CDTF">2020-05-28T13:01:16Z</dcterms:modified>
</cp:coreProperties>
</file>