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04" y="-9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Slide de título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tângulo 11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13" name="Retângulo de cantos arredondados 12"/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Subtítulo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26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pt-BR" smtClean="0"/>
              <a:t>Clique para editar o estilo do subtítulo mestre</a:t>
            </a:r>
            <a:endParaRPr kumimoji="0" lang="en-US"/>
          </a:p>
        </p:txBody>
      </p:sp>
      <p:sp>
        <p:nvSpPr>
          <p:cNvPr id="28" name="Espaço Reservado para Data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17" name="Espaço Reservado para Rodapé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29" name="Espaço Reservado para Número de Slide 28"/>
          <p:cNvSpPr>
            <a:spLocks noGrp="1"/>
          </p:cNvSpPr>
          <p:nvPr>
            <p:ph type="sldNum" sz="quarter" idx="12"/>
          </p:nvPr>
        </p:nvSpPr>
        <p:spPr/>
        <p:txBody>
          <a:bodyPr lIns="0" tIns="0" rIns="0" bIns="0">
            <a:noAutofit/>
          </a:bodyPr>
          <a:lstStyle>
            <a:lvl1pPr>
              <a:defRPr sz="1400">
                <a:solidFill>
                  <a:srgbClr val="FFFFFF"/>
                </a:solidFill>
              </a:defRPr>
            </a:lvl1pPr>
          </a:lstStyle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  <p:sp>
        <p:nvSpPr>
          <p:cNvPr id="7" name="Retângulo 6"/>
          <p:cNvSpPr/>
          <p:nvPr/>
        </p:nvSpPr>
        <p:spPr>
          <a:xfrm>
            <a:off x="62931" y="1449303"/>
            <a:ext cx="9021537" cy="1527349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tângulo 9"/>
          <p:cNvSpPr/>
          <p:nvPr/>
        </p:nvSpPr>
        <p:spPr>
          <a:xfrm>
            <a:off x="62931" y="1396720"/>
            <a:ext cx="9021537" cy="12058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tângulo 10"/>
          <p:cNvSpPr/>
          <p:nvPr/>
        </p:nvSpPr>
        <p:spPr>
          <a:xfrm>
            <a:off x="62931" y="2976649"/>
            <a:ext cx="9021537" cy="110532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ítulo 7"/>
          <p:cNvSpPr>
            <a:spLocks noGrp="1"/>
          </p:cNvSpPr>
          <p:nvPr>
            <p:ph type="ctrTitle"/>
          </p:nvPr>
        </p:nvSpPr>
        <p:spPr>
          <a:xfrm>
            <a:off x="457200" y="1505930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  <p:sp>
        <p:nvSpPr>
          <p:cNvPr id="8" name="Espaço Reservado para Conteúdo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 vert="horz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Cabeçalho da Seção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tângulo 10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10" name="Retângulo de cantos arredondados 9"/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952500"/>
            <a:ext cx="7772400" cy="1362075"/>
          </a:xfrm>
        </p:spPr>
        <p:txBody>
          <a:bodyPr anchor="b" anchorCtr="0"/>
          <a:lstStyle>
            <a:lvl1pPr algn="l">
              <a:buNone/>
              <a:defRPr sz="4000" b="0" cap="none"/>
            </a:lvl1pPr>
          </a:lstStyle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 anchor="t" anchorCtr="0"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pt-BR" smtClean="0"/>
              <a:t>Clique para editar o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/>
          <a:p>
            <a:endParaRPr lang="pt-BR"/>
          </a:p>
        </p:txBody>
      </p:sp>
      <p:sp>
        <p:nvSpPr>
          <p:cNvPr id="7" name="Retângulo 6"/>
          <p:cNvSpPr/>
          <p:nvPr/>
        </p:nvSpPr>
        <p:spPr>
          <a:xfrm flipV="1">
            <a:off x="69412" y="2376830"/>
            <a:ext cx="9013515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tângulo 7"/>
          <p:cNvSpPr/>
          <p:nvPr/>
        </p:nvSpPr>
        <p:spPr>
          <a:xfrm>
            <a:off x="69146" y="2341475"/>
            <a:ext cx="9013781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tângulo 8"/>
          <p:cNvSpPr/>
          <p:nvPr/>
        </p:nvSpPr>
        <p:spPr>
          <a:xfrm>
            <a:off x="68306" y="2468880"/>
            <a:ext cx="9014621" cy="45720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  <p:sp>
        <p:nvSpPr>
          <p:cNvPr id="9" name="Espaço Reservado para Conteúdo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11" name="Espaço Reservado para Conteúdo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 vert="horz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>
              <a:defRPr/>
            </a:lvl1pPr>
          </a:lstStyle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pt-BR" smtClean="0"/>
              <a:t>Clique para editar o texto mestre</a:t>
            </a:r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lIns="91440" anchor="b" anchorCtr="0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pt-BR" smtClean="0"/>
              <a:t>Clique para editar o texto mestre</a:t>
            </a:r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  <p:sp>
        <p:nvSpPr>
          <p:cNvPr id="11" name="Espaço Reservado para Conteúdo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13" name="Espaço Reservado para Conteúdo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 vert="horz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tângulo 7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9" name="Retângulo de cantos arredondados 8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 anchor="b" anchorCtr="0"/>
          <a:lstStyle>
            <a:lvl1pPr algn="l">
              <a:buNone/>
              <a:defRPr sz="4000" b="0"/>
            </a:lvl1pPr>
          </a:lstStyle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  <p:sp>
        <p:nvSpPr>
          <p:cNvPr id="11" name="Espaço Reservado para Conteúdo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 vert="horz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800" b="0"/>
            </a:lvl1pPr>
          </a:lstStyle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6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>
          <a:xfrm>
            <a:off x="146304" y="6208776"/>
            <a:ext cx="457200" cy="457200"/>
          </a:xfrm>
        </p:spPr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  <p:sp>
        <p:nvSpPr>
          <p:cNvPr id="11" name="Retângulo 10"/>
          <p:cNvSpPr/>
          <p:nvPr/>
        </p:nvSpPr>
        <p:spPr>
          <a:xfrm flipV="1">
            <a:off x="68307" y="4683555"/>
            <a:ext cx="9006840" cy="9144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etângulo 11"/>
          <p:cNvSpPr/>
          <p:nvPr/>
        </p:nvSpPr>
        <p:spPr>
          <a:xfrm>
            <a:off x="68508" y="4650474"/>
            <a:ext cx="9006639" cy="45719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Retângulo 12"/>
          <p:cNvSpPr/>
          <p:nvPr/>
        </p:nvSpPr>
        <p:spPr>
          <a:xfrm>
            <a:off x="68510" y="4773224"/>
            <a:ext cx="9006637" cy="4880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68308" y="66675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pt-BR" smtClean="0"/>
              <a:t>Clique no ícone para adicionar uma imagem</a:t>
            </a:r>
            <a:endParaRPr kumimoji="0"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41"/>
            <a:ext cx="2011680" cy="5851525"/>
          </a:xfrm>
        </p:spPr>
        <p:txBody>
          <a:bodyPr vert="eaVert"/>
          <a:lstStyle/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914400" y="274640"/>
            <a:ext cx="5562600" cy="5851525"/>
          </a:xfrm>
        </p:spPr>
        <p:txBody>
          <a:bodyPr vert="eaVert"/>
          <a:lstStyle/>
          <a:p>
            <a:pPr lvl="0" eaLnBrk="1" latinLnBrk="0" hangingPunct="1"/>
            <a:r>
              <a:rPr lang="pt-BR" smtClean="0"/>
              <a:t>Clique para editar o texto mestre</a:t>
            </a:r>
          </a:p>
          <a:p>
            <a:pPr lvl="1" eaLnBrk="1" latinLnBrk="0" hangingPunct="1"/>
            <a:r>
              <a:rPr lang="pt-BR" smtClean="0"/>
              <a:t>Segundo nível</a:t>
            </a:r>
          </a:p>
          <a:p>
            <a:pPr lvl="2" eaLnBrk="1" latinLnBrk="0" hangingPunct="1"/>
            <a:r>
              <a:rPr lang="pt-BR" smtClean="0"/>
              <a:t>Terceiro nível</a:t>
            </a:r>
          </a:p>
          <a:p>
            <a:pPr lvl="3" eaLnBrk="1" latinLnBrk="0" hangingPunct="1"/>
            <a:r>
              <a:rPr lang="pt-BR" smtClean="0"/>
              <a:t>Quarto nível</a:t>
            </a:r>
          </a:p>
          <a:p>
            <a:pPr lvl="4" eaLnBrk="1" latinLnBrk="0" hangingPunct="1"/>
            <a:r>
              <a:rPr lang="pt-BR" smtClean="0"/>
              <a:t>Quinto nível</a:t>
            </a:r>
            <a:endParaRPr kumimoji="0" lang="en-US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8" name="Retângulo de cantos arredondados 7"/>
          <p:cNvSpPr/>
          <p:nvPr/>
        </p:nvSpPr>
        <p:spPr>
          <a:xfrm>
            <a:off x="64008" y="69755"/>
            <a:ext cx="9013372" cy="6693408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2" name="Espaço Reservado para Título 21"/>
          <p:cNvSpPr>
            <a:spLocks noGrp="1"/>
          </p:cNvSpPr>
          <p:nvPr>
            <p:ph type="title"/>
          </p:nvPr>
        </p:nvSpPr>
        <p:spPr>
          <a:xfrm>
            <a:off x="914400" y="274638"/>
            <a:ext cx="7772400" cy="1143000"/>
          </a:xfrm>
          <a:prstGeom prst="rect">
            <a:avLst/>
          </a:prstGeom>
        </p:spPr>
        <p:txBody>
          <a:bodyPr bIns="91440" anchor="b" anchorCtr="0">
            <a:normAutofit/>
          </a:bodyPr>
          <a:lstStyle/>
          <a:p>
            <a:r>
              <a:rPr kumimoji="0" lang="pt-BR" smtClean="0"/>
              <a:t>Clique para editar o título mestre</a:t>
            </a:r>
            <a:endParaRPr kumimoji="0" lang="en-US"/>
          </a:p>
        </p:txBody>
      </p:sp>
      <p:sp>
        <p:nvSpPr>
          <p:cNvPr id="13" name="Espaço Reservado para Texto 1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7772400" cy="4572000"/>
          </a:xfrm>
          <a:prstGeom prst="rect">
            <a:avLst/>
          </a:prstGeom>
        </p:spPr>
        <p:txBody>
          <a:bodyPr>
            <a:normAutofit/>
          </a:bodyPr>
          <a:lstStyle/>
          <a:p>
            <a:pPr lvl="0" eaLnBrk="1" latinLnBrk="0" hangingPunct="1"/>
            <a:r>
              <a:rPr kumimoji="0" lang="pt-BR" smtClean="0"/>
              <a:t>Clique para editar o texto mestre</a:t>
            </a:r>
          </a:p>
          <a:p>
            <a:pPr lvl="1" eaLnBrk="1" latinLnBrk="0" hangingPunct="1"/>
            <a:r>
              <a:rPr kumimoji="0" lang="pt-BR" smtClean="0"/>
              <a:t>Segundo nível</a:t>
            </a:r>
          </a:p>
          <a:p>
            <a:pPr lvl="2" eaLnBrk="1" latinLnBrk="0" hangingPunct="1"/>
            <a:r>
              <a:rPr kumimoji="0" lang="pt-BR" smtClean="0"/>
              <a:t>Terceiro nível</a:t>
            </a:r>
          </a:p>
          <a:p>
            <a:pPr lvl="3" eaLnBrk="1" latinLnBrk="0" hangingPunct="1"/>
            <a:r>
              <a:rPr kumimoji="0" lang="pt-BR" smtClean="0"/>
              <a:t>Quarto nível</a:t>
            </a:r>
          </a:p>
          <a:p>
            <a:pPr lvl="4" eaLnBrk="1" latinLnBrk="0" hangingPunct="1"/>
            <a:r>
              <a:rPr kumimoji="0" lang="pt-BR" smtClean="0"/>
              <a:t>Quinto nível</a:t>
            </a:r>
            <a:endParaRPr kumimoji="0" lang="en-US"/>
          </a:p>
        </p:txBody>
      </p:sp>
      <p:sp>
        <p:nvSpPr>
          <p:cNvPr id="14" name="Espaço Reservado para Data 13"/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16BE637C-6D41-4CAA-8A60-94F6DE75FE6D}" type="datetimeFigureOut">
              <a:rPr lang="pt-BR" smtClean="0"/>
              <a:t>28/05/2020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pt-BR"/>
          </a:p>
        </p:txBody>
      </p:sp>
      <p:sp>
        <p:nvSpPr>
          <p:cNvPr id="23" name="Espaço Reservado para Número de Slide 22"/>
          <p:cNvSpPr>
            <a:spLocks noGrp="1"/>
          </p:cNvSpPr>
          <p:nvPr>
            <p:ph type="sldNum" sz="quarter" idx="4"/>
          </p:nvPr>
        </p:nvSpPr>
        <p:spPr>
          <a:xfrm>
            <a:off x="146304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wrap="none" lIns="0" tIns="0" rIns="0" bIns="0" anchor="ctr" anchorCtr="1">
            <a:noAutofit/>
          </a:bodyPr>
          <a:lstStyle>
            <a:lvl1pPr algn="ctr" eaLnBrk="1" latinLnBrk="0" hangingPunct="1">
              <a:defRPr kumimoji="0" sz="1400">
                <a:solidFill>
                  <a:srgbClr val="FFFFFF"/>
                </a:solidFill>
                <a:latin typeface="+mj-lt"/>
                <a:ea typeface="+mj-ea"/>
                <a:cs typeface="+mj-cs"/>
              </a:defRPr>
            </a:lvl1pPr>
          </a:lstStyle>
          <a:p>
            <a:fld id="{A71C7FFF-56A5-4018-8389-417B7E92DEB9}" type="slidenum">
              <a:rPr lang="pt-BR" smtClean="0"/>
              <a:t>‹nº›</a:t>
            </a:fld>
            <a:endParaRPr 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rtl="0" eaLnBrk="1" latinLnBrk="0" hangingPunct="1">
        <a:spcBef>
          <a:spcPct val="0"/>
        </a:spcBef>
        <a:buNone/>
        <a:defRPr kumimoji="0" sz="4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580"/>
        </a:spcBef>
        <a:buClr>
          <a:schemeClr val="accent1"/>
        </a:buClr>
        <a:buSzPct val="8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28600" algn="l" rtl="0" eaLnBrk="1" latinLnBrk="0" hangingPunct="1">
        <a:spcBef>
          <a:spcPts val="370"/>
        </a:spcBef>
        <a:buClr>
          <a:schemeClr val="accent2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8229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SzPct val="8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228600" algn="l" rtl="0" eaLnBrk="1" latinLnBrk="0" hangingPunct="1">
        <a:spcBef>
          <a:spcPts val="370"/>
        </a:spcBef>
        <a:buClr>
          <a:schemeClr val="accent3"/>
        </a:buClr>
        <a:buSzPct val="80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70"/>
        </a:spcBef>
        <a:buClr>
          <a:schemeClr val="accent3"/>
        </a:buClr>
        <a:buFontTx/>
        <a:buChar char="o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228600" algn="l" rtl="0" eaLnBrk="1" latinLnBrk="0" hangingPunct="1">
        <a:spcBef>
          <a:spcPts val="370"/>
        </a:spcBef>
        <a:buClr>
          <a:schemeClr val="accent3"/>
        </a:buClr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228600" algn="l" rtl="0" eaLnBrk="1" latinLnBrk="0" hangingPunct="1">
        <a:spcBef>
          <a:spcPts val="370"/>
        </a:spcBef>
        <a:buClr>
          <a:schemeClr val="accent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228600" algn="l" rtl="0" eaLnBrk="1" latinLnBrk="0" hangingPunct="1">
        <a:spcBef>
          <a:spcPts val="370"/>
        </a:spcBef>
        <a:buClr>
          <a:schemeClr val="accent2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pt-BR" dirty="0" smtClean="0"/>
              <a:t>UNIDADE 5 – 8º ANO</a:t>
            </a:r>
          </a:p>
          <a:p>
            <a:r>
              <a:rPr lang="pt-BR" dirty="0" smtClean="0"/>
              <a:t>TEMAS 1, 2 E 3</a:t>
            </a:r>
            <a:endParaRPr lang="pt-BR" dirty="0"/>
          </a:p>
        </p:txBody>
      </p:sp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404664"/>
            <a:ext cx="7543800" cy="4094311"/>
          </a:xfrm>
        </p:spPr>
        <p:txBody>
          <a:bodyPr/>
          <a:lstStyle/>
          <a:p>
            <a:r>
              <a:rPr lang="pt-BR" dirty="0" smtClean="0"/>
              <a:t>O PROCESSO DE INDEPENDÊNCIA DO BRASIL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280524188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t-BR" dirty="0" smtClean="0"/>
              <a:t>O BRASIL E A CRISE DO ANTIGO SISTEMA COLONIAL 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quarter" idx="1"/>
          </p:nvPr>
        </p:nvSpPr>
        <p:spPr>
          <a:xfrm>
            <a:off x="0" y="1600200"/>
            <a:ext cx="9144000" cy="5257800"/>
          </a:xfrm>
        </p:spPr>
        <p:txBody>
          <a:bodyPr>
            <a:normAutofit lnSpcReduction="10000"/>
          </a:bodyPr>
          <a:lstStyle/>
          <a:p>
            <a:pPr marL="571500" indent="-457200"/>
            <a:r>
              <a:rPr lang="pt-BR" dirty="0" smtClean="0"/>
              <a:t>A HISTÓRIA DO BRASIL É PERMEADA POR CONFLITOS DESDE A CHEGADA DOS PORTUGUESES.</a:t>
            </a:r>
          </a:p>
          <a:p>
            <a:pPr marL="571500" indent="-457200"/>
            <a:r>
              <a:rPr lang="pt-BR" dirty="0" smtClean="0"/>
              <a:t>PORTUGAL ENTRA EM CRISE E AUMENTA A PRESSÃO NA COLÔNIA - EX: MEDIDAS POMBALINAS.</a:t>
            </a:r>
          </a:p>
          <a:p>
            <a:pPr marL="571500" indent="-457200">
              <a:buFontTx/>
              <a:buChar char="-"/>
            </a:pPr>
            <a:r>
              <a:rPr lang="pt-BR" dirty="0" smtClean="0"/>
              <a:t>CONCORRÊNCIA DE OUTRAS POTÊNCIAS</a:t>
            </a:r>
          </a:p>
          <a:p>
            <a:pPr marL="571500" indent="-457200">
              <a:buFontTx/>
              <a:buChar char="-"/>
            </a:pPr>
            <a:r>
              <a:rPr lang="pt-BR" dirty="0" smtClean="0"/>
              <a:t>CONCORRÊNCIA NO COMÉRCIO DE AÇÚCAR</a:t>
            </a:r>
          </a:p>
          <a:p>
            <a:pPr marL="571500" indent="-457200">
              <a:buFontTx/>
              <a:buChar char="-"/>
            </a:pPr>
            <a:r>
              <a:rPr lang="pt-BR" dirty="0" smtClean="0"/>
              <a:t>DEPENDÊNCIA ECONÔMICA COM A INGLATERRA POR MEIO DOS TRATADOS COMERCIAIS. EX: TRATADO DE METHUEN (1703)</a:t>
            </a:r>
          </a:p>
          <a:p>
            <a:pPr marL="571500" indent="-457200">
              <a:buFontTx/>
              <a:buChar char="-"/>
            </a:pPr>
            <a:r>
              <a:rPr lang="pt-BR" dirty="0" smtClean="0"/>
              <a:t>INDEPENDÊNCIA DOS EUA (1776)</a:t>
            </a:r>
          </a:p>
          <a:p>
            <a:pPr marL="571500" indent="-457200">
              <a:buFontTx/>
              <a:buChar char="-"/>
            </a:pPr>
            <a:r>
              <a:rPr lang="pt-BR" dirty="0" smtClean="0"/>
              <a:t>PRESSÃO DA INGLATERRA – INTERESSADA EM ESCOAR A SUA PRODUÇÃO.</a:t>
            </a:r>
          </a:p>
          <a:p>
            <a:pPr marL="571500" indent="-457200">
              <a:buFontTx/>
              <a:buChar char="-"/>
            </a:pPr>
            <a:endParaRPr lang="pt-BR" dirty="0" smtClean="0"/>
          </a:p>
          <a:p>
            <a:pPr marL="571500" indent="-457200">
              <a:buFontTx/>
              <a:buChar char="-"/>
            </a:pPr>
            <a:endParaRPr lang="pt-BR" dirty="0" smtClean="0"/>
          </a:p>
          <a:p>
            <a:pPr marL="571500" indent="-457200"/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47814657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50106"/>
          </a:xfrm>
        </p:spPr>
        <p:txBody>
          <a:bodyPr/>
          <a:lstStyle/>
          <a:p>
            <a:r>
              <a:rPr lang="pt-BR" dirty="0" smtClean="0"/>
              <a:t>CONJURAÇÃO MINEIRA 1789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quarter" idx="1"/>
          </p:nvPr>
        </p:nvSpPr>
        <p:spPr>
          <a:xfrm>
            <a:off x="0" y="1196752"/>
            <a:ext cx="9144000" cy="5661248"/>
          </a:xfrm>
        </p:spPr>
        <p:txBody>
          <a:bodyPr>
            <a:normAutofit/>
          </a:bodyPr>
          <a:lstStyle/>
          <a:p>
            <a:r>
              <a:rPr lang="pt-BR" dirty="0" smtClean="0"/>
              <a:t>MINERAÇÃO – A METRÓPOLE PRESSIONOU AINDA MAIS A COLÔNIA COM UM RÍGIDO CONTROLE ADMINISTRATIVO.</a:t>
            </a:r>
          </a:p>
          <a:p>
            <a:r>
              <a:rPr lang="pt-BR" dirty="0" smtClean="0"/>
              <a:t>AS CONJURAÇÕES PROPUNHAM UMA RUPTURA COM OS LAÇOS COLONIAIS.</a:t>
            </a:r>
          </a:p>
          <a:p>
            <a:r>
              <a:rPr lang="pt-BR" dirty="0" smtClean="0"/>
              <a:t>CONJURAÇÃO MINEIRA: </a:t>
            </a:r>
          </a:p>
          <a:p>
            <a:pPr>
              <a:buFontTx/>
              <a:buChar char="-"/>
            </a:pPr>
            <a:r>
              <a:rPr lang="pt-BR" dirty="0" smtClean="0"/>
              <a:t>INFLUÊNCIA DAS IDEIAS ILUMINISTAS</a:t>
            </a:r>
          </a:p>
          <a:p>
            <a:pPr>
              <a:buFontTx/>
              <a:buChar char="-"/>
            </a:pPr>
            <a:r>
              <a:rPr lang="pt-BR" dirty="0" smtClean="0"/>
              <a:t>LIDERANÇA: ELITE</a:t>
            </a:r>
          </a:p>
          <a:p>
            <a:pPr>
              <a:buFontTx/>
              <a:buChar char="-"/>
            </a:pPr>
            <a:r>
              <a:rPr lang="pt-BR" dirty="0" smtClean="0"/>
              <a:t>CAUSAS: ABUSOS NA COBRANÇA DE IMPOSTOS </a:t>
            </a:r>
          </a:p>
          <a:p>
            <a:pPr>
              <a:buFontTx/>
              <a:buChar char="-"/>
            </a:pPr>
            <a:r>
              <a:rPr lang="pt-BR" dirty="0" smtClean="0"/>
              <a:t>SUFOCADA ANTES DA SUA ECLOSÃO.</a:t>
            </a:r>
          </a:p>
          <a:p>
            <a:pPr>
              <a:buFontTx/>
              <a:buChar char="-"/>
            </a:pPr>
            <a:r>
              <a:rPr lang="pt-BR" dirty="0" smtClean="0"/>
              <a:t>MORTE DE TIRADENTES</a:t>
            </a:r>
          </a:p>
          <a:p>
            <a:pPr>
              <a:buFontTx/>
              <a:buChar char="-"/>
            </a:pPr>
            <a:r>
              <a:rPr lang="pt-BR" dirty="0" smtClean="0"/>
              <a:t>REIVINDICAÇÕES: PROCLAMAÇÃO DA REPÚBLICA, MOVIMENTO SEPARATISTA, PERDÃO DAS DÍVIDAS.</a:t>
            </a:r>
          </a:p>
          <a:p>
            <a:pPr>
              <a:buFontTx/>
              <a:buChar char="-"/>
            </a:pPr>
            <a:endParaRPr lang="pt-BR" dirty="0" smtClean="0"/>
          </a:p>
        </p:txBody>
      </p:sp>
    </p:spTree>
    <p:extLst>
      <p:ext uri="{BB962C8B-B14F-4D97-AF65-F5344CB8AC3E}">
        <p14:creationId xmlns:p14="http://schemas.microsoft.com/office/powerpoint/2010/main" val="5650667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dirty="0" smtClean="0"/>
              <a:t>CONJURAÇÃO BAIANA 1798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quarter" idx="1"/>
          </p:nvPr>
        </p:nvSpPr>
        <p:spPr>
          <a:xfrm>
            <a:off x="0" y="1268760"/>
            <a:ext cx="9144000" cy="5589240"/>
          </a:xfrm>
        </p:spPr>
        <p:txBody>
          <a:bodyPr>
            <a:normAutofit/>
          </a:bodyPr>
          <a:lstStyle/>
          <a:p>
            <a:r>
              <a:rPr lang="pt-BR" dirty="0" smtClean="0"/>
              <a:t>LOCAL: SALVADOR (BAHIA)</a:t>
            </a:r>
          </a:p>
          <a:p>
            <a:r>
              <a:rPr lang="pt-BR" dirty="0" smtClean="0"/>
              <a:t>CONTEXTO: CRISE ECONÔMICA – AUMENTO DO PREÇO DOS ALIMENTOS.</a:t>
            </a:r>
          </a:p>
          <a:p>
            <a:r>
              <a:rPr lang="pt-BR" dirty="0" smtClean="0"/>
              <a:t>INFLUÊNCIA: IDEIAS ILUMINISTAS, REVOLUÇÃO FRANCESA E INDEPENDÊNCIA DO HAITI.</a:t>
            </a:r>
          </a:p>
          <a:p>
            <a:r>
              <a:rPr lang="pt-BR" dirty="0" smtClean="0"/>
              <a:t>CARÁTER POPULAR</a:t>
            </a:r>
          </a:p>
          <a:p>
            <a:r>
              <a:rPr lang="pt-BR" dirty="0" smtClean="0"/>
              <a:t>REIVINDICAÇÕES: FIM DO DOMÍNIO PORTUGUÊS NA BAHIA, PROCLAMAÇÃO DA REPÚBLICA, LIBERDADE DE COMÉRCIO, FIM DA ESCRAVIDÃO.</a:t>
            </a:r>
          </a:p>
          <a:p>
            <a:r>
              <a:rPr lang="pt-BR" dirty="0" smtClean="0"/>
              <a:t>O MOVIMENTO FOI SUFOCADO ANTES DA SUA ECLOSÃO.</a:t>
            </a:r>
          </a:p>
          <a:p>
            <a:r>
              <a:rPr lang="pt-BR" dirty="0" smtClean="0"/>
              <a:t>APENAS AS LIDERANÇAS POPULARES E NEGRAS FORAM CONDENADAS À MORTE.</a:t>
            </a: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428887914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t-BR" dirty="0" smtClean="0"/>
              <a:t>A VINDA DA FAMÍLIA REAL PARA O BRASIL - 1808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quarter" idx="1"/>
          </p:nvPr>
        </p:nvSpPr>
        <p:spPr>
          <a:xfrm>
            <a:off x="0" y="1484784"/>
            <a:ext cx="9144000" cy="5373216"/>
          </a:xfrm>
        </p:spPr>
        <p:txBody>
          <a:bodyPr>
            <a:normAutofit fontScale="92500" lnSpcReduction="10000"/>
          </a:bodyPr>
          <a:lstStyle/>
          <a:p>
            <a:r>
              <a:rPr lang="pt-BR" dirty="0" smtClean="0"/>
              <a:t>AMEAÇA DE INVASÃO DAS TROPAS NAPOLEÔNICAS EM PORTUGAL.</a:t>
            </a:r>
          </a:p>
          <a:p>
            <a:r>
              <a:rPr lang="pt-BR" dirty="0" smtClean="0"/>
              <a:t>A CORTE PORTUGUESA VEIO PARA O BRASIL ESCOLTADA PELA INGLATERRA.</a:t>
            </a:r>
          </a:p>
          <a:p>
            <a:r>
              <a:rPr lang="pt-BR" dirty="0" smtClean="0"/>
              <a:t>1808 – ABERTURA DOS PORTOS (SALVADOR)</a:t>
            </a:r>
          </a:p>
          <a:p>
            <a:r>
              <a:rPr lang="pt-BR" dirty="0" smtClean="0"/>
              <a:t>1810 – TRATADO DE COMÉRCIO E NAVEGAÇÃO</a:t>
            </a:r>
          </a:p>
          <a:p>
            <a:r>
              <a:rPr lang="pt-BR" dirty="0" smtClean="0"/>
              <a:t>PREPARAR A COLÔNIA PARA RECEBER A FAMÍLIA REAL:</a:t>
            </a:r>
          </a:p>
          <a:p>
            <a:pPr>
              <a:buFontTx/>
              <a:buChar char="-"/>
            </a:pPr>
            <a:r>
              <a:rPr lang="pt-BR" dirty="0" smtClean="0"/>
              <a:t>CÓRREGOS CANALIZADOS</a:t>
            </a:r>
          </a:p>
          <a:p>
            <a:pPr>
              <a:buFontTx/>
              <a:buChar char="-"/>
            </a:pPr>
            <a:r>
              <a:rPr lang="pt-BR" dirty="0" smtClean="0"/>
              <a:t>BANCO DO BRASIL</a:t>
            </a:r>
          </a:p>
          <a:p>
            <a:pPr>
              <a:buFontTx/>
              <a:buChar char="-"/>
            </a:pPr>
            <a:r>
              <a:rPr lang="pt-BR" dirty="0" smtClean="0"/>
              <a:t>JARDIM BOTÂNICO</a:t>
            </a:r>
          </a:p>
          <a:p>
            <a:pPr>
              <a:buFontTx/>
              <a:buChar char="-"/>
            </a:pPr>
            <a:r>
              <a:rPr lang="pt-BR" dirty="0" smtClean="0"/>
              <a:t>BIBLIOTECA NACIONAL</a:t>
            </a:r>
          </a:p>
          <a:p>
            <a:pPr>
              <a:buFontTx/>
              <a:buChar char="-"/>
            </a:pPr>
            <a:r>
              <a:rPr lang="pt-BR" dirty="0" smtClean="0"/>
              <a:t>ESTRADAS</a:t>
            </a:r>
          </a:p>
          <a:p>
            <a:pPr>
              <a:buFontTx/>
              <a:buChar char="-"/>
            </a:pPr>
            <a:r>
              <a:rPr lang="pt-BR" dirty="0" smtClean="0"/>
              <a:t>ILUMINAÇÃO</a:t>
            </a:r>
          </a:p>
          <a:p>
            <a:pPr>
              <a:buFontTx/>
              <a:buChar char="-"/>
            </a:pPr>
            <a:r>
              <a:rPr lang="pt-BR" dirty="0" smtClean="0"/>
              <a:t>IMPRENSA RÉGIA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94205704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922114"/>
          </a:xfrm>
        </p:spPr>
        <p:txBody>
          <a:bodyPr>
            <a:normAutofit/>
          </a:bodyPr>
          <a:lstStyle/>
          <a:p>
            <a:pPr algn="ctr"/>
            <a:r>
              <a:rPr lang="pt-BR" dirty="0" smtClean="0"/>
              <a:t>A INDEPENDÊNCIA DO BRASIL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quarter" idx="1"/>
          </p:nvPr>
        </p:nvSpPr>
        <p:spPr>
          <a:xfrm>
            <a:off x="0" y="1340768"/>
            <a:ext cx="9144000" cy="5517232"/>
          </a:xfrm>
        </p:spPr>
        <p:txBody>
          <a:bodyPr>
            <a:normAutofit/>
          </a:bodyPr>
          <a:lstStyle/>
          <a:p>
            <a:r>
              <a:rPr lang="pt-BR" dirty="0" smtClean="0"/>
              <a:t>1815 – ELEVAÇÃO DO BRASIL À REINO UNIDO DE PORTUGAL.</a:t>
            </a:r>
          </a:p>
          <a:p>
            <a:r>
              <a:rPr lang="pt-BR" dirty="0" smtClean="0"/>
              <a:t>1820 – REVOLUÇÃO LIBERAL DO PORTO</a:t>
            </a:r>
          </a:p>
          <a:p>
            <a:r>
              <a:rPr lang="pt-BR" dirty="0" smtClean="0"/>
              <a:t>1821 – D. JOÃO VI RETORNOU PARA PORTUGAL E DEIXOU D. PEDRO NO BRASIL.</a:t>
            </a:r>
          </a:p>
          <a:p>
            <a:r>
              <a:rPr lang="pt-BR" dirty="0" smtClean="0"/>
              <a:t>REGÊNCIA DE D. PEDRO (1821-1822)</a:t>
            </a:r>
          </a:p>
          <a:p>
            <a:r>
              <a:rPr lang="pt-BR" dirty="0" smtClean="0"/>
              <a:t>INTENÇÃO DOS PORTUGUESES EM RECOLONIZAR O BRASIL, AS CORTES EXIGIRAM O RETORNO DE D. PEDRO PARA PORTUGAL.</a:t>
            </a:r>
          </a:p>
          <a:p>
            <a:r>
              <a:rPr lang="pt-BR" dirty="0" smtClean="0"/>
              <a:t>9 DE JANEIRO DE 1822 – DIA DO FICO.</a:t>
            </a:r>
          </a:p>
          <a:p>
            <a:r>
              <a:rPr lang="pt-BR" dirty="0" smtClean="0"/>
              <a:t>AS CORTES REDUZIRAM O PODER DE D. PEDRO</a:t>
            </a:r>
          </a:p>
          <a:p>
            <a:r>
              <a:rPr lang="pt-BR" dirty="0" smtClean="0"/>
              <a:t>7 DE SETEMBRO DE 1822 – </a:t>
            </a:r>
            <a:r>
              <a:rPr lang="pt-BR" dirty="0" smtClean="0"/>
              <a:t>PROCLAMAÇÃO </a:t>
            </a:r>
            <a:r>
              <a:rPr lang="pt-BR" dirty="0" smtClean="0"/>
              <a:t>DA INDEPENDÊNCIA DO BRASIL.</a:t>
            </a:r>
          </a:p>
          <a:p>
            <a:endParaRPr lang="pt-BR" dirty="0" smtClean="0"/>
          </a:p>
          <a:p>
            <a:endParaRPr lang="pt-BR" dirty="0" smtClean="0"/>
          </a:p>
          <a:p>
            <a:endParaRPr lang="pt-BR" dirty="0" smtClean="0"/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1927585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dirty="0" smtClean="0"/>
              <a:t>A INDEPENDÊNCIA DO BRASIL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quarter" idx="1"/>
          </p:nvPr>
        </p:nvSpPr>
        <p:spPr>
          <a:xfrm>
            <a:off x="0" y="1595652"/>
            <a:ext cx="9143999" cy="5257800"/>
          </a:xfrm>
        </p:spPr>
        <p:txBody>
          <a:bodyPr/>
          <a:lstStyle/>
          <a:p>
            <a:r>
              <a:rPr lang="pt-BR" dirty="0" smtClean="0"/>
              <a:t>ALIANÇA ENTRE D. PEDRO E A ARISTOCRACIA RURAL DO CENTRO-SUL.</a:t>
            </a:r>
          </a:p>
          <a:p>
            <a:r>
              <a:rPr lang="pt-BR" dirty="0" smtClean="0"/>
              <a:t>EXISTIA UM MEDO DAS ELITES BRASILEIRAS DE QUE A POPULAÇÃO LIDERASSE UM MOVIMENTO DE INDEPENDÊNCIA.</a:t>
            </a:r>
          </a:p>
          <a:p>
            <a:r>
              <a:rPr lang="pt-BR" dirty="0" smtClean="0"/>
              <a:t>APÓS A INDEPENDÊNCIA, O BRASIL PERMANECEU MONÁRQUICO E ESCRAVISTA.</a:t>
            </a:r>
          </a:p>
          <a:p>
            <a:endParaRPr lang="pt-BR" dirty="0" smtClean="0"/>
          </a:p>
          <a:p>
            <a:pPr marL="0" indent="0">
              <a:buNone/>
            </a:pPr>
            <a:endParaRPr lang="pt-BR" dirty="0" smtClean="0"/>
          </a:p>
        </p:txBody>
      </p:sp>
    </p:spTree>
    <p:extLst>
      <p:ext uri="{BB962C8B-B14F-4D97-AF65-F5344CB8AC3E}">
        <p14:creationId xmlns:p14="http://schemas.microsoft.com/office/powerpoint/2010/main" val="1639798858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apital Próprio">
  <a:themeElements>
    <a:clrScheme name="Capital Próprio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Capital Próprio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Capital Próprio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</Template>
  <TotalTime>201</TotalTime>
  <Words>450</Words>
  <Application>Microsoft Office PowerPoint</Application>
  <PresentationFormat>Apresentação na tela (4:3)</PresentationFormat>
  <Paragraphs>58</Paragraphs>
  <Slides>7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7</vt:i4>
      </vt:variant>
    </vt:vector>
  </HeadingPairs>
  <TitlesOfParts>
    <vt:vector size="8" baseType="lpstr">
      <vt:lpstr>Capital Próprio</vt:lpstr>
      <vt:lpstr>O PROCESSO DE INDEPENDÊNCIA DO BRASIL</vt:lpstr>
      <vt:lpstr>O BRASIL E A CRISE DO ANTIGO SISTEMA COLONIAL </vt:lpstr>
      <vt:lpstr>CONJURAÇÃO MINEIRA 1789</vt:lpstr>
      <vt:lpstr>CONJURAÇÃO BAIANA 1798</vt:lpstr>
      <vt:lpstr>A VINDA DA FAMÍLIA REAL PARA O BRASIL - 1808</vt:lpstr>
      <vt:lpstr>A INDEPENDÊNCIA DO BRASIL</vt:lpstr>
      <vt:lpstr>A INDEPENDÊNCIA DO BRASIL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Samsung1</dc:creator>
  <cp:lastModifiedBy>Samsung1</cp:lastModifiedBy>
  <cp:revision>13</cp:revision>
  <dcterms:created xsi:type="dcterms:W3CDTF">2020-05-27T15:15:53Z</dcterms:created>
  <dcterms:modified xsi:type="dcterms:W3CDTF">2020-05-28T12:59:51Z</dcterms:modified>
</cp:coreProperties>
</file>