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unknown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0EBF-528B-4207-A78E-04B6FC1D6922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3B35F-A460-4493-91C6-D9BC7A4498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70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3B35F-A460-4493-91C6-D9BC7A44984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826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13B9B60-58DA-4FA8-BCB8-4B9EFD857658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71F8892-D5A9-4E55-8D9E-F796EDDD88A1}" type="slidenum">
              <a:rPr lang="pt-BR" smtClean="0"/>
              <a:t>‹#›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3" Type="http://schemas.microsoft.com/office/2007/relationships/media" Target="../media/media3.wav"/><Relationship Id="rId7" Type="http://schemas.microsoft.com/office/2007/relationships/media" Target="../media/media5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5" Type="http://schemas.microsoft.com/office/2007/relationships/media" Target="../media/media4.wav"/><Relationship Id="rId10" Type="http://schemas.openxmlformats.org/officeDocument/2006/relationships/image" Target="../media/image2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7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5" Type="http://schemas.microsoft.com/office/2007/relationships/media" Target="../media/media8.wav"/><Relationship Id="rId10" Type="http://schemas.openxmlformats.org/officeDocument/2006/relationships/image" Target="../media/image2.png"/><Relationship Id="rId4" Type="http://schemas.openxmlformats.org/officeDocument/2006/relationships/audio" Target="../media/media7.wav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9.m4a"/><Relationship Id="rId7" Type="http://schemas.openxmlformats.org/officeDocument/2006/relationships/image" Target="../media/image4.emf"/><Relationship Id="rId2" Type="http://schemas.microsoft.com/office/2007/relationships/media" Target="../media/media9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0.m4a"/><Relationship Id="rId7" Type="http://schemas.openxmlformats.org/officeDocument/2006/relationships/image" Target="../media/image7.emf"/><Relationship Id="rId2" Type="http://schemas.microsoft.com/office/2007/relationships/media" Target="../media/media10.m4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media11.m4a"/><Relationship Id="rId7" Type="http://schemas.openxmlformats.org/officeDocument/2006/relationships/image" Target="../media/image10.png"/><Relationship Id="rId2" Type="http://schemas.microsoft.com/office/2007/relationships/media" Target="../media/media11.m4a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media12.m4a"/><Relationship Id="rId10" Type="http://schemas.openxmlformats.org/officeDocument/2006/relationships/image" Target="../media/image6.png"/><Relationship Id="rId4" Type="http://schemas.microsoft.com/office/2007/relationships/media" Target="../media/media12.m4a"/><Relationship Id="rId9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Resolução de exercícios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Tema: Energia de Ligação</a:t>
            </a:r>
            <a:endParaRPr lang="pt-BR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0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2772" cy="201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37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594"/>
            <a:ext cx="8228940" cy="197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884"/>
            <a:ext cx="8023010" cy="212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42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9044"/>
            <a:ext cx="3442456" cy="437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7641" y="692696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Gabarito:</a:t>
            </a:r>
            <a:endParaRPr lang="pt-BR" sz="3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4263"/>
            <a:ext cx="3092802" cy="17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50371"/>
            <a:ext cx="3073707" cy="212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3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0255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87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35255"/>
            <a:ext cx="5598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1. São </a:t>
            </a:r>
            <a:r>
              <a:rPr lang="pt-BR" dirty="0"/>
              <a:t>dadas as seguintes energias de ligação em kJ/mol de ligação formada:</a:t>
            </a:r>
          </a:p>
          <a:p>
            <a:r>
              <a:rPr lang="pt-BR" dirty="0"/>
              <a:t>H ─ Cℓ = </a:t>
            </a:r>
            <a:r>
              <a:rPr lang="pt-BR" dirty="0" smtClean="0"/>
              <a:t> </a:t>
            </a:r>
            <a:r>
              <a:rPr lang="pt-BR" dirty="0"/>
              <a:t>431,8;  </a:t>
            </a:r>
            <a:r>
              <a:rPr lang="pt-BR" dirty="0" smtClean="0"/>
              <a:t>       H </a:t>
            </a:r>
            <a:r>
              <a:rPr lang="pt-BR" dirty="0"/>
              <a:t>─ F = </a:t>
            </a:r>
            <a:r>
              <a:rPr lang="pt-BR" dirty="0" smtClean="0"/>
              <a:t> </a:t>
            </a:r>
            <a:r>
              <a:rPr lang="pt-BR" dirty="0"/>
              <a:t>563,2;</a:t>
            </a:r>
            <a:br>
              <a:rPr lang="pt-BR" dirty="0"/>
            </a:br>
            <a:r>
              <a:rPr lang="pt-BR" dirty="0"/>
              <a:t>Cℓ ─ Cℓ = </a:t>
            </a:r>
            <a:r>
              <a:rPr lang="pt-BR" dirty="0" smtClean="0"/>
              <a:t> </a:t>
            </a:r>
            <a:r>
              <a:rPr lang="pt-BR" dirty="0"/>
              <a:t>242,6;  </a:t>
            </a:r>
            <a:r>
              <a:rPr lang="pt-BR" dirty="0" smtClean="0"/>
              <a:t>      F </a:t>
            </a:r>
            <a:r>
              <a:rPr lang="pt-BR" dirty="0"/>
              <a:t>─ F = </a:t>
            </a:r>
            <a:r>
              <a:rPr lang="pt-BR" dirty="0" smtClean="0"/>
              <a:t> </a:t>
            </a:r>
            <a:r>
              <a:rPr lang="pt-BR" dirty="0"/>
              <a:t>153,1.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Com os dados acima é possível prever que a reação </a:t>
            </a:r>
            <a:r>
              <a:rPr lang="pt-BR" dirty="0" smtClean="0"/>
              <a:t>a seguir</a:t>
            </a:r>
            <a:r>
              <a:rPr lang="pt-BR" dirty="0"/>
              <a:t>:</a:t>
            </a:r>
          </a:p>
          <a:p>
            <a:r>
              <a:rPr lang="pt-BR" dirty="0"/>
              <a:t>2 </a:t>
            </a:r>
            <a:r>
              <a:rPr lang="pt-BR" dirty="0" smtClean="0"/>
              <a:t>HCℓ </a:t>
            </a:r>
            <a:r>
              <a:rPr lang="pt-BR" baseline="-25000" dirty="0" smtClean="0"/>
              <a:t>(</a:t>
            </a:r>
            <a:r>
              <a:rPr lang="pt-BR" baseline="-25000" dirty="0"/>
              <a:t>g)</a:t>
            </a:r>
            <a:r>
              <a:rPr lang="pt-BR" dirty="0"/>
              <a:t> + 1 </a:t>
            </a:r>
            <a:r>
              <a:rPr lang="pt-BR" dirty="0" smtClean="0"/>
              <a:t>F</a:t>
            </a:r>
            <a:r>
              <a:rPr lang="pt-BR" baseline="-25000" dirty="0" smtClean="0"/>
              <a:t>2 (</a:t>
            </a:r>
            <a:r>
              <a:rPr lang="pt-BR" baseline="-25000" dirty="0"/>
              <a:t>g)</a:t>
            </a:r>
            <a:r>
              <a:rPr lang="pt-BR" dirty="0"/>
              <a:t> → 2 HF</a:t>
            </a:r>
            <a:r>
              <a:rPr lang="pt-BR" baseline="-25000" dirty="0"/>
              <a:t>(g)</a:t>
            </a:r>
            <a:r>
              <a:rPr lang="pt-BR" dirty="0"/>
              <a:t> + 1 </a:t>
            </a:r>
            <a:r>
              <a:rPr lang="pt-BR" dirty="0" smtClean="0"/>
              <a:t>Cℓ</a:t>
            </a:r>
            <a:r>
              <a:rPr lang="pt-BR" baseline="-25000" dirty="0" smtClean="0"/>
              <a:t>2 (g</a:t>
            </a:r>
            <a:r>
              <a:rPr lang="pt-BR" baseline="-25000" dirty="0"/>
              <a:t>)</a:t>
            </a:r>
            <a:endParaRPr lang="pt-BR" dirty="0"/>
          </a:p>
          <a:p>
            <a:r>
              <a:rPr lang="pt-BR" dirty="0"/>
              <a:t>teria ∆H, em kJ, da ordem de: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a) - </a:t>
            </a:r>
            <a:r>
              <a:rPr lang="pt-BR" dirty="0" smtClean="0"/>
              <a:t>585,9;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b) - 352,3;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c) - 220,9;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d) + 220,9;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e) + 352,3.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7751" y="2204864"/>
            <a:ext cx="428675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∆H</a:t>
            </a:r>
            <a:r>
              <a:rPr lang="pt-BR" sz="2800" baseline="-25000" dirty="0" smtClean="0"/>
              <a:t>R</a:t>
            </a:r>
            <a:r>
              <a:rPr lang="pt-BR" sz="2800" dirty="0" smtClean="0"/>
              <a:t>= 2x431,8 + 153,1</a:t>
            </a:r>
          </a:p>
          <a:p>
            <a:r>
              <a:rPr lang="pt-BR" sz="2800" dirty="0" smtClean="0"/>
              <a:t>∆H</a:t>
            </a:r>
            <a:r>
              <a:rPr lang="pt-BR" sz="2800" baseline="-25000" dirty="0" smtClean="0"/>
              <a:t>R</a:t>
            </a:r>
            <a:r>
              <a:rPr lang="pt-BR" sz="2800" dirty="0" smtClean="0"/>
              <a:t>= </a:t>
            </a:r>
            <a:r>
              <a:rPr lang="pt-BR" sz="2800" dirty="0" smtClean="0">
                <a:solidFill>
                  <a:srgbClr val="FF0000"/>
                </a:solidFill>
              </a:rPr>
              <a:t>+1016,7 KJ </a:t>
            </a:r>
            <a:r>
              <a:rPr lang="pt-BR" sz="2800" b="1" dirty="0" smtClean="0">
                <a:solidFill>
                  <a:srgbClr val="FF0000"/>
                </a:solidFill>
              </a:rPr>
              <a:t>(Reag. +)</a:t>
            </a:r>
          </a:p>
          <a:p>
            <a:endParaRPr lang="pt-BR" sz="2800" dirty="0"/>
          </a:p>
          <a:p>
            <a:r>
              <a:rPr lang="pt-BR" sz="2800" dirty="0" smtClean="0"/>
              <a:t>∆H</a:t>
            </a:r>
            <a:r>
              <a:rPr lang="pt-BR" sz="2800" baseline="-25000" dirty="0" smtClean="0"/>
              <a:t>P</a:t>
            </a:r>
            <a:r>
              <a:rPr lang="pt-BR" sz="2800" dirty="0" smtClean="0"/>
              <a:t>= 2x563,2 +242,6</a:t>
            </a:r>
          </a:p>
          <a:p>
            <a:r>
              <a:rPr lang="pt-BR" sz="2800" dirty="0" smtClean="0"/>
              <a:t>∆H</a:t>
            </a:r>
            <a:r>
              <a:rPr lang="pt-BR" sz="2800" baseline="-25000" dirty="0"/>
              <a:t>P</a:t>
            </a:r>
            <a:r>
              <a:rPr lang="pt-BR" sz="2800" dirty="0" smtClean="0"/>
              <a:t>= </a:t>
            </a:r>
            <a:r>
              <a:rPr lang="pt-BR" sz="2800" dirty="0" smtClean="0">
                <a:solidFill>
                  <a:srgbClr val="0070C0"/>
                </a:solidFill>
              </a:rPr>
              <a:t>-1369,0 KJ </a:t>
            </a:r>
            <a:r>
              <a:rPr lang="pt-BR" sz="2800" b="1" dirty="0" smtClean="0">
                <a:solidFill>
                  <a:srgbClr val="0070C0"/>
                </a:solidFill>
              </a:rPr>
              <a:t>(Prod. -)</a:t>
            </a:r>
          </a:p>
          <a:p>
            <a:endParaRPr lang="pt-BR" sz="2800" dirty="0"/>
          </a:p>
          <a:p>
            <a:pPr algn="ctr"/>
            <a:r>
              <a:rPr lang="pt-BR" sz="2800" b="1" dirty="0" smtClean="0">
                <a:solidFill>
                  <a:srgbClr val="00B050"/>
                </a:solidFill>
              </a:rPr>
              <a:t>∆H= ∆H</a:t>
            </a:r>
            <a:r>
              <a:rPr lang="pt-BR" sz="2800" b="1" baseline="-25000" dirty="0" smtClean="0">
                <a:solidFill>
                  <a:srgbClr val="00B050"/>
                </a:solidFill>
              </a:rPr>
              <a:t>R</a:t>
            </a:r>
            <a:r>
              <a:rPr lang="pt-BR" sz="2800" b="1" dirty="0" smtClean="0">
                <a:solidFill>
                  <a:srgbClr val="00B050"/>
                </a:solidFill>
              </a:rPr>
              <a:t>+ ∆H</a:t>
            </a:r>
            <a:r>
              <a:rPr lang="pt-BR" sz="28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800" dirty="0" smtClean="0"/>
              <a:t>∆H= 1016,7 -1369,0</a:t>
            </a:r>
          </a:p>
          <a:p>
            <a:r>
              <a:rPr lang="pt-BR" sz="2800" dirty="0" smtClean="0"/>
              <a:t>∆H= -352,3 KJ</a:t>
            </a:r>
          </a:p>
          <a:p>
            <a:endParaRPr lang="pt-BR" dirty="0"/>
          </a:p>
        </p:txBody>
      </p:sp>
      <p:sp>
        <p:nvSpPr>
          <p:cNvPr id="7" name="Rounded Rectangle 6"/>
          <p:cNvSpPr/>
          <p:nvPr/>
        </p:nvSpPr>
        <p:spPr>
          <a:xfrm>
            <a:off x="4080280" y="2204864"/>
            <a:ext cx="4443103" cy="4247317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Box 7"/>
          <p:cNvSpPr txBox="1"/>
          <p:nvPr/>
        </p:nvSpPr>
        <p:spPr>
          <a:xfrm>
            <a:off x="4922286" y="980728"/>
            <a:ext cx="3618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H-Cl + F-F      H-F + Cl- Cl</a:t>
            </a:r>
          </a:p>
          <a:p>
            <a:r>
              <a:rPr lang="pt-BR" sz="2400" dirty="0" smtClean="0"/>
              <a:t>H-Cl                H-F</a:t>
            </a:r>
            <a:endParaRPr lang="pt-BR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13771" y="1170135"/>
            <a:ext cx="2176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88024" y="980728"/>
            <a:ext cx="3752560" cy="83099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51583" y="5661248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12360" y="564559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20272" y="5645590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58422" y="5641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94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1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348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4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9" y="404664"/>
            <a:ext cx="6264696" cy="384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139952" y="1268760"/>
            <a:ext cx="3752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   H                               H</a:t>
            </a:r>
          </a:p>
          <a:p>
            <a:r>
              <a:rPr lang="pt-BR" dirty="0" smtClean="0"/>
              <a:t>H – C – H  + Cl-Cl      H- </a:t>
            </a:r>
            <a:r>
              <a:rPr lang="pt-BR" dirty="0" smtClean="0">
                <a:solidFill>
                  <a:srgbClr val="FF0000"/>
                </a:solidFill>
              </a:rPr>
              <a:t>C-Cl</a:t>
            </a:r>
            <a:r>
              <a:rPr lang="pt-BR" dirty="0" smtClean="0"/>
              <a:t> + H-Cl</a:t>
            </a:r>
          </a:p>
          <a:p>
            <a:r>
              <a:rPr lang="pt-BR" dirty="0"/>
              <a:t> </a:t>
            </a:r>
            <a:r>
              <a:rPr lang="pt-BR" dirty="0" smtClean="0"/>
              <a:t>      H                               H</a:t>
            </a:r>
            <a:endParaRPr lang="pt-BR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687538" y="1556792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87538" y="1844824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60232" y="1556792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60232" y="1844824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6427" y="1730425"/>
            <a:ext cx="2117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39952" y="2229851"/>
            <a:ext cx="346601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∆H</a:t>
            </a:r>
            <a:r>
              <a:rPr lang="pt-BR" sz="2000" baseline="-25000" dirty="0" smtClean="0"/>
              <a:t>R </a:t>
            </a:r>
            <a:r>
              <a:rPr lang="pt-BR" sz="2000" dirty="0" smtClean="0"/>
              <a:t>= 4x105 + 58</a:t>
            </a:r>
          </a:p>
          <a:p>
            <a:r>
              <a:rPr lang="pt-BR" sz="2000" dirty="0" smtClean="0"/>
              <a:t>∆H</a:t>
            </a:r>
            <a:r>
              <a:rPr lang="pt-BR" sz="2000" baseline="-25000" dirty="0" smtClean="0"/>
              <a:t>R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FF0000"/>
                </a:solidFill>
              </a:rPr>
              <a:t>+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478 Kcal (</a:t>
            </a:r>
            <a:r>
              <a:rPr lang="pt-BR" sz="2000" dirty="0" err="1" smtClean="0">
                <a:solidFill>
                  <a:srgbClr val="FF0000"/>
                </a:solidFill>
              </a:rPr>
              <a:t>Reag</a:t>
            </a:r>
            <a:r>
              <a:rPr lang="pt-BR" sz="2000" dirty="0" smtClean="0">
                <a:solidFill>
                  <a:srgbClr val="FF0000"/>
                </a:solidFill>
              </a:rPr>
              <a:t>. +)</a:t>
            </a:r>
          </a:p>
          <a:p>
            <a:endParaRPr lang="pt-BR" sz="2000" dirty="0"/>
          </a:p>
          <a:p>
            <a:r>
              <a:rPr lang="pt-BR" sz="2000" dirty="0" smtClean="0"/>
              <a:t>∆H</a:t>
            </a:r>
            <a:r>
              <a:rPr lang="pt-BR" sz="2000" baseline="-25000" dirty="0" smtClean="0"/>
              <a:t>P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0070C0"/>
                </a:solidFill>
              </a:rPr>
              <a:t>- (CH</a:t>
            </a:r>
            <a:r>
              <a:rPr lang="pt-BR" sz="2000" baseline="-25000" dirty="0" smtClean="0">
                <a:solidFill>
                  <a:srgbClr val="0070C0"/>
                </a:solidFill>
              </a:rPr>
              <a:t>3</a:t>
            </a:r>
            <a:r>
              <a:rPr lang="pt-BR" sz="2000" dirty="0" smtClean="0">
                <a:solidFill>
                  <a:srgbClr val="0070C0"/>
                </a:solidFill>
              </a:rPr>
              <a:t>Cl + 103) (Prod. -)</a:t>
            </a:r>
          </a:p>
          <a:p>
            <a:endParaRPr lang="pt-BR" sz="2000" dirty="0" smtClean="0"/>
          </a:p>
          <a:p>
            <a:pPr algn="ctr"/>
            <a:r>
              <a:rPr lang="pt-BR" sz="2000" b="1" dirty="0" smtClean="0">
                <a:solidFill>
                  <a:srgbClr val="00B050"/>
                </a:solidFill>
              </a:rPr>
              <a:t>∆H= ∆H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R </a:t>
            </a:r>
            <a:r>
              <a:rPr lang="pt-BR" sz="2000" b="1" dirty="0" smtClean="0">
                <a:solidFill>
                  <a:srgbClr val="00B050"/>
                </a:solidFill>
              </a:rPr>
              <a:t>+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 </a:t>
            </a:r>
            <a:r>
              <a:rPr lang="pt-BR" sz="2000" b="1" dirty="0" smtClean="0">
                <a:solidFill>
                  <a:srgbClr val="00B050"/>
                </a:solidFill>
              </a:rPr>
              <a:t>∆H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000" b="1" dirty="0" smtClean="0"/>
              <a:t>-25 = 478 - (CH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Cl + 103)</a:t>
            </a:r>
          </a:p>
          <a:p>
            <a:r>
              <a:rPr lang="pt-BR" sz="2000" b="1" dirty="0" smtClean="0"/>
              <a:t>CH</a:t>
            </a:r>
            <a:r>
              <a:rPr lang="pt-BR" sz="2000" b="1" baseline="-25000" dirty="0" smtClean="0"/>
              <a:t>3</a:t>
            </a:r>
            <a:r>
              <a:rPr lang="pt-BR" sz="2000" b="1" dirty="0" smtClean="0"/>
              <a:t>Cl = 478 + 25 – 103</a:t>
            </a:r>
          </a:p>
          <a:p>
            <a:r>
              <a:rPr lang="pt-BR" sz="2000" b="1" dirty="0" smtClean="0">
                <a:solidFill>
                  <a:srgbClr val="7030A0"/>
                </a:solidFill>
              </a:rPr>
              <a:t>CH</a:t>
            </a:r>
            <a:r>
              <a:rPr lang="pt-BR" sz="2000" b="1" baseline="-25000" dirty="0" smtClean="0">
                <a:solidFill>
                  <a:srgbClr val="7030A0"/>
                </a:solidFill>
              </a:rPr>
              <a:t>3</a:t>
            </a:r>
            <a:r>
              <a:rPr lang="pt-BR" sz="2000" b="1" dirty="0" smtClean="0">
                <a:solidFill>
                  <a:srgbClr val="7030A0"/>
                </a:solidFill>
              </a:rPr>
              <a:t>Cl = 400 Kcal</a:t>
            </a:r>
          </a:p>
          <a:p>
            <a:endParaRPr lang="pt-BR" sz="2000" dirty="0"/>
          </a:p>
          <a:p>
            <a:r>
              <a:rPr lang="pt-BR" sz="2000" b="1" dirty="0" smtClean="0"/>
              <a:t>3 lig. C-H e 1 lig. C-Cl</a:t>
            </a:r>
          </a:p>
          <a:p>
            <a:r>
              <a:rPr lang="pt-BR" sz="2000" dirty="0" smtClean="0"/>
              <a:t>3x105= 315 Kcal</a:t>
            </a:r>
          </a:p>
          <a:p>
            <a:r>
              <a:rPr lang="pt-BR" sz="2000" dirty="0" smtClean="0"/>
              <a:t>400-315= 85 Kcal/mol</a:t>
            </a:r>
          </a:p>
          <a:p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23" name="Oval 22"/>
          <p:cNvSpPr/>
          <p:nvPr/>
        </p:nvSpPr>
        <p:spPr>
          <a:xfrm>
            <a:off x="3563888" y="5085184"/>
            <a:ext cx="3960440" cy="1432774"/>
          </a:xfrm>
          <a:prstGeom prst="ellipse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ctangle 23"/>
          <p:cNvSpPr/>
          <p:nvPr/>
        </p:nvSpPr>
        <p:spPr>
          <a:xfrm>
            <a:off x="3923928" y="1268760"/>
            <a:ext cx="3968974" cy="92333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6416" y="424891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6416" y="5053852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41468" y="5723283"/>
            <a:ext cx="609600" cy="609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87829" y="2564904"/>
            <a:ext cx="18198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686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6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008637" cy="32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1135" y="2564904"/>
            <a:ext cx="34820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∆H</a:t>
            </a:r>
            <a:r>
              <a:rPr lang="pt-BR" sz="2400" baseline="-25000" dirty="0"/>
              <a:t>R </a:t>
            </a:r>
            <a:r>
              <a:rPr lang="pt-BR" sz="2400" dirty="0" smtClean="0"/>
              <a:t>= 4x414 + 2x500</a:t>
            </a:r>
          </a:p>
          <a:p>
            <a:r>
              <a:rPr lang="pt-BR" sz="2400" dirty="0"/>
              <a:t>∆H</a:t>
            </a:r>
            <a:r>
              <a:rPr lang="pt-BR" sz="2400" baseline="-25000" dirty="0"/>
              <a:t>R </a:t>
            </a:r>
            <a:r>
              <a:rPr lang="pt-BR" sz="2400" dirty="0"/>
              <a:t>=</a:t>
            </a:r>
            <a:r>
              <a:rPr lang="pt-BR" sz="2400" dirty="0" smtClean="0"/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+ 2656 KJ (Reag +)</a:t>
            </a:r>
          </a:p>
          <a:p>
            <a:endParaRPr lang="pt-BR" sz="2400" dirty="0"/>
          </a:p>
          <a:p>
            <a:r>
              <a:rPr lang="pt-BR" sz="2400" dirty="0"/>
              <a:t>∆</a:t>
            </a:r>
            <a:r>
              <a:rPr lang="pt-BR" sz="2400" dirty="0" smtClean="0"/>
              <a:t>H</a:t>
            </a:r>
            <a:r>
              <a:rPr lang="pt-BR" sz="2400" baseline="-25000" dirty="0"/>
              <a:t>p</a:t>
            </a:r>
            <a:r>
              <a:rPr lang="pt-BR" sz="2400" dirty="0" smtClean="0"/>
              <a:t>= 2x716 + 2x439</a:t>
            </a:r>
          </a:p>
          <a:p>
            <a:r>
              <a:rPr lang="pt-BR" sz="2400" dirty="0"/>
              <a:t>∆</a:t>
            </a:r>
            <a:r>
              <a:rPr lang="pt-BR" sz="2400" dirty="0" smtClean="0"/>
              <a:t>H</a:t>
            </a:r>
            <a:r>
              <a:rPr lang="pt-BR" sz="2400" baseline="-25000" dirty="0" smtClean="0"/>
              <a:t>p </a:t>
            </a:r>
            <a:r>
              <a:rPr lang="pt-BR" sz="2400" dirty="0" smtClean="0"/>
              <a:t>= </a:t>
            </a:r>
            <a:r>
              <a:rPr lang="pt-BR" sz="2400" dirty="0" smtClean="0">
                <a:solidFill>
                  <a:srgbClr val="0070C0"/>
                </a:solidFill>
              </a:rPr>
              <a:t>- 2310 KJ (Prod. -)</a:t>
            </a:r>
          </a:p>
          <a:p>
            <a:endParaRPr lang="pt-BR" sz="2400" dirty="0"/>
          </a:p>
          <a:p>
            <a:r>
              <a:rPr lang="pt-BR" sz="2400" b="1" dirty="0">
                <a:solidFill>
                  <a:srgbClr val="00B050"/>
                </a:solidFill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</a:rPr>
              <a:t>  ∆</a:t>
            </a:r>
            <a:r>
              <a:rPr lang="pt-BR" sz="2400" b="1" dirty="0">
                <a:solidFill>
                  <a:srgbClr val="00B050"/>
                </a:solidFill>
              </a:rPr>
              <a:t>H= ∆H</a:t>
            </a:r>
            <a:r>
              <a:rPr lang="pt-BR" sz="2400" b="1" baseline="-25000" dirty="0">
                <a:solidFill>
                  <a:srgbClr val="00B050"/>
                </a:solidFill>
              </a:rPr>
              <a:t>R</a:t>
            </a:r>
            <a:r>
              <a:rPr lang="pt-BR" sz="2400" b="1" dirty="0">
                <a:solidFill>
                  <a:srgbClr val="00B050"/>
                </a:solidFill>
              </a:rPr>
              <a:t>+ ∆</a:t>
            </a:r>
            <a:r>
              <a:rPr lang="pt-BR" sz="2400" b="1" dirty="0" smtClean="0">
                <a:solidFill>
                  <a:srgbClr val="00B050"/>
                </a:solidFill>
              </a:rPr>
              <a:t>H</a:t>
            </a:r>
            <a:r>
              <a:rPr lang="pt-BR" sz="24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∆H</a:t>
            </a:r>
            <a:r>
              <a:rPr lang="pt-BR" sz="2400" b="1" dirty="0" smtClean="0">
                <a:solidFill>
                  <a:srgbClr val="00B050"/>
                </a:solidFill>
              </a:rPr>
              <a:t>= </a:t>
            </a:r>
            <a:r>
              <a:rPr lang="pt-BR" sz="2400" dirty="0">
                <a:solidFill>
                  <a:srgbClr val="00B050"/>
                </a:solidFill>
              </a:rPr>
              <a:t>+ </a:t>
            </a:r>
            <a:r>
              <a:rPr lang="pt-BR" sz="2400" dirty="0" smtClean="0">
                <a:solidFill>
                  <a:srgbClr val="00B050"/>
                </a:solidFill>
              </a:rPr>
              <a:t>2656 – 2310</a:t>
            </a:r>
          </a:p>
          <a:p>
            <a:r>
              <a:rPr lang="pt-BR" sz="2400" b="1" dirty="0">
                <a:solidFill>
                  <a:srgbClr val="00B050"/>
                </a:solidFill>
              </a:rPr>
              <a:t>∆H</a:t>
            </a:r>
            <a:r>
              <a:rPr lang="pt-BR" sz="2400" b="1" dirty="0" smtClean="0">
                <a:solidFill>
                  <a:srgbClr val="00B050"/>
                </a:solidFill>
              </a:rPr>
              <a:t>= + 346 KJ/mol</a:t>
            </a:r>
            <a:endParaRPr lang="pt-BR" sz="2400" dirty="0">
              <a:solidFill>
                <a:srgbClr val="00B05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674773"/>
              </p:ext>
            </p:extLst>
          </p:nvPr>
        </p:nvGraphicFramePr>
        <p:xfrm>
          <a:off x="3800820" y="908720"/>
          <a:ext cx="5308350" cy="1035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S ChemDraw Drawing" r:id="rId6" imgW="4580627" imgH="894290" progId="ChemDraw.Document.6.0">
                  <p:embed/>
                </p:oleObj>
              </mc:Choice>
              <mc:Fallback>
                <p:oleObj name="CS ChemDraw Drawing" r:id="rId6" imgW="4580627" imgH="8942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0820" y="908720"/>
                        <a:ext cx="5308350" cy="1035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779912" y="764704"/>
            <a:ext cx="5364088" cy="13802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ounded Rectangle 6"/>
          <p:cNvSpPr/>
          <p:nvPr/>
        </p:nvSpPr>
        <p:spPr>
          <a:xfrm>
            <a:off x="5148065" y="2564904"/>
            <a:ext cx="3575114" cy="341632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36296" y="6096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301926" cy="248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845926"/>
              </p:ext>
            </p:extLst>
          </p:nvPr>
        </p:nvGraphicFramePr>
        <p:xfrm>
          <a:off x="3061887" y="1947787"/>
          <a:ext cx="5369607" cy="973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S ChemDraw Drawing" r:id="rId6" imgW="4989317" imgH="904817" progId="ChemDraw.Document.6.0">
                  <p:embed/>
                </p:oleObj>
              </mc:Choice>
              <mc:Fallback>
                <p:oleObj name="CS ChemDraw Drawing" r:id="rId6" imgW="4989317" imgH="90481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61887" y="1947787"/>
                        <a:ext cx="5369607" cy="973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847756" y="1875780"/>
            <a:ext cx="5797870" cy="111782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2437214" y="2990036"/>
            <a:ext cx="32784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∆H</a:t>
            </a:r>
            <a:r>
              <a:rPr lang="pt-BR" sz="2000" baseline="-25000" dirty="0"/>
              <a:t>R </a:t>
            </a:r>
            <a:r>
              <a:rPr lang="pt-BR" sz="2000" dirty="0" smtClean="0"/>
              <a:t>= 6x105 + 368 + 58</a:t>
            </a:r>
          </a:p>
          <a:p>
            <a:r>
              <a:rPr lang="pt-BR" sz="2000" dirty="0"/>
              <a:t>∆H</a:t>
            </a:r>
            <a:r>
              <a:rPr lang="pt-BR" sz="2000" baseline="-25000" dirty="0"/>
              <a:t>R 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FF0000"/>
                </a:solidFill>
              </a:rPr>
              <a:t>+ 1056 Kcal (Reag. +)</a:t>
            </a:r>
          </a:p>
          <a:p>
            <a:endParaRPr lang="pt-BR" sz="2000" dirty="0"/>
          </a:p>
          <a:p>
            <a:r>
              <a:rPr lang="pt-BR" sz="2000" dirty="0"/>
              <a:t>∆</a:t>
            </a:r>
            <a:r>
              <a:rPr lang="pt-BR" sz="2000" dirty="0" smtClean="0"/>
              <a:t>H</a:t>
            </a:r>
            <a:r>
              <a:rPr lang="pt-BR" sz="2000" baseline="-25000" dirty="0" smtClean="0"/>
              <a:t>p </a:t>
            </a:r>
            <a:r>
              <a:rPr lang="pt-BR" sz="2000" dirty="0" smtClean="0"/>
              <a:t>= 5x105 + 368 + X + 103</a:t>
            </a:r>
          </a:p>
          <a:p>
            <a:r>
              <a:rPr lang="pt-BR" sz="2000" dirty="0"/>
              <a:t>∆</a:t>
            </a:r>
            <a:r>
              <a:rPr lang="pt-BR" sz="2000" dirty="0" smtClean="0"/>
              <a:t>H</a:t>
            </a:r>
            <a:r>
              <a:rPr lang="pt-BR" sz="2000" baseline="-25000" dirty="0" smtClean="0"/>
              <a:t>p 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0070C0"/>
                </a:solidFill>
              </a:rPr>
              <a:t>- (996 + X) (Prod. -)</a:t>
            </a:r>
          </a:p>
          <a:p>
            <a:endParaRPr lang="pt-BR" sz="2000" dirty="0"/>
          </a:p>
          <a:p>
            <a:r>
              <a:rPr lang="pt-BR" sz="2000" b="1" dirty="0">
                <a:solidFill>
                  <a:srgbClr val="00B050"/>
                </a:solidFill>
              </a:rPr>
              <a:t>∆H= ∆H</a:t>
            </a:r>
            <a:r>
              <a:rPr lang="pt-BR" sz="2000" b="1" baseline="-25000" dirty="0">
                <a:solidFill>
                  <a:srgbClr val="00B050"/>
                </a:solidFill>
              </a:rPr>
              <a:t>R</a:t>
            </a:r>
            <a:r>
              <a:rPr lang="pt-BR" sz="2000" b="1" dirty="0">
                <a:solidFill>
                  <a:srgbClr val="00B050"/>
                </a:solidFill>
              </a:rPr>
              <a:t>+ ∆</a:t>
            </a:r>
            <a:r>
              <a:rPr lang="pt-BR" sz="2000" b="1" dirty="0" smtClean="0">
                <a:solidFill>
                  <a:srgbClr val="00B050"/>
                </a:solidFill>
              </a:rPr>
              <a:t>H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000" b="1" dirty="0" smtClean="0">
                <a:solidFill>
                  <a:srgbClr val="00B050"/>
                </a:solidFill>
              </a:rPr>
              <a:t>-35 = +1056 – (996 + X)</a:t>
            </a:r>
          </a:p>
          <a:p>
            <a:r>
              <a:rPr lang="pt-BR" sz="2000" b="1" dirty="0" smtClean="0">
                <a:solidFill>
                  <a:srgbClr val="00B050"/>
                </a:solidFill>
              </a:rPr>
              <a:t>X = 60 + 35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X= 95 Kcal/mol</a:t>
            </a:r>
          </a:p>
          <a:p>
            <a:endParaRPr lang="pt-BR" b="1" baseline="-25000" dirty="0">
              <a:solidFill>
                <a:srgbClr val="00B050"/>
              </a:solidFill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68344" y="52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7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252535" cy="11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1755" y="1556792"/>
            <a:ext cx="4968552" cy="4320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3891"/>
              </p:ext>
            </p:extLst>
          </p:nvPr>
        </p:nvGraphicFramePr>
        <p:xfrm>
          <a:off x="2152304" y="1589683"/>
          <a:ext cx="4587453" cy="39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S ChemDraw Drawing" r:id="rId8" imgW="2553911" imgH="222155" progId="ChemDraw.Document.6.0">
                  <p:embed/>
                </p:oleObj>
              </mc:Choice>
              <mc:Fallback>
                <p:oleObj name="CS ChemDraw Drawing" r:id="rId8" imgW="2553911" imgH="2221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52304" y="1589683"/>
                        <a:ext cx="4587453" cy="39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946547" y="2132856"/>
            <a:ext cx="4572000" cy="52322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dirty="0" smtClean="0"/>
              <a:t>            ∆</a:t>
            </a:r>
            <a:r>
              <a:rPr lang="pt-BR" sz="2000" dirty="0"/>
              <a:t>H</a:t>
            </a:r>
            <a:r>
              <a:rPr lang="pt-BR" sz="2000" baseline="-25000" dirty="0"/>
              <a:t>R </a:t>
            </a:r>
            <a:r>
              <a:rPr lang="pt-BR" sz="2000" dirty="0" smtClean="0"/>
              <a:t>= 104 + 45 </a:t>
            </a:r>
            <a:endParaRPr lang="pt-BR" sz="2000" dirty="0"/>
          </a:p>
          <a:p>
            <a:pPr algn="ctr"/>
            <a:r>
              <a:rPr lang="pt-BR" sz="2000" dirty="0"/>
              <a:t>∆H</a:t>
            </a:r>
            <a:r>
              <a:rPr lang="pt-BR" sz="2000" baseline="-25000" dirty="0"/>
              <a:t>R </a:t>
            </a:r>
            <a:r>
              <a:rPr lang="pt-BR" sz="2000" dirty="0"/>
              <a:t>= </a:t>
            </a:r>
            <a:r>
              <a:rPr lang="pt-BR" sz="2000" dirty="0">
                <a:solidFill>
                  <a:srgbClr val="FF0000"/>
                </a:solidFill>
              </a:rPr>
              <a:t>+ </a:t>
            </a:r>
            <a:r>
              <a:rPr lang="pt-BR" sz="2000" dirty="0" smtClean="0">
                <a:solidFill>
                  <a:srgbClr val="FF0000"/>
                </a:solidFill>
              </a:rPr>
              <a:t>149 Kcal </a:t>
            </a:r>
            <a:r>
              <a:rPr lang="pt-BR" sz="2000" dirty="0">
                <a:solidFill>
                  <a:srgbClr val="FF0000"/>
                </a:solidFill>
              </a:rPr>
              <a:t>(Reag </a:t>
            </a:r>
            <a:r>
              <a:rPr lang="pt-BR" sz="2000" dirty="0" smtClean="0">
                <a:solidFill>
                  <a:srgbClr val="FF0000"/>
                </a:solidFill>
              </a:rPr>
              <a:t>+)</a:t>
            </a:r>
          </a:p>
          <a:p>
            <a:pPr algn="ctr"/>
            <a:endParaRPr lang="pt-BR" sz="2000" dirty="0" smtClean="0">
              <a:solidFill>
                <a:srgbClr val="FF0000"/>
              </a:solidFill>
            </a:endParaRPr>
          </a:p>
          <a:p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smtClean="0">
                <a:solidFill>
                  <a:srgbClr val="FF0000"/>
                </a:solidFill>
              </a:rPr>
              <a:t>           </a:t>
            </a:r>
            <a:r>
              <a:rPr lang="pt-BR" sz="2000" dirty="0" smtClean="0"/>
              <a:t>∆H</a:t>
            </a:r>
            <a:r>
              <a:rPr lang="pt-BR" sz="2000" baseline="-25000" dirty="0" smtClean="0"/>
              <a:t>P </a:t>
            </a:r>
            <a:r>
              <a:rPr lang="pt-BR" sz="2000" dirty="0" smtClean="0"/>
              <a:t>= 2x87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           ∆H</a:t>
            </a:r>
            <a:r>
              <a:rPr lang="pt-BR" sz="2000" baseline="-25000" dirty="0" smtClean="0"/>
              <a:t>P </a:t>
            </a:r>
            <a:r>
              <a:rPr lang="pt-BR" sz="2000" dirty="0" smtClean="0"/>
              <a:t>= </a:t>
            </a:r>
            <a:r>
              <a:rPr lang="pt-BR" sz="2000" dirty="0" smtClean="0">
                <a:solidFill>
                  <a:srgbClr val="0070C0"/>
                </a:solidFill>
              </a:rPr>
              <a:t>-174 Kcal (Prod. -)</a:t>
            </a:r>
          </a:p>
          <a:p>
            <a:pPr algn="ctr"/>
            <a:endParaRPr lang="pt-BR" sz="2000" dirty="0">
              <a:solidFill>
                <a:srgbClr val="0070C0"/>
              </a:solidFill>
            </a:endParaRPr>
          </a:p>
          <a:p>
            <a:r>
              <a:rPr lang="pt-BR" sz="2000" b="1" dirty="0" smtClean="0">
                <a:solidFill>
                  <a:srgbClr val="00B050"/>
                </a:solidFill>
              </a:rPr>
              <a:t>              ∆</a:t>
            </a:r>
            <a:r>
              <a:rPr lang="pt-BR" sz="2000" b="1" dirty="0">
                <a:solidFill>
                  <a:srgbClr val="00B050"/>
                </a:solidFill>
              </a:rPr>
              <a:t>H= ∆H</a:t>
            </a:r>
            <a:r>
              <a:rPr lang="pt-BR" sz="2000" b="1" baseline="-25000" dirty="0">
                <a:solidFill>
                  <a:srgbClr val="00B050"/>
                </a:solidFill>
              </a:rPr>
              <a:t>R</a:t>
            </a:r>
            <a:r>
              <a:rPr lang="pt-BR" sz="2000" b="1" dirty="0">
                <a:solidFill>
                  <a:srgbClr val="00B050"/>
                </a:solidFill>
              </a:rPr>
              <a:t>+ ∆</a:t>
            </a:r>
            <a:r>
              <a:rPr lang="pt-BR" sz="2000" b="1" dirty="0" smtClean="0">
                <a:solidFill>
                  <a:srgbClr val="00B050"/>
                </a:solidFill>
              </a:rPr>
              <a:t>H</a:t>
            </a:r>
            <a:r>
              <a:rPr lang="pt-BR" sz="2000" b="1" baseline="-25000" dirty="0" smtClean="0">
                <a:solidFill>
                  <a:srgbClr val="00B050"/>
                </a:solidFill>
              </a:rPr>
              <a:t>P</a:t>
            </a:r>
          </a:p>
          <a:p>
            <a:r>
              <a:rPr lang="pt-BR" sz="2000" b="1" dirty="0" smtClean="0">
                <a:solidFill>
                  <a:srgbClr val="00B050"/>
                </a:solidFill>
              </a:rPr>
              <a:t>              ∆H= +149 – 174</a:t>
            </a: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∆</a:t>
            </a:r>
            <a:r>
              <a:rPr lang="pt-BR" sz="2400" b="1" dirty="0">
                <a:solidFill>
                  <a:srgbClr val="00B050"/>
                </a:solidFill>
              </a:rPr>
              <a:t>H</a:t>
            </a:r>
            <a:r>
              <a:rPr lang="pt-BR" sz="2400" b="1" dirty="0" smtClean="0">
                <a:solidFill>
                  <a:srgbClr val="00B050"/>
                </a:solidFill>
              </a:rPr>
              <a:t>= -25 Kcal ; porém a reação em questão, é para ½ da reação. Logo,  a resposta será </a:t>
            </a:r>
          </a:p>
          <a:p>
            <a:pPr algn="ctr"/>
            <a:r>
              <a:rPr lang="pt-BR" sz="2400" b="1" dirty="0" smtClean="0">
                <a:solidFill>
                  <a:srgbClr val="00B050"/>
                </a:solidFill>
              </a:rPr>
              <a:t>-12,5 Kcal </a:t>
            </a:r>
            <a:endParaRPr lang="pt-BR" sz="2400" b="1" dirty="0">
              <a:solidFill>
                <a:srgbClr val="00B050"/>
              </a:solidFill>
            </a:endParaRPr>
          </a:p>
          <a:p>
            <a:endParaRPr lang="pt-BR" sz="2400" dirty="0" smtClean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endParaRPr lang="pt-BR" dirty="0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8424" y="5445224"/>
            <a:ext cx="609600" cy="609600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48685" y="5435561"/>
            <a:ext cx="609600" cy="609600"/>
          </a:xfrm>
          <a:prstGeom prst="rect">
            <a:avLst/>
          </a:prstGeom>
        </p:spPr>
      </p:pic>
      <p:sp>
        <p:nvSpPr>
          <p:cNvPr id="8" name="Seta em Curva para a Direita 7"/>
          <p:cNvSpPr/>
          <p:nvPr/>
        </p:nvSpPr>
        <p:spPr>
          <a:xfrm rot="10800000">
            <a:off x="6739756" y="692695"/>
            <a:ext cx="2725268" cy="4896543"/>
          </a:xfrm>
          <a:prstGeom prst="curvedRightArrow">
            <a:avLst>
              <a:gd name="adj1" fmla="val 24009"/>
              <a:gd name="adj2" fmla="val 53614"/>
              <a:gd name="adj3" fmla="val 36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3995936" y="5301208"/>
            <a:ext cx="22322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01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9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2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800" b="1" dirty="0" smtClean="0"/>
              <a:t>Agora, tente um pouco mais....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64288"/>
            <a:ext cx="5046811" cy="50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270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3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1139"/>
            <a:ext cx="64577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074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198</TotalTime>
  <Words>390</Words>
  <Application>Microsoft Office PowerPoint</Application>
  <PresentationFormat>On-screen Show (4:3)</PresentationFormat>
  <Paragraphs>70</Paragraphs>
  <Slides>14</Slides>
  <Notes>1</Notes>
  <HiddenSlides>0</HiddenSlides>
  <MMClips>12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NewsPrint</vt:lpstr>
      <vt:lpstr>CS ChemDraw Drawing</vt:lpstr>
      <vt:lpstr>Resolução de exercícios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Resolução de exercícios</dc:title>
  <dc:creator>Natalia</dc:creator>
  <cp:lastModifiedBy>Natalia</cp:lastModifiedBy>
  <cp:revision>18</cp:revision>
  <dcterms:created xsi:type="dcterms:W3CDTF">2020-05-01T14:02:53Z</dcterms:created>
  <dcterms:modified xsi:type="dcterms:W3CDTF">2020-05-11T15:09:06Z</dcterms:modified>
</cp:coreProperties>
</file>