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0EBF-528B-4207-A78E-04B6FC1D692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3B35F-A460-4493-91C6-D9BC7A4498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70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3B35F-A460-4493-91C6-D9BC7A44984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82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13B9B60-58DA-4FA8-BCB8-4B9EFD857658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3" Type="http://schemas.microsoft.com/office/2007/relationships/media" Target="../media/media3.wav"/><Relationship Id="rId7" Type="http://schemas.microsoft.com/office/2007/relationships/media" Target="../media/media5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5" Type="http://schemas.microsoft.com/office/2007/relationships/media" Target="../media/media4.wav"/><Relationship Id="rId10" Type="http://schemas.openxmlformats.org/officeDocument/2006/relationships/image" Target="../media/image2.png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7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5" Type="http://schemas.microsoft.com/office/2007/relationships/media" Target="../media/media8.wav"/><Relationship Id="rId10" Type="http://schemas.openxmlformats.org/officeDocument/2006/relationships/image" Target="../media/image2.png"/><Relationship Id="rId4" Type="http://schemas.openxmlformats.org/officeDocument/2006/relationships/audio" Target="../media/media7.wav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Resolução de exercícios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Tema: Energia de Ligação</a:t>
            </a:r>
            <a:endParaRPr lang="pt-BR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0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35255"/>
            <a:ext cx="55983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1. São </a:t>
            </a:r>
            <a:r>
              <a:rPr lang="pt-BR" dirty="0"/>
              <a:t>dadas as seguintes energias de ligação em kJ/mol de ligação formada:</a:t>
            </a:r>
          </a:p>
          <a:p>
            <a:r>
              <a:rPr lang="pt-BR" dirty="0"/>
              <a:t>H ─ Cℓ = </a:t>
            </a:r>
            <a:r>
              <a:rPr lang="pt-BR" dirty="0" smtClean="0"/>
              <a:t> </a:t>
            </a:r>
            <a:r>
              <a:rPr lang="pt-BR" dirty="0"/>
              <a:t>431,8;  </a:t>
            </a:r>
            <a:r>
              <a:rPr lang="pt-BR" dirty="0" smtClean="0"/>
              <a:t>       H </a:t>
            </a:r>
            <a:r>
              <a:rPr lang="pt-BR" dirty="0"/>
              <a:t>─ F = </a:t>
            </a:r>
            <a:r>
              <a:rPr lang="pt-BR" dirty="0" smtClean="0"/>
              <a:t> </a:t>
            </a:r>
            <a:r>
              <a:rPr lang="pt-BR" dirty="0"/>
              <a:t>563,2;</a:t>
            </a:r>
            <a:br>
              <a:rPr lang="pt-BR" dirty="0"/>
            </a:br>
            <a:r>
              <a:rPr lang="pt-BR" dirty="0"/>
              <a:t>Cℓ ─ Cℓ = </a:t>
            </a:r>
            <a:r>
              <a:rPr lang="pt-BR" dirty="0" smtClean="0"/>
              <a:t> </a:t>
            </a:r>
            <a:r>
              <a:rPr lang="pt-BR" dirty="0"/>
              <a:t>242,6;  </a:t>
            </a:r>
            <a:r>
              <a:rPr lang="pt-BR" dirty="0" smtClean="0"/>
              <a:t>      F </a:t>
            </a:r>
            <a:r>
              <a:rPr lang="pt-BR" dirty="0"/>
              <a:t>─ F = </a:t>
            </a:r>
            <a:r>
              <a:rPr lang="pt-BR" dirty="0" smtClean="0"/>
              <a:t> </a:t>
            </a:r>
            <a:r>
              <a:rPr lang="pt-BR" dirty="0"/>
              <a:t>153,1.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Com os dados acima é possível prever que a reação </a:t>
            </a:r>
            <a:r>
              <a:rPr lang="pt-BR" dirty="0" smtClean="0"/>
              <a:t>a seguir</a:t>
            </a:r>
            <a:r>
              <a:rPr lang="pt-BR" dirty="0"/>
              <a:t>:</a:t>
            </a:r>
          </a:p>
          <a:p>
            <a:r>
              <a:rPr lang="pt-BR" dirty="0"/>
              <a:t>2 </a:t>
            </a:r>
            <a:r>
              <a:rPr lang="pt-BR" dirty="0" smtClean="0"/>
              <a:t>HCℓ </a:t>
            </a:r>
            <a:r>
              <a:rPr lang="pt-BR" baseline="-25000" dirty="0" smtClean="0"/>
              <a:t>(</a:t>
            </a:r>
            <a:r>
              <a:rPr lang="pt-BR" baseline="-25000" dirty="0"/>
              <a:t>g)</a:t>
            </a:r>
            <a:r>
              <a:rPr lang="pt-BR" dirty="0"/>
              <a:t> + 1 </a:t>
            </a:r>
            <a:r>
              <a:rPr lang="pt-BR" dirty="0" smtClean="0"/>
              <a:t>F</a:t>
            </a:r>
            <a:r>
              <a:rPr lang="pt-BR" baseline="-25000" dirty="0" smtClean="0"/>
              <a:t>2 (</a:t>
            </a:r>
            <a:r>
              <a:rPr lang="pt-BR" baseline="-25000" dirty="0"/>
              <a:t>g)</a:t>
            </a:r>
            <a:r>
              <a:rPr lang="pt-BR" dirty="0"/>
              <a:t> → 2 HF</a:t>
            </a:r>
            <a:r>
              <a:rPr lang="pt-BR" baseline="-25000" dirty="0"/>
              <a:t>(g)</a:t>
            </a:r>
            <a:r>
              <a:rPr lang="pt-BR" dirty="0"/>
              <a:t> + 1 </a:t>
            </a:r>
            <a:r>
              <a:rPr lang="pt-BR" dirty="0" smtClean="0"/>
              <a:t>Cℓ</a:t>
            </a:r>
            <a:r>
              <a:rPr lang="pt-BR" baseline="-25000" dirty="0" smtClean="0"/>
              <a:t>2 (g</a:t>
            </a:r>
            <a:r>
              <a:rPr lang="pt-BR" baseline="-25000" dirty="0"/>
              <a:t>)</a:t>
            </a:r>
            <a:endParaRPr lang="pt-BR" dirty="0"/>
          </a:p>
          <a:p>
            <a:r>
              <a:rPr lang="pt-BR" dirty="0"/>
              <a:t>teria ∆H, em kJ, da ordem de: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a) - </a:t>
            </a:r>
            <a:r>
              <a:rPr lang="pt-BR" dirty="0" smtClean="0"/>
              <a:t>585,9;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b) - 352,3;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c) - 220,9;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d) + 220,9;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e) + 352,3.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7751" y="2204864"/>
            <a:ext cx="428675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∆H</a:t>
            </a:r>
            <a:r>
              <a:rPr lang="pt-BR" sz="2800" baseline="-25000" dirty="0" smtClean="0"/>
              <a:t>R</a:t>
            </a:r>
            <a:r>
              <a:rPr lang="pt-BR" sz="2800" dirty="0" smtClean="0"/>
              <a:t>= 2x431,8 + 153,1</a:t>
            </a:r>
          </a:p>
          <a:p>
            <a:r>
              <a:rPr lang="pt-BR" sz="2800" dirty="0" smtClean="0"/>
              <a:t>∆H</a:t>
            </a:r>
            <a:r>
              <a:rPr lang="pt-BR" sz="2800" baseline="-25000" dirty="0" smtClean="0"/>
              <a:t>R</a:t>
            </a:r>
            <a:r>
              <a:rPr lang="pt-BR" sz="2800" dirty="0" smtClean="0"/>
              <a:t>= </a:t>
            </a:r>
            <a:r>
              <a:rPr lang="pt-BR" sz="2800" dirty="0" smtClean="0">
                <a:solidFill>
                  <a:srgbClr val="FF0000"/>
                </a:solidFill>
              </a:rPr>
              <a:t>+1016,7 KJ </a:t>
            </a:r>
            <a:r>
              <a:rPr lang="pt-BR" sz="2800" b="1" dirty="0" smtClean="0">
                <a:solidFill>
                  <a:srgbClr val="FF0000"/>
                </a:solidFill>
              </a:rPr>
              <a:t>(Reag. +)</a:t>
            </a:r>
          </a:p>
          <a:p>
            <a:endParaRPr lang="pt-BR" sz="2800" dirty="0"/>
          </a:p>
          <a:p>
            <a:r>
              <a:rPr lang="pt-BR" sz="2800" dirty="0" smtClean="0"/>
              <a:t>∆H</a:t>
            </a:r>
            <a:r>
              <a:rPr lang="pt-BR" sz="2800" baseline="-25000" dirty="0" smtClean="0"/>
              <a:t>P</a:t>
            </a:r>
            <a:r>
              <a:rPr lang="pt-BR" sz="2800" dirty="0" smtClean="0"/>
              <a:t>= 2x563,2 +242,6</a:t>
            </a:r>
          </a:p>
          <a:p>
            <a:r>
              <a:rPr lang="pt-BR" sz="2800" dirty="0" smtClean="0"/>
              <a:t>∆H</a:t>
            </a:r>
            <a:r>
              <a:rPr lang="pt-BR" sz="2800" baseline="-25000" dirty="0"/>
              <a:t>P</a:t>
            </a:r>
            <a:r>
              <a:rPr lang="pt-BR" sz="2800" dirty="0" smtClean="0"/>
              <a:t>= </a:t>
            </a:r>
            <a:r>
              <a:rPr lang="pt-BR" sz="2800" dirty="0" smtClean="0">
                <a:solidFill>
                  <a:srgbClr val="0070C0"/>
                </a:solidFill>
              </a:rPr>
              <a:t>-1369,0 KJ </a:t>
            </a:r>
            <a:r>
              <a:rPr lang="pt-BR" sz="2800" b="1" dirty="0" smtClean="0">
                <a:solidFill>
                  <a:srgbClr val="0070C0"/>
                </a:solidFill>
              </a:rPr>
              <a:t>(Prod. -)</a:t>
            </a:r>
          </a:p>
          <a:p>
            <a:endParaRPr lang="pt-BR" sz="2800" dirty="0"/>
          </a:p>
          <a:p>
            <a:pPr algn="ctr"/>
            <a:r>
              <a:rPr lang="pt-BR" sz="2800" b="1" dirty="0" smtClean="0">
                <a:solidFill>
                  <a:srgbClr val="00B050"/>
                </a:solidFill>
              </a:rPr>
              <a:t>∆H= ∆H</a:t>
            </a:r>
            <a:r>
              <a:rPr lang="pt-BR" sz="2800" b="1" baseline="-25000" dirty="0" smtClean="0">
                <a:solidFill>
                  <a:srgbClr val="00B050"/>
                </a:solidFill>
              </a:rPr>
              <a:t>R</a:t>
            </a:r>
            <a:r>
              <a:rPr lang="pt-BR" sz="2800" b="1" dirty="0" smtClean="0">
                <a:solidFill>
                  <a:srgbClr val="00B050"/>
                </a:solidFill>
              </a:rPr>
              <a:t>+ ∆H</a:t>
            </a:r>
            <a:r>
              <a:rPr lang="pt-BR" sz="2800" b="1" baseline="-25000" dirty="0" smtClean="0">
                <a:solidFill>
                  <a:srgbClr val="00B050"/>
                </a:solidFill>
              </a:rPr>
              <a:t>P</a:t>
            </a:r>
          </a:p>
          <a:p>
            <a:r>
              <a:rPr lang="pt-BR" sz="2800" dirty="0" smtClean="0"/>
              <a:t>∆H= 1016,7 -1369,0</a:t>
            </a:r>
          </a:p>
          <a:p>
            <a:r>
              <a:rPr lang="pt-BR" sz="2800" dirty="0" smtClean="0"/>
              <a:t>∆H= -352,3 KJ</a:t>
            </a:r>
          </a:p>
          <a:p>
            <a:endParaRPr lang="pt-BR" dirty="0"/>
          </a:p>
        </p:txBody>
      </p:sp>
      <p:sp>
        <p:nvSpPr>
          <p:cNvPr id="7" name="Rounded Rectangle 6"/>
          <p:cNvSpPr/>
          <p:nvPr/>
        </p:nvSpPr>
        <p:spPr>
          <a:xfrm>
            <a:off x="4080280" y="2204864"/>
            <a:ext cx="4443103" cy="424731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922286" y="980728"/>
            <a:ext cx="3618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H-Cl + F-F      H-F + Cl- Cl</a:t>
            </a:r>
          </a:p>
          <a:p>
            <a:r>
              <a:rPr lang="pt-BR" sz="2400" dirty="0" smtClean="0"/>
              <a:t>H-Cl                H-F</a:t>
            </a:r>
            <a:endParaRPr lang="pt-BR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513771" y="1170135"/>
            <a:ext cx="2176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88024" y="980728"/>
            <a:ext cx="3752560" cy="83099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51583" y="5661248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12360" y="564559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20272" y="564559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58422" y="5641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9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14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348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7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9" y="404664"/>
            <a:ext cx="6264696" cy="38442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139952" y="1268760"/>
            <a:ext cx="3752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      H                               H</a:t>
            </a:r>
          </a:p>
          <a:p>
            <a:r>
              <a:rPr lang="pt-BR" dirty="0" smtClean="0"/>
              <a:t>H – C – H  + Cl-Cl      H- </a:t>
            </a:r>
            <a:r>
              <a:rPr lang="pt-BR" dirty="0" smtClean="0">
                <a:solidFill>
                  <a:srgbClr val="FF0000"/>
                </a:solidFill>
              </a:rPr>
              <a:t>C-Cl</a:t>
            </a:r>
            <a:r>
              <a:rPr lang="pt-BR" dirty="0" smtClean="0"/>
              <a:t> + H-Cl</a:t>
            </a:r>
          </a:p>
          <a:p>
            <a:r>
              <a:rPr lang="pt-BR" dirty="0"/>
              <a:t> </a:t>
            </a:r>
            <a:r>
              <a:rPr lang="pt-BR" dirty="0" smtClean="0"/>
              <a:t>      H                               H</a:t>
            </a:r>
            <a:endParaRPr lang="pt-BR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687538" y="1556792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87538" y="1844824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60232" y="1556792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60232" y="1844824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16427" y="1730425"/>
            <a:ext cx="2117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39952" y="2229851"/>
            <a:ext cx="2953053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∆H</a:t>
            </a:r>
            <a:r>
              <a:rPr lang="pt-BR" sz="2000" baseline="-25000" dirty="0" smtClean="0"/>
              <a:t>R </a:t>
            </a:r>
            <a:r>
              <a:rPr lang="pt-BR" sz="2000" dirty="0" smtClean="0"/>
              <a:t>= 4x105 + 58</a:t>
            </a:r>
          </a:p>
          <a:p>
            <a:r>
              <a:rPr lang="pt-BR" sz="2000" dirty="0" smtClean="0"/>
              <a:t>∆H</a:t>
            </a:r>
            <a:r>
              <a:rPr lang="pt-BR" sz="2000" baseline="-25000" dirty="0" smtClean="0"/>
              <a:t>R</a:t>
            </a:r>
            <a:r>
              <a:rPr lang="pt-BR" sz="2000" dirty="0" smtClean="0"/>
              <a:t>= </a:t>
            </a:r>
            <a:r>
              <a:rPr lang="pt-BR" sz="2000" dirty="0" smtClean="0">
                <a:solidFill>
                  <a:srgbClr val="FF0000"/>
                </a:solidFill>
              </a:rPr>
              <a:t>478 Kcal</a:t>
            </a:r>
          </a:p>
          <a:p>
            <a:endParaRPr lang="pt-BR" sz="2000" dirty="0"/>
          </a:p>
          <a:p>
            <a:r>
              <a:rPr lang="pt-BR" sz="2000" dirty="0" smtClean="0"/>
              <a:t>∆H</a:t>
            </a:r>
            <a:r>
              <a:rPr lang="pt-BR" sz="2000" baseline="-25000" dirty="0" smtClean="0"/>
              <a:t>P</a:t>
            </a:r>
            <a:r>
              <a:rPr lang="pt-BR" sz="2000" dirty="0" smtClean="0"/>
              <a:t>= </a:t>
            </a:r>
            <a:r>
              <a:rPr lang="pt-BR" sz="2000" dirty="0" smtClean="0">
                <a:solidFill>
                  <a:srgbClr val="0070C0"/>
                </a:solidFill>
              </a:rPr>
              <a:t>- (CH3Cl + 103)</a:t>
            </a:r>
          </a:p>
          <a:p>
            <a:endParaRPr lang="pt-BR" sz="2000" dirty="0" smtClean="0"/>
          </a:p>
          <a:p>
            <a:pPr algn="ctr"/>
            <a:r>
              <a:rPr lang="pt-BR" sz="2000" b="1" dirty="0" smtClean="0">
                <a:solidFill>
                  <a:srgbClr val="00B050"/>
                </a:solidFill>
              </a:rPr>
              <a:t>∆H= ∆H</a:t>
            </a:r>
            <a:r>
              <a:rPr lang="pt-BR" sz="2000" b="1" baseline="-25000" dirty="0" smtClean="0">
                <a:solidFill>
                  <a:srgbClr val="00B050"/>
                </a:solidFill>
              </a:rPr>
              <a:t>R </a:t>
            </a:r>
            <a:r>
              <a:rPr lang="pt-BR" sz="2000" b="1" dirty="0" smtClean="0">
                <a:solidFill>
                  <a:srgbClr val="00B050"/>
                </a:solidFill>
              </a:rPr>
              <a:t>+</a:t>
            </a:r>
            <a:r>
              <a:rPr lang="pt-BR" sz="2000" b="1" baseline="-25000" dirty="0" smtClean="0">
                <a:solidFill>
                  <a:srgbClr val="00B050"/>
                </a:solidFill>
              </a:rPr>
              <a:t> </a:t>
            </a:r>
            <a:r>
              <a:rPr lang="pt-BR" sz="2000" b="1" dirty="0" smtClean="0">
                <a:solidFill>
                  <a:srgbClr val="00B050"/>
                </a:solidFill>
              </a:rPr>
              <a:t>∆H</a:t>
            </a:r>
            <a:r>
              <a:rPr lang="pt-BR" sz="2000" b="1" baseline="-25000" dirty="0" smtClean="0">
                <a:solidFill>
                  <a:srgbClr val="00B050"/>
                </a:solidFill>
              </a:rPr>
              <a:t>P</a:t>
            </a:r>
          </a:p>
          <a:p>
            <a:r>
              <a:rPr lang="pt-BR" sz="2000" b="1" dirty="0" smtClean="0"/>
              <a:t>-25 = 478 - (CH</a:t>
            </a:r>
            <a:r>
              <a:rPr lang="pt-BR" sz="2000" b="1" baseline="-25000" dirty="0" smtClean="0"/>
              <a:t>3</a:t>
            </a:r>
            <a:r>
              <a:rPr lang="pt-BR" sz="2000" b="1" dirty="0" smtClean="0"/>
              <a:t>Cl + 103)</a:t>
            </a:r>
          </a:p>
          <a:p>
            <a:r>
              <a:rPr lang="pt-BR" sz="2000" b="1" dirty="0" smtClean="0"/>
              <a:t>CH</a:t>
            </a:r>
            <a:r>
              <a:rPr lang="pt-BR" sz="2000" b="1" baseline="-25000" dirty="0" smtClean="0"/>
              <a:t>3</a:t>
            </a:r>
            <a:r>
              <a:rPr lang="pt-BR" sz="2000" b="1" dirty="0" smtClean="0"/>
              <a:t>Cl = 478 + 25 – 103</a:t>
            </a:r>
          </a:p>
          <a:p>
            <a:r>
              <a:rPr lang="pt-BR" sz="2000" b="1" dirty="0" smtClean="0">
                <a:solidFill>
                  <a:srgbClr val="7030A0"/>
                </a:solidFill>
              </a:rPr>
              <a:t>CH</a:t>
            </a:r>
            <a:r>
              <a:rPr lang="pt-BR" sz="2000" b="1" baseline="-25000" dirty="0" smtClean="0">
                <a:solidFill>
                  <a:srgbClr val="7030A0"/>
                </a:solidFill>
              </a:rPr>
              <a:t>3</a:t>
            </a:r>
            <a:r>
              <a:rPr lang="pt-BR" sz="2000" b="1" dirty="0" smtClean="0">
                <a:solidFill>
                  <a:srgbClr val="7030A0"/>
                </a:solidFill>
              </a:rPr>
              <a:t>Cl = 400 Kcal</a:t>
            </a:r>
          </a:p>
          <a:p>
            <a:endParaRPr lang="pt-BR" sz="2000" dirty="0"/>
          </a:p>
          <a:p>
            <a:r>
              <a:rPr lang="pt-BR" sz="2000" b="1" dirty="0" smtClean="0"/>
              <a:t>3 lig. C-H e 1 lig. C-Cl</a:t>
            </a:r>
          </a:p>
          <a:p>
            <a:r>
              <a:rPr lang="pt-BR" sz="2000" dirty="0" smtClean="0"/>
              <a:t>3x105= 315 Kcal</a:t>
            </a:r>
          </a:p>
          <a:p>
            <a:r>
              <a:rPr lang="pt-BR" sz="2000" dirty="0" smtClean="0"/>
              <a:t>400-315= 85 Kcal</a:t>
            </a:r>
          </a:p>
          <a:p>
            <a:endParaRPr lang="pt-BR" sz="2000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3" name="Oval 22"/>
          <p:cNvSpPr/>
          <p:nvPr/>
        </p:nvSpPr>
        <p:spPr>
          <a:xfrm>
            <a:off x="3563888" y="5085184"/>
            <a:ext cx="3960440" cy="1432774"/>
          </a:xfrm>
          <a:prstGeom prst="ellips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ctangle 23"/>
          <p:cNvSpPr/>
          <p:nvPr/>
        </p:nvSpPr>
        <p:spPr>
          <a:xfrm>
            <a:off x="3923928" y="1268760"/>
            <a:ext cx="3968974" cy="92333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6416" y="4248919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6416" y="5053852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41468" y="5723283"/>
            <a:ext cx="609600" cy="609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7829" y="2564904"/>
            <a:ext cx="18198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8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1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2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77</TotalTime>
  <Words>174</Words>
  <Application>Microsoft Office PowerPoint</Application>
  <PresentationFormat>On-screen Show (4:3)</PresentationFormat>
  <Paragraphs>35</Paragraphs>
  <Slides>3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NewsPrint</vt:lpstr>
      <vt:lpstr>Resolução de exercícios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Resolução de exercícios</dc:title>
  <dc:creator>Natalia</dc:creator>
  <cp:lastModifiedBy>Natalia</cp:lastModifiedBy>
  <cp:revision>7</cp:revision>
  <dcterms:created xsi:type="dcterms:W3CDTF">2020-05-01T14:02:53Z</dcterms:created>
  <dcterms:modified xsi:type="dcterms:W3CDTF">2020-05-05T12:12:30Z</dcterms:modified>
</cp:coreProperties>
</file>