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F63C-3CAD-4276-A8F7-20C808DC22BC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25F63C-3CAD-4276-A8F7-20C808DC22BC}" type="datetimeFigureOut">
              <a:rPr lang="pt-BR" smtClean="0"/>
              <a:t>13/05/2020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A3D1777-4CB2-4FC7-82C7-238F25C1C3E7}" type="slidenum">
              <a:rPr lang="pt-BR" smtClean="0"/>
              <a:t>‹#›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Termoquímica (cont)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Entalpia de fromação </a:t>
            </a:r>
          </a:p>
        </p:txBody>
      </p:sp>
    </p:spTree>
    <p:extLst>
      <p:ext uri="{BB962C8B-B14F-4D97-AF65-F5344CB8AC3E}">
        <p14:creationId xmlns:p14="http://schemas.microsoft.com/office/powerpoint/2010/main" val="115634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Reação de formação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É </a:t>
            </a:r>
            <a:r>
              <a:rPr lang="pt-BR" b="1" dirty="0"/>
              <a:t>o cálculo do calor liberado ou absorvido na formação de 1 mol de uma substância a partir de substâncias simples, no estado padrão</a:t>
            </a:r>
            <a:r>
              <a:rPr lang="pt-BR" b="1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EX.: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221088"/>
            <a:ext cx="8640960" cy="896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520" y="4221088"/>
            <a:ext cx="8640960" cy="896365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20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688672"/>
          </a:xfrm>
        </p:spPr>
        <p:txBody>
          <a:bodyPr/>
          <a:lstStyle/>
          <a:p>
            <a:r>
              <a:rPr lang="pt-BR" sz="3600" b="1" dirty="0" smtClean="0"/>
              <a:t>O que seria o estado padrão, de uma substância simples?</a:t>
            </a:r>
          </a:p>
          <a:p>
            <a:pPr marL="137160" indent="0">
              <a:buNone/>
            </a:pPr>
            <a:endParaRPr lang="pt-BR" sz="2400" b="1" dirty="0" smtClean="0"/>
          </a:p>
          <a:p>
            <a:pPr>
              <a:buFont typeface="Wingdings" pitchFamily="2" charset="2"/>
              <a:buChar char="v"/>
            </a:pPr>
            <a:r>
              <a:rPr lang="pt-BR" i="1" dirty="0" smtClean="0"/>
              <a:t>São substâncias que se apresentam no seu estado alotrópico mais estável.</a:t>
            </a:r>
          </a:p>
          <a:p>
            <a:pPr>
              <a:buFont typeface="Wingdings" pitchFamily="2" charset="2"/>
              <a:buChar char="v"/>
            </a:pPr>
            <a:endParaRPr lang="pt-BR" i="1" dirty="0"/>
          </a:p>
          <a:p>
            <a:pPr>
              <a:buFont typeface="Wingdings" pitchFamily="2" charset="2"/>
              <a:buChar char="Ø"/>
            </a:pPr>
            <a:r>
              <a:rPr lang="pt-BR" sz="3600" b="1" dirty="0" smtClean="0">
                <a:solidFill>
                  <a:srgbClr val="FFFF00"/>
                </a:solidFill>
              </a:rPr>
              <a:t>Então, todas as subtâncias simples precisam ser as mais comumente encontradas.</a:t>
            </a:r>
            <a:endParaRPr lang="pt-BR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39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Autofit/>
          </a:bodyPr>
          <a:lstStyle/>
          <a:p>
            <a:r>
              <a:rPr lang="pt-BR" sz="4000" dirty="0" smtClean="0"/>
              <a:t>Substâncias simples, tendo entalpia nula!!!</a:t>
            </a:r>
            <a:endParaRPr lang="pt-BR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5" y="2492896"/>
            <a:ext cx="868859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/>
              <a:t>C(graf)         C(graf)          </a:t>
            </a:r>
            <a:r>
              <a:rPr lang="el-GR" sz="3200" dirty="0" smtClean="0"/>
              <a:t>Δ</a:t>
            </a:r>
            <a:r>
              <a:rPr lang="pt-BR" sz="3200" dirty="0" smtClean="0"/>
              <a:t>H°</a:t>
            </a:r>
            <a:r>
              <a:rPr lang="pt-BR" sz="3200" baseline="-25000" dirty="0" smtClean="0"/>
              <a:t>f</a:t>
            </a:r>
            <a:r>
              <a:rPr lang="pt-BR" sz="3200" dirty="0" smtClean="0"/>
              <a:t> =  zero</a:t>
            </a:r>
          </a:p>
          <a:p>
            <a:r>
              <a:rPr lang="pt-BR" sz="3200" dirty="0" smtClean="0"/>
              <a:t>O</a:t>
            </a:r>
            <a:r>
              <a:rPr lang="pt-BR" sz="3200" baseline="-25000" dirty="0" smtClean="0"/>
              <a:t>2</a:t>
            </a:r>
            <a:r>
              <a:rPr lang="pt-BR" sz="3200" dirty="0" smtClean="0"/>
              <a:t> (g)          O</a:t>
            </a:r>
            <a:r>
              <a:rPr lang="pt-BR" sz="3200" baseline="-25000" dirty="0" smtClean="0"/>
              <a:t>2</a:t>
            </a:r>
            <a:r>
              <a:rPr lang="pt-BR" sz="3200" dirty="0" smtClean="0"/>
              <a:t>  (g)            </a:t>
            </a:r>
            <a:r>
              <a:rPr lang="el-GR" sz="3200" dirty="0" smtClean="0"/>
              <a:t>Δ</a:t>
            </a:r>
            <a:r>
              <a:rPr lang="pt-BR" sz="3200" dirty="0" smtClean="0"/>
              <a:t>H°</a:t>
            </a:r>
            <a:r>
              <a:rPr lang="pt-BR" sz="3200" baseline="-25000" dirty="0" smtClean="0"/>
              <a:t>f</a:t>
            </a:r>
            <a:r>
              <a:rPr lang="pt-BR" sz="3200" dirty="0" smtClean="0"/>
              <a:t> =  zero</a:t>
            </a:r>
          </a:p>
          <a:p>
            <a:endParaRPr lang="pt-BR" sz="3200" dirty="0" smtClean="0"/>
          </a:p>
          <a:p>
            <a:endParaRPr lang="pt-BR" sz="3200" dirty="0"/>
          </a:p>
          <a:p>
            <a:r>
              <a:rPr lang="pt-BR" sz="3200" dirty="0" smtClean="0"/>
              <a:t>C(graf)        C (diam)       </a:t>
            </a:r>
            <a:r>
              <a:rPr lang="el-GR" sz="3200" dirty="0" smtClean="0"/>
              <a:t>Δ</a:t>
            </a:r>
            <a:r>
              <a:rPr lang="pt-BR" sz="3200" dirty="0" smtClean="0"/>
              <a:t>H°</a:t>
            </a:r>
            <a:r>
              <a:rPr lang="pt-BR" sz="3200" baseline="-25000" dirty="0" smtClean="0"/>
              <a:t>f</a:t>
            </a:r>
            <a:r>
              <a:rPr lang="pt-BR" sz="3200" dirty="0" smtClean="0"/>
              <a:t> =  +1,9KJ/mol</a:t>
            </a:r>
          </a:p>
          <a:p>
            <a:r>
              <a:rPr lang="pt-BR" sz="3200" dirty="0" smtClean="0"/>
              <a:t>3/2 O</a:t>
            </a:r>
            <a:r>
              <a:rPr lang="pt-BR" sz="3200" baseline="-25000" dirty="0" smtClean="0"/>
              <a:t>2</a:t>
            </a:r>
            <a:r>
              <a:rPr lang="pt-BR" sz="3200" dirty="0" smtClean="0"/>
              <a:t> (g)         O</a:t>
            </a:r>
            <a:r>
              <a:rPr lang="pt-BR" sz="3200" baseline="-25000" dirty="0" smtClean="0"/>
              <a:t>3</a:t>
            </a:r>
            <a:r>
              <a:rPr lang="pt-BR" sz="3200" dirty="0" smtClean="0"/>
              <a:t> (g)      </a:t>
            </a:r>
            <a:r>
              <a:rPr lang="el-GR" sz="3200" dirty="0" smtClean="0"/>
              <a:t>Δ</a:t>
            </a:r>
            <a:r>
              <a:rPr lang="pt-BR" sz="3200" dirty="0" smtClean="0"/>
              <a:t>H°</a:t>
            </a:r>
            <a:r>
              <a:rPr lang="pt-BR" sz="3200" baseline="-25000" dirty="0" smtClean="0"/>
              <a:t>f</a:t>
            </a:r>
            <a:r>
              <a:rPr lang="pt-BR" sz="3200" dirty="0" smtClean="0"/>
              <a:t> =  +142,7 KJ/mol</a:t>
            </a:r>
            <a:endParaRPr lang="pt-BR" sz="3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871700" y="2780928"/>
            <a:ext cx="648072" cy="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656326" y="3356992"/>
            <a:ext cx="648072" cy="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436226" y="5301208"/>
            <a:ext cx="648072" cy="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871700" y="4725144"/>
            <a:ext cx="648072" cy="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59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6443"/>
            <a:ext cx="8229600" cy="1143000"/>
          </a:xfrm>
        </p:spPr>
        <p:txBody>
          <a:bodyPr/>
          <a:lstStyle/>
          <a:p>
            <a:r>
              <a:rPr lang="pt-BR" dirty="0" smtClean="0"/>
              <a:t>Entalpia de Formação</a:t>
            </a:r>
            <a:endParaRPr lang="pt-B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5" y="1052736"/>
            <a:ext cx="3735487" cy="569118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55775" y="1052736"/>
            <a:ext cx="3735487" cy="5691185"/>
          </a:xfrm>
          <a:prstGeom prst="rect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51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1216" y="188640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effectLst/>
              </a:rPr>
              <a:t>Veja a entalpia-padrão de formação, em KJ.mol</a:t>
            </a:r>
            <a:r>
              <a:rPr lang="pt-BR" baseline="30000" dirty="0" smtClean="0">
                <a:effectLst/>
              </a:rPr>
              <a:t>-1</a:t>
            </a:r>
            <a:r>
              <a:rPr lang="pt-BR" dirty="0" smtClean="0">
                <a:effectLst/>
              </a:rPr>
              <a:t> e a 25°C, de algumas substâncias:</a:t>
            </a:r>
          </a:p>
          <a:p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                                        CH</a:t>
            </a:r>
            <a:r>
              <a:rPr lang="pt-BR" baseline="-25000" dirty="0" smtClean="0">
                <a:effectLst/>
              </a:rPr>
              <a:t>4(g)</a:t>
            </a:r>
            <a:r>
              <a:rPr lang="pt-BR" dirty="0" smtClean="0">
                <a:effectLst/>
              </a:rPr>
              <a:t> -74,8</a:t>
            </a:r>
          </a:p>
          <a:p>
            <a:r>
              <a:rPr lang="pt-BR" dirty="0" smtClean="0">
                <a:effectLst/>
              </a:rPr>
              <a:t>                                        CHCl</a:t>
            </a:r>
            <a:r>
              <a:rPr lang="pt-BR" baseline="-25000" dirty="0" smtClean="0">
                <a:effectLst/>
              </a:rPr>
              <a:t>3(l)</a:t>
            </a:r>
            <a:r>
              <a:rPr lang="pt-BR" dirty="0" smtClean="0">
                <a:effectLst/>
              </a:rPr>
              <a:t> - 134,5</a:t>
            </a:r>
          </a:p>
          <a:p>
            <a:r>
              <a:rPr lang="pt-BR" dirty="0" smtClean="0">
                <a:effectLst/>
              </a:rPr>
              <a:t>                                        HCl</a:t>
            </a:r>
            <a:r>
              <a:rPr lang="pt-BR" baseline="-25000" dirty="0" smtClean="0">
                <a:effectLst/>
              </a:rPr>
              <a:t>(g)</a:t>
            </a:r>
            <a:r>
              <a:rPr lang="pt-BR" dirty="0" smtClean="0">
                <a:effectLst/>
              </a:rPr>
              <a:t> - 92,3</a:t>
            </a:r>
          </a:p>
          <a:p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Se realizarmos a reação de cloração do metano, qual será o valor da variação da entalpia do processo?</a:t>
            </a:r>
          </a:p>
          <a:p>
            <a:endParaRPr lang="pt-BR" dirty="0" smtClean="0">
              <a:effectLst/>
            </a:endParaRPr>
          </a:p>
          <a:p>
            <a:r>
              <a:rPr lang="pt-BR" b="1" dirty="0" smtClean="0">
                <a:solidFill>
                  <a:srgbClr val="002060"/>
                </a:solidFill>
                <a:effectLst/>
              </a:rPr>
              <a:t>                                        CH</a:t>
            </a:r>
            <a:r>
              <a:rPr lang="pt-BR" b="1" baseline="-25000" dirty="0" smtClean="0">
                <a:solidFill>
                  <a:srgbClr val="002060"/>
                </a:solidFill>
                <a:effectLst/>
              </a:rPr>
              <a:t>4(g)</a:t>
            </a:r>
            <a:r>
              <a:rPr lang="pt-BR" b="1" dirty="0" smtClean="0">
                <a:solidFill>
                  <a:srgbClr val="002060"/>
                </a:solidFill>
                <a:effectLst/>
              </a:rPr>
              <a:t> + 3Cl</a:t>
            </a:r>
            <a:r>
              <a:rPr lang="pt-BR" b="1" baseline="-25000" dirty="0" smtClean="0">
                <a:solidFill>
                  <a:srgbClr val="002060"/>
                </a:solidFill>
                <a:effectLst/>
              </a:rPr>
              <a:t>2(g)</a:t>
            </a:r>
            <a:r>
              <a:rPr lang="pt-BR" b="1" dirty="0" smtClean="0">
                <a:solidFill>
                  <a:srgbClr val="002060"/>
                </a:solidFill>
                <a:effectLst/>
              </a:rPr>
              <a:t> → CHCl</a:t>
            </a:r>
            <a:r>
              <a:rPr lang="pt-BR" b="1" baseline="-25000" dirty="0" smtClean="0">
                <a:solidFill>
                  <a:srgbClr val="002060"/>
                </a:solidFill>
                <a:effectLst/>
              </a:rPr>
              <a:t>3(l) </a:t>
            </a:r>
            <a:r>
              <a:rPr lang="pt-BR" b="1" dirty="0" smtClean="0">
                <a:solidFill>
                  <a:srgbClr val="002060"/>
                </a:solidFill>
                <a:effectLst/>
              </a:rPr>
              <a:t>+ 3HCl</a:t>
            </a:r>
            <a:r>
              <a:rPr lang="pt-BR" b="1" baseline="-25000" dirty="0" smtClean="0">
                <a:solidFill>
                  <a:srgbClr val="002060"/>
                </a:solidFill>
                <a:effectLst/>
              </a:rPr>
              <a:t>(g)</a:t>
            </a:r>
          </a:p>
          <a:p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a) -115,9 KJ.mol</a:t>
            </a:r>
            <a:r>
              <a:rPr lang="pt-BR" baseline="30000" dirty="0" smtClean="0">
                <a:effectLst/>
              </a:rPr>
              <a:t>-1</a:t>
            </a:r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b) 186,3 KJ.mol</a:t>
            </a:r>
            <a:r>
              <a:rPr lang="pt-BR" baseline="30000" dirty="0" smtClean="0">
                <a:effectLst/>
              </a:rPr>
              <a:t>-1</a:t>
            </a:r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c) -376,2 KJ.mol</a:t>
            </a:r>
            <a:r>
              <a:rPr lang="pt-BR" baseline="30000" dirty="0" smtClean="0">
                <a:effectLst/>
              </a:rPr>
              <a:t>-1</a:t>
            </a:r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d) -336,6 KJ.mol</a:t>
            </a:r>
            <a:r>
              <a:rPr lang="pt-BR" baseline="30000" dirty="0" smtClean="0">
                <a:effectLst/>
              </a:rPr>
              <a:t>-1</a:t>
            </a:r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e) 148,5 KJ.mol</a:t>
            </a:r>
            <a:r>
              <a:rPr lang="pt-BR" baseline="30000" dirty="0" smtClean="0">
                <a:effectLst/>
              </a:rPr>
              <a:t>-1</a:t>
            </a:r>
            <a:endParaRPr lang="pt-BR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2473" y="349681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>
                <a:effectLst/>
              </a:rPr>
              <a:t>Hp = 1.H</a:t>
            </a:r>
            <a:r>
              <a:rPr lang="pt-BR" baseline="-25000" dirty="0" smtClean="0">
                <a:effectLst/>
              </a:rPr>
              <a:t>CHCl3(l)</a:t>
            </a:r>
            <a:r>
              <a:rPr lang="pt-BR" dirty="0" smtClean="0">
                <a:effectLst/>
              </a:rPr>
              <a:t> + 3. H</a:t>
            </a:r>
            <a:r>
              <a:rPr lang="pt-BR" baseline="-25000" dirty="0" smtClean="0">
                <a:effectLst/>
              </a:rPr>
              <a:t>HCl(g)</a:t>
            </a:r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Hp = 1.(- 134,5) + 3(- 92,3)</a:t>
            </a:r>
          </a:p>
          <a:p>
            <a:r>
              <a:rPr lang="pt-BR" dirty="0" smtClean="0">
                <a:effectLst/>
              </a:rPr>
              <a:t>Hp = - 134,5 + (-276,9)</a:t>
            </a:r>
          </a:p>
          <a:p>
            <a:r>
              <a:rPr lang="pt-BR" dirty="0" smtClean="0">
                <a:effectLst/>
              </a:rPr>
              <a:t>HP = -411,4 KJ.mol</a:t>
            </a:r>
            <a:r>
              <a:rPr lang="pt-BR" baseline="30000" dirty="0" smtClean="0">
                <a:effectLst/>
              </a:rPr>
              <a:t>-1</a:t>
            </a:r>
            <a:endParaRPr lang="pt-BR" dirty="0"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52120" y="349681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>
                <a:effectLst/>
              </a:rPr>
              <a:t>Hr = 1.H</a:t>
            </a:r>
            <a:r>
              <a:rPr lang="pt-BR" baseline="-25000" dirty="0" smtClean="0">
                <a:effectLst/>
              </a:rPr>
              <a:t>CH4(g)</a:t>
            </a:r>
            <a:r>
              <a:rPr lang="pt-BR" dirty="0" smtClean="0">
                <a:effectLst/>
              </a:rPr>
              <a:t> + 3. H</a:t>
            </a:r>
            <a:r>
              <a:rPr lang="pt-BR" baseline="-25000" dirty="0" smtClean="0">
                <a:effectLst/>
              </a:rPr>
              <a:t>Cl2(g)</a:t>
            </a:r>
            <a:endParaRPr lang="pt-BR" dirty="0" smtClean="0">
              <a:effectLst/>
            </a:endParaRPr>
          </a:p>
          <a:p>
            <a:r>
              <a:rPr lang="pt-BR" dirty="0" smtClean="0">
                <a:effectLst/>
              </a:rPr>
              <a:t>Hr = 1.(-74,8) + 3(0)</a:t>
            </a:r>
          </a:p>
          <a:p>
            <a:r>
              <a:rPr lang="pt-BR" dirty="0" smtClean="0">
                <a:effectLst/>
              </a:rPr>
              <a:t>Hr = -74,8 KJ.mol</a:t>
            </a:r>
            <a:r>
              <a:rPr lang="pt-BR" baseline="30000" dirty="0" smtClean="0">
                <a:effectLst/>
              </a:rPr>
              <a:t>-1</a:t>
            </a:r>
            <a:endParaRPr lang="pt-BR" dirty="0"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9792" y="498995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dirty="0" smtClean="0">
                <a:solidFill>
                  <a:srgbClr val="FFFF00"/>
                </a:solidFill>
                <a:effectLst/>
              </a:rPr>
              <a:t>Δ</a:t>
            </a:r>
            <a:r>
              <a:rPr lang="pt-BR" sz="2400" dirty="0" smtClean="0">
                <a:solidFill>
                  <a:srgbClr val="FFFF00"/>
                </a:solidFill>
                <a:effectLst/>
              </a:rPr>
              <a:t>H = Hp – Hr</a:t>
            </a:r>
          </a:p>
          <a:p>
            <a:r>
              <a:rPr lang="el-GR" sz="2400" dirty="0" smtClean="0">
                <a:solidFill>
                  <a:srgbClr val="FFFF00"/>
                </a:solidFill>
                <a:effectLst/>
              </a:rPr>
              <a:t>Δ</a:t>
            </a:r>
            <a:r>
              <a:rPr lang="pt-BR" sz="2400" dirty="0" smtClean="0">
                <a:solidFill>
                  <a:srgbClr val="FFFF00"/>
                </a:solidFill>
                <a:effectLst/>
              </a:rPr>
              <a:t>H= -411,4 - (-74,8)</a:t>
            </a:r>
          </a:p>
          <a:p>
            <a:r>
              <a:rPr lang="el-GR" sz="2400" dirty="0" smtClean="0">
                <a:solidFill>
                  <a:srgbClr val="FFFF00"/>
                </a:solidFill>
                <a:effectLst/>
              </a:rPr>
              <a:t>Δ</a:t>
            </a:r>
            <a:r>
              <a:rPr lang="pt-BR" sz="2400" dirty="0" smtClean="0">
                <a:solidFill>
                  <a:srgbClr val="FFFF00"/>
                </a:solidFill>
                <a:effectLst/>
              </a:rPr>
              <a:t>H= -336,6 KJ.mol</a:t>
            </a:r>
            <a:r>
              <a:rPr lang="pt-BR" sz="2400" baseline="30000" dirty="0" smtClean="0">
                <a:solidFill>
                  <a:srgbClr val="FFFF00"/>
                </a:solidFill>
                <a:effectLst/>
              </a:rPr>
              <a:t>-1</a:t>
            </a:r>
            <a:endParaRPr lang="pt-BR" sz="2400" dirty="0">
              <a:solidFill>
                <a:srgbClr val="FFFF00"/>
              </a:solidFill>
              <a:effectLst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12473" y="3496814"/>
            <a:ext cx="5975951" cy="130033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930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32656"/>
            <a:ext cx="5505450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552231"/>
            <a:ext cx="828675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1422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60</TotalTime>
  <Words>294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Termoquímica (cont)</vt:lpstr>
      <vt:lpstr>Reação de formação </vt:lpstr>
      <vt:lpstr>PowerPoint Presentation</vt:lpstr>
      <vt:lpstr>Substâncias simples, tendo entalpia nula!!!</vt:lpstr>
      <vt:lpstr>Entalpia de Formação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Termoquímica (cont)</dc:title>
  <dc:creator>Natalia</dc:creator>
  <cp:lastModifiedBy>Natalia</cp:lastModifiedBy>
  <cp:revision>7</cp:revision>
  <dcterms:created xsi:type="dcterms:W3CDTF">2020-05-13T21:29:19Z</dcterms:created>
  <dcterms:modified xsi:type="dcterms:W3CDTF">2020-05-13T22:33:48Z</dcterms:modified>
</cp:coreProperties>
</file>