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2" r:id="rId21"/>
    <p:sldId id="30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pt-BR" smtClean="0"/>
              <a:t>Clique para editar o título mestre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6/2/2020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8A87A34-81AB-432B-8DAE-1953F412C126}" type="datetimeFigureOut">
              <a:rPr lang="en-US" dirty="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pt-BR" smtClean="0"/>
              <a:t>Clique para editar o título mestre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6/2/2020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pt-BR" smtClean="0"/>
              <a:t>Clique para editar o título mestre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fld id="{48A87A34-81AB-432B-8DAE-1953F412C126}" type="datetimeFigureOut">
              <a:rPr lang="en-US" dirty="0"/>
              <a:t>6/2/2020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pt-BR" smtClean="0"/>
              <a:t>Clique para editar o título mestre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fld id="{48A87A34-81AB-432B-8DAE-1953F412C126}" type="datetimeFigureOut">
              <a:rPr lang="en-US" dirty="0"/>
              <a:t>6/2/2020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6/2/2020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pt-BR" smtClean="0"/>
              <a:t>Clique para editar o título mestre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85800" y="3132666"/>
            <a:ext cx="5311775" cy="3086019"/>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172200" y="3132666"/>
            <a:ext cx="5334000" cy="3086019"/>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pt-BR" smtClean="0"/>
              <a:t>Clique para editar o título mestre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8A87A34-81AB-432B-8DAE-1953F412C126}" type="datetimeFigureOut">
              <a:rPr lang="en-US" dirty="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8A87A34-81AB-432B-8DAE-1953F412C126}" type="datetimeFigureOut">
              <a:rPr lang="en-US" dirty="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6/2/2020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pt-BR" dirty="0" smtClean="0"/>
              <a:t>Classicismo – parte 2</a:t>
            </a:r>
            <a:endParaRPr lang="pt-BR" dirty="0"/>
          </a:p>
        </p:txBody>
      </p:sp>
      <p:sp>
        <p:nvSpPr>
          <p:cNvPr id="3" name="Subtítulo 2"/>
          <p:cNvSpPr>
            <a:spLocks noGrp="1"/>
          </p:cNvSpPr>
          <p:nvPr>
            <p:ph type="subTitle" idx="1"/>
          </p:nvPr>
        </p:nvSpPr>
        <p:spPr/>
        <p:txBody>
          <a:bodyPr/>
          <a:lstStyle/>
          <a:p>
            <a:endParaRPr lang="pt-BR"/>
          </a:p>
        </p:txBody>
      </p:sp>
    </p:spTree>
    <p:extLst>
      <p:ext uri="{BB962C8B-B14F-4D97-AF65-F5344CB8AC3E}">
        <p14:creationId xmlns:p14="http://schemas.microsoft.com/office/powerpoint/2010/main" val="1122951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Francisco de Sá de Miranda: entre o passado e o </a:t>
            </a:r>
            <a:r>
              <a:rPr lang="pt-BR" dirty="0" smtClean="0"/>
              <a:t>presente</a:t>
            </a:r>
            <a:endParaRPr lang="pt-BR" dirty="0"/>
          </a:p>
        </p:txBody>
      </p:sp>
      <p:sp>
        <p:nvSpPr>
          <p:cNvPr id="3" name="Espaço Reservado para Conteúdo 2"/>
          <p:cNvSpPr>
            <a:spLocks noGrp="1"/>
          </p:cNvSpPr>
          <p:nvPr>
            <p:ph idx="1"/>
          </p:nvPr>
        </p:nvSpPr>
        <p:spPr>
          <a:xfrm>
            <a:off x="257577" y="2194560"/>
            <a:ext cx="11248623" cy="4386544"/>
          </a:xfrm>
        </p:spPr>
        <p:txBody>
          <a:bodyPr>
            <a:normAutofit lnSpcReduction="10000"/>
          </a:bodyPr>
          <a:lstStyle/>
          <a:p>
            <a:pPr algn="just"/>
            <a:r>
              <a:rPr lang="pt-BR" dirty="0"/>
              <a:t>A volta do poeta Francisco de Sá de Miranda da Itália, em 1526, é considerada o momento inicial do Classicismo em Portugal. Foi na Itália que Sá de Miranda, educado com uma mentalidade medieval, entrou em contato com a visão humanista e com as inovações literárias do período, principalmente a partir da leitura da obra de Petrarca.</a:t>
            </a:r>
          </a:p>
          <a:p>
            <a:pPr algn="just"/>
            <a:r>
              <a:rPr lang="pt-BR" dirty="0"/>
              <a:t>Inspirado pelo mestre italiano, ele começou a utilizar as formas poéticas características do Classicismo, inovando a cena literária portuguesa, que ainda cultivava estruturas típicas da poesia medieval. </a:t>
            </a:r>
            <a:endParaRPr lang="pt-BR" dirty="0" smtClean="0"/>
          </a:p>
          <a:p>
            <a:pPr algn="just"/>
            <a:r>
              <a:rPr lang="pt-BR" dirty="0" smtClean="0"/>
              <a:t>Usou </a:t>
            </a:r>
            <a:r>
              <a:rPr lang="pt-BR" dirty="0"/>
              <a:t>a medida nova e a velha em seus poemas, que, pelos temas abordados, também revelam uma face voltada para o passado e outra para o presente. </a:t>
            </a:r>
            <a:endParaRPr lang="pt-BR" dirty="0" smtClean="0"/>
          </a:p>
          <a:p>
            <a:pPr algn="just"/>
            <a:r>
              <a:rPr lang="pt-BR" u="sng" dirty="0" smtClean="0"/>
              <a:t>Quando </a:t>
            </a:r>
            <a:r>
              <a:rPr lang="pt-BR" u="sng" dirty="0"/>
              <a:t>faz o elogio da vida rústica e defende a preservação da liberdade individual, assume um perfil renascentista. </a:t>
            </a:r>
            <a:r>
              <a:rPr lang="pt-BR" dirty="0"/>
              <a:t>Quando critica os costumes, a ambição provocada pelo ouro e a corrupção moral, mostra sua face mais conservadora e moralista.</a:t>
            </a:r>
          </a:p>
          <a:p>
            <a:pPr algn="just"/>
            <a:endParaRPr lang="pt-BR" dirty="0"/>
          </a:p>
        </p:txBody>
      </p:sp>
    </p:spTree>
    <p:extLst>
      <p:ext uri="{BB962C8B-B14F-4D97-AF65-F5344CB8AC3E}">
        <p14:creationId xmlns:p14="http://schemas.microsoft.com/office/powerpoint/2010/main" val="1034792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287855"/>
            <a:ext cx="8610600" cy="1293028"/>
          </a:xfrm>
        </p:spPr>
        <p:txBody>
          <a:bodyPr>
            <a:normAutofit/>
          </a:bodyPr>
          <a:lstStyle/>
          <a:p>
            <a:r>
              <a:rPr lang="pt-BR" dirty="0"/>
              <a:t>Camões: cantor de uma época e de um </a:t>
            </a:r>
            <a:r>
              <a:rPr lang="pt-BR" dirty="0" smtClean="0"/>
              <a:t>povo</a:t>
            </a:r>
            <a:endParaRPr lang="pt-BR" dirty="0"/>
          </a:p>
        </p:txBody>
      </p:sp>
      <p:sp>
        <p:nvSpPr>
          <p:cNvPr id="3" name="Espaço Reservado para Conteúdo 2"/>
          <p:cNvSpPr>
            <a:spLocks noGrp="1"/>
          </p:cNvSpPr>
          <p:nvPr>
            <p:ph idx="1"/>
          </p:nvPr>
        </p:nvSpPr>
        <p:spPr>
          <a:xfrm>
            <a:off x="309093" y="1712890"/>
            <a:ext cx="11397803" cy="4829578"/>
          </a:xfrm>
        </p:spPr>
        <p:txBody>
          <a:bodyPr>
            <a:normAutofit lnSpcReduction="10000"/>
          </a:bodyPr>
          <a:lstStyle/>
          <a:p>
            <a:pPr algn="just"/>
            <a:r>
              <a:rPr lang="pt-BR" dirty="0"/>
              <a:t>Luís Vaz de Camões é considerado um dos maiores poetas da língua portuguesa. Em sua vasta obra, imortalizou as glórias de seu povo, registrou e modo sublime os sofrimentos amorosos, indagou sobre as inconstâncias incertezas da vida.</a:t>
            </a:r>
          </a:p>
          <a:p>
            <a:pPr marL="0" indent="0" algn="ctr">
              <a:buNone/>
            </a:pPr>
            <a:r>
              <a:rPr lang="pt-BR" b="1" dirty="0"/>
              <a:t>Os lusíadas. Reinvenção épica da história de </a:t>
            </a:r>
            <a:r>
              <a:rPr lang="pt-BR" b="1" dirty="0" smtClean="0"/>
              <a:t>Portugal</a:t>
            </a:r>
          </a:p>
          <a:p>
            <a:pPr algn="just"/>
            <a:r>
              <a:rPr lang="pt-BR" dirty="0" smtClean="0"/>
              <a:t>Os lusíadas </a:t>
            </a:r>
            <a:r>
              <a:rPr lang="pt-BR" dirty="0"/>
              <a:t>são uma epopeia de imitação, porque seguem o modelo estabelecido, na Antiguidade, pelos poemas homéricos. </a:t>
            </a:r>
            <a:endParaRPr lang="pt-BR" dirty="0" smtClean="0"/>
          </a:p>
          <a:p>
            <a:pPr algn="just"/>
            <a:r>
              <a:rPr lang="pt-BR" dirty="0" smtClean="0"/>
              <a:t>Quando </a:t>
            </a:r>
            <a:r>
              <a:rPr lang="pt-BR" dirty="0"/>
              <a:t>Camões publicou sua epopeia, cumpriu a função de relembrar a grandiosidade portuguesa, já em decadência naquele momento.</a:t>
            </a:r>
          </a:p>
          <a:p>
            <a:pPr algn="just"/>
            <a:r>
              <a:rPr lang="pt-BR" dirty="0"/>
              <a:t>Como homem de seu tempo, Camões faz em Os lusíadas uma crítica explícita à cobiça e à tirania no episódio do Velho do Restelo (Canto IV). </a:t>
            </a:r>
            <a:endParaRPr lang="pt-BR" dirty="0" smtClean="0"/>
          </a:p>
          <a:p>
            <a:pPr algn="just"/>
            <a:r>
              <a:rPr lang="pt-BR" dirty="0" smtClean="0"/>
              <a:t>O </a:t>
            </a:r>
            <a:r>
              <a:rPr lang="pt-BR" dirty="0"/>
              <a:t>velho, ao protestar contra as grandes navegações no momento da partida da esquadra de Vasco da Gama, deixa claro que o povo é quem navega e morre, enquanto o rei e a burguesia dividem entre si os lucros.</a:t>
            </a:r>
          </a:p>
          <a:p>
            <a:pPr marL="0" indent="0" algn="just">
              <a:buNone/>
            </a:pPr>
            <a:endParaRPr lang="pt-BR" dirty="0"/>
          </a:p>
          <a:p>
            <a:pPr algn="just"/>
            <a:endParaRPr lang="pt-BR" dirty="0"/>
          </a:p>
        </p:txBody>
      </p:sp>
    </p:spTree>
    <p:extLst>
      <p:ext uri="{BB962C8B-B14F-4D97-AF65-F5344CB8AC3E}">
        <p14:creationId xmlns:p14="http://schemas.microsoft.com/office/powerpoint/2010/main" val="5861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1228" y="424580"/>
            <a:ext cx="6838681" cy="6064115"/>
          </a:xfrm>
        </p:spPr>
      </p:pic>
    </p:spTree>
    <p:extLst>
      <p:ext uri="{BB962C8B-B14F-4D97-AF65-F5344CB8AC3E}">
        <p14:creationId xmlns:p14="http://schemas.microsoft.com/office/powerpoint/2010/main" val="2221215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300733"/>
            <a:ext cx="8610600" cy="1293028"/>
          </a:xfrm>
        </p:spPr>
        <p:txBody>
          <a:bodyPr/>
          <a:lstStyle/>
          <a:p>
            <a:r>
              <a:rPr lang="pt-BR" dirty="0"/>
              <a:t>A poesia lírica </a:t>
            </a:r>
            <a:r>
              <a:rPr lang="pt-BR" dirty="0" smtClean="0"/>
              <a:t>camoniana</a:t>
            </a:r>
            <a:endParaRPr lang="pt-BR" dirty="0"/>
          </a:p>
        </p:txBody>
      </p:sp>
      <p:sp>
        <p:nvSpPr>
          <p:cNvPr id="3" name="Espaço Reservado para Conteúdo 2"/>
          <p:cNvSpPr>
            <a:spLocks noGrp="1"/>
          </p:cNvSpPr>
          <p:nvPr>
            <p:ph idx="1"/>
          </p:nvPr>
        </p:nvSpPr>
        <p:spPr>
          <a:xfrm>
            <a:off x="685800" y="1751528"/>
            <a:ext cx="10820400" cy="4467158"/>
          </a:xfrm>
        </p:spPr>
        <p:txBody>
          <a:bodyPr/>
          <a:lstStyle/>
          <a:p>
            <a:pPr algn="just"/>
            <a:r>
              <a:rPr lang="pt-BR" dirty="0" smtClean="0"/>
              <a:t>Camões </a:t>
            </a:r>
            <a:r>
              <a:rPr lang="pt-BR" dirty="0"/>
              <a:t>dominou com excelência várias formas do gênero lírico. Escreveu sonetos, odes, éclogas e elegias. Usou, </a:t>
            </a:r>
            <a:r>
              <a:rPr lang="pt-BR" dirty="0" smtClean="0"/>
              <a:t>maestria os metros característicos </a:t>
            </a:r>
            <a:r>
              <a:rPr lang="pt-BR" dirty="0"/>
              <a:t>da medida velha e da nova. </a:t>
            </a:r>
            <a:endParaRPr lang="pt-BR" dirty="0" smtClean="0"/>
          </a:p>
          <a:p>
            <a:pPr algn="just"/>
            <a:r>
              <a:rPr lang="pt-BR" dirty="0" smtClean="0"/>
              <a:t>Em </a:t>
            </a:r>
            <a:r>
              <a:rPr lang="pt-BR" dirty="0"/>
              <a:t>todas as formas poéticas, o poeta português deixou a marca de sua genialidade.</a:t>
            </a:r>
          </a:p>
          <a:p>
            <a:pPr marL="0" indent="0" algn="ctr">
              <a:buNone/>
            </a:pPr>
            <a:r>
              <a:rPr lang="pt-BR" b="1" dirty="0"/>
              <a:t>Os poemas da medida velha</a:t>
            </a:r>
          </a:p>
          <a:p>
            <a:pPr algn="just"/>
            <a:r>
              <a:rPr lang="pt-BR" dirty="0" smtClean="0"/>
              <a:t>Além </a:t>
            </a:r>
            <a:r>
              <a:rPr lang="pt-BR" dirty="0"/>
              <a:t>da métrica utilizada, outro aspecto típico das redondilhas camonianas é o tratamento dado ao tema do amor. Nelas, </a:t>
            </a:r>
            <a:r>
              <a:rPr lang="pt-BR" u="sng" dirty="0"/>
              <a:t>o poeta reproduz uma visão feminina quase medieval sobre as dores de amor, revelando influência das cantigas de amigo.</a:t>
            </a:r>
          </a:p>
          <a:p>
            <a:pPr marL="0" indent="0" algn="just">
              <a:buNone/>
            </a:pPr>
            <a:endParaRPr lang="pt-BR" dirty="0"/>
          </a:p>
        </p:txBody>
      </p:sp>
    </p:spTree>
    <p:extLst>
      <p:ext uri="{BB962C8B-B14F-4D97-AF65-F5344CB8AC3E}">
        <p14:creationId xmlns:p14="http://schemas.microsoft.com/office/powerpoint/2010/main" val="3126599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6507" y="631065"/>
            <a:ext cx="8785531" cy="5586772"/>
          </a:xfrm>
        </p:spPr>
      </p:pic>
    </p:spTree>
    <p:extLst>
      <p:ext uri="{BB962C8B-B14F-4D97-AF65-F5344CB8AC3E}">
        <p14:creationId xmlns:p14="http://schemas.microsoft.com/office/powerpoint/2010/main" val="2912078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3927" y="0"/>
            <a:ext cx="8652202" cy="6744997"/>
          </a:xfrm>
        </p:spPr>
      </p:pic>
    </p:spTree>
    <p:extLst>
      <p:ext uri="{BB962C8B-B14F-4D97-AF65-F5344CB8AC3E}">
        <p14:creationId xmlns:p14="http://schemas.microsoft.com/office/powerpoint/2010/main" val="2232913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425003"/>
            <a:ext cx="8610600" cy="1632398"/>
          </a:xfrm>
        </p:spPr>
        <p:txBody>
          <a:bodyPr>
            <a:normAutofit/>
          </a:bodyPr>
          <a:lstStyle/>
          <a:p>
            <a:pPr algn="ctr"/>
            <a:r>
              <a:rPr lang="pt-BR" dirty="0"/>
              <a:t>Sonetos: domínio absoluto da medida </a:t>
            </a:r>
            <a:r>
              <a:rPr lang="pt-BR" dirty="0" smtClean="0"/>
              <a:t>nova</a:t>
            </a:r>
            <a:endParaRPr lang="pt-BR" dirty="0"/>
          </a:p>
        </p:txBody>
      </p:sp>
      <p:sp>
        <p:nvSpPr>
          <p:cNvPr id="3" name="Espaço Reservado para Conteúdo 2"/>
          <p:cNvSpPr>
            <a:spLocks noGrp="1"/>
          </p:cNvSpPr>
          <p:nvPr>
            <p:ph idx="1"/>
          </p:nvPr>
        </p:nvSpPr>
        <p:spPr>
          <a:xfrm>
            <a:off x="489397" y="2057402"/>
            <a:ext cx="11016803" cy="4161284"/>
          </a:xfrm>
        </p:spPr>
        <p:txBody>
          <a:bodyPr/>
          <a:lstStyle/>
          <a:p>
            <a:pPr algn="just"/>
            <a:r>
              <a:rPr lang="pt-BR" dirty="0"/>
              <a:t>Os sonetos </a:t>
            </a:r>
            <a:r>
              <a:rPr lang="pt-BR" dirty="0"/>
              <a:t>é</a:t>
            </a:r>
            <a:r>
              <a:rPr lang="pt-BR" dirty="0" smtClean="0"/>
              <a:t> </a:t>
            </a:r>
            <a:r>
              <a:rPr lang="pt-BR" dirty="0"/>
              <a:t>a parte mais conhecida da lírica camoniana. Essa forma poética permitia ao poeta tratar de modo mais racional alguns de seus temas preferidos: </a:t>
            </a:r>
            <a:r>
              <a:rPr lang="pt-BR" u="sng" dirty="0"/>
              <a:t>o desconcerto do mundo, as mudanças constantes, o sofrimento amoroso</a:t>
            </a:r>
            <a:r>
              <a:rPr lang="pt-BR" u="sng" dirty="0" smtClean="0"/>
              <a:t>.</a:t>
            </a:r>
            <a:endParaRPr lang="pt-BR" u="sng" dirty="0"/>
          </a:p>
          <a:p>
            <a:pPr marL="0" indent="0" algn="ctr">
              <a:buNone/>
            </a:pPr>
            <a:r>
              <a:rPr lang="pt-BR" b="1" dirty="0"/>
              <a:t>O desconcerto do mundo. </a:t>
            </a:r>
            <a:endParaRPr lang="pt-BR" b="1" dirty="0" smtClean="0"/>
          </a:p>
          <a:p>
            <a:pPr algn="just"/>
            <a:r>
              <a:rPr lang="pt-BR" dirty="0" smtClean="0"/>
              <a:t>Nos </a:t>
            </a:r>
            <a:r>
              <a:rPr lang="pt-BR" dirty="0"/>
              <a:t>sonetos que tratam desse </a:t>
            </a:r>
            <a:r>
              <a:rPr lang="pt-BR" u="sng" dirty="0"/>
              <a:t>tema, Camões procura demonstrar que aquilo que é observado não corresponde necessariamente à realidade, o que pode levar ao </a:t>
            </a:r>
            <a:r>
              <a:rPr lang="pt-BR" u="sng" dirty="0" smtClean="0"/>
              <a:t>equívoco</a:t>
            </a:r>
            <a:r>
              <a:rPr lang="pt-BR" dirty="0"/>
              <a:t>. Como a base do desconcerto é a falta de lógica, a análise fracassa e o resultado é sempre o sofrimento do eu lírico.</a:t>
            </a:r>
          </a:p>
          <a:p>
            <a:pPr algn="just"/>
            <a:endParaRPr lang="pt-BR" dirty="0"/>
          </a:p>
        </p:txBody>
      </p:sp>
    </p:spTree>
    <p:extLst>
      <p:ext uri="{BB962C8B-B14F-4D97-AF65-F5344CB8AC3E}">
        <p14:creationId xmlns:p14="http://schemas.microsoft.com/office/powerpoint/2010/main" val="2401934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5800" y="1313646"/>
            <a:ext cx="10820400" cy="4905040"/>
          </a:xfrm>
        </p:spPr>
        <p:txBody>
          <a:bodyPr>
            <a:normAutofit lnSpcReduction="10000"/>
          </a:bodyPr>
          <a:lstStyle/>
          <a:p>
            <a:r>
              <a:rPr lang="pt-BR" dirty="0"/>
              <a:t>Correm turvas as águas deste rio,</a:t>
            </a:r>
            <a:br>
              <a:rPr lang="pt-BR" dirty="0"/>
            </a:br>
            <a:r>
              <a:rPr lang="pt-BR" dirty="0"/>
              <a:t>Que as do céu e as do monte as </a:t>
            </a:r>
            <a:r>
              <a:rPr lang="pt-BR" dirty="0" err="1"/>
              <a:t>enturbaram</a:t>
            </a:r>
            <a:r>
              <a:rPr lang="pt-BR" dirty="0"/>
              <a:t>;</a:t>
            </a:r>
            <a:br>
              <a:rPr lang="pt-BR" dirty="0"/>
            </a:br>
            <a:r>
              <a:rPr lang="pt-BR" dirty="0"/>
              <a:t>Os campos florescidos se secaram,</a:t>
            </a:r>
            <a:br>
              <a:rPr lang="pt-BR" dirty="0"/>
            </a:br>
            <a:r>
              <a:rPr lang="pt-BR" dirty="0"/>
              <a:t>Intratável se fez o vale, e frio.</a:t>
            </a:r>
            <a:br>
              <a:rPr lang="pt-BR" dirty="0"/>
            </a:br>
            <a:r>
              <a:rPr lang="pt-BR" dirty="0"/>
              <a:t/>
            </a:r>
            <a:br>
              <a:rPr lang="pt-BR" dirty="0"/>
            </a:br>
            <a:r>
              <a:rPr lang="pt-BR" dirty="0"/>
              <a:t>Passou o Verão, passou o ardente Estio,</a:t>
            </a:r>
            <a:br>
              <a:rPr lang="pt-BR" dirty="0"/>
            </a:br>
            <a:r>
              <a:rPr lang="pt-BR" dirty="0" err="1"/>
              <a:t>Úas</a:t>
            </a:r>
            <a:r>
              <a:rPr lang="pt-BR" dirty="0"/>
              <a:t> cousas por outras se trocaram;</a:t>
            </a:r>
            <a:br>
              <a:rPr lang="pt-BR" dirty="0"/>
            </a:br>
            <a:r>
              <a:rPr lang="pt-BR" dirty="0"/>
              <a:t>Os fementidos Fados já deixaram</a:t>
            </a:r>
            <a:br>
              <a:rPr lang="pt-BR" dirty="0"/>
            </a:br>
            <a:r>
              <a:rPr lang="pt-BR" dirty="0"/>
              <a:t>Do mundo o regimento, ou desvario.</a:t>
            </a:r>
            <a:br>
              <a:rPr lang="pt-BR" dirty="0"/>
            </a:br>
            <a:r>
              <a:rPr lang="pt-BR" dirty="0"/>
              <a:t/>
            </a:r>
            <a:br>
              <a:rPr lang="pt-BR" dirty="0"/>
            </a:br>
            <a:r>
              <a:rPr lang="pt-BR" dirty="0"/>
              <a:t>Tem o tempo sua ordem já sabida;</a:t>
            </a:r>
            <a:br>
              <a:rPr lang="pt-BR" dirty="0"/>
            </a:br>
            <a:r>
              <a:rPr lang="pt-BR" dirty="0"/>
              <a:t>O mundo, não; mas anda tão confuso,</a:t>
            </a:r>
            <a:br>
              <a:rPr lang="pt-BR" dirty="0"/>
            </a:br>
            <a:r>
              <a:rPr lang="pt-BR" dirty="0"/>
              <a:t>Que parece que dele Deus se esquece.</a:t>
            </a:r>
            <a:br>
              <a:rPr lang="pt-BR" dirty="0"/>
            </a:br>
            <a:r>
              <a:rPr lang="pt-BR" dirty="0"/>
              <a:t/>
            </a:r>
            <a:br>
              <a:rPr lang="pt-BR" dirty="0"/>
            </a:br>
            <a:r>
              <a:rPr lang="pt-BR" dirty="0"/>
              <a:t>Casos, opiniões, natura e uso</a:t>
            </a:r>
            <a:br>
              <a:rPr lang="pt-BR" dirty="0"/>
            </a:br>
            <a:r>
              <a:rPr lang="pt-BR" dirty="0"/>
              <a:t>Fazem que nos pareça desta vida</a:t>
            </a:r>
            <a:br>
              <a:rPr lang="pt-BR" dirty="0"/>
            </a:br>
            <a:r>
              <a:rPr lang="pt-BR" dirty="0"/>
              <a:t>Que não há nela mais que o que parece.</a:t>
            </a:r>
          </a:p>
        </p:txBody>
      </p:sp>
    </p:spTree>
    <p:extLst>
      <p:ext uri="{BB962C8B-B14F-4D97-AF65-F5344CB8AC3E}">
        <p14:creationId xmlns:p14="http://schemas.microsoft.com/office/powerpoint/2010/main" val="3642205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146187"/>
            <a:ext cx="8610600" cy="1293028"/>
          </a:xfrm>
        </p:spPr>
        <p:txBody>
          <a:bodyPr/>
          <a:lstStyle/>
          <a:p>
            <a:r>
              <a:rPr lang="pt-BR" dirty="0"/>
              <a:t>As mudanças </a:t>
            </a:r>
            <a:r>
              <a:rPr lang="pt-BR" dirty="0" smtClean="0"/>
              <a:t>constantes</a:t>
            </a:r>
            <a:endParaRPr lang="pt-BR" dirty="0"/>
          </a:p>
        </p:txBody>
      </p:sp>
      <p:sp>
        <p:nvSpPr>
          <p:cNvPr id="3" name="Espaço Reservado para Conteúdo 2"/>
          <p:cNvSpPr>
            <a:spLocks noGrp="1"/>
          </p:cNvSpPr>
          <p:nvPr>
            <p:ph idx="1"/>
          </p:nvPr>
        </p:nvSpPr>
        <p:spPr>
          <a:xfrm>
            <a:off x="476518" y="1339403"/>
            <a:ext cx="11029682" cy="5190185"/>
          </a:xfrm>
        </p:spPr>
        <p:txBody>
          <a:bodyPr>
            <a:normAutofit fontScale="85000" lnSpcReduction="20000"/>
          </a:bodyPr>
          <a:lstStyle/>
          <a:p>
            <a:pPr algn="just"/>
            <a:r>
              <a:rPr lang="pt-BR" dirty="0"/>
              <a:t>O mundo apresentado por Camões é dinâmico. Assim, ser humano e natureza estão sujeitos a constantes modificações. </a:t>
            </a:r>
            <a:endParaRPr lang="pt-BR" dirty="0" smtClean="0"/>
          </a:p>
          <a:p>
            <a:pPr algn="just"/>
            <a:r>
              <a:rPr lang="pt-BR" dirty="0" smtClean="0"/>
              <a:t>Porém</a:t>
            </a:r>
            <a:r>
              <a:rPr lang="pt-BR" dirty="0"/>
              <a:t>, enquanto as mudanças da natureza seguem um ritmo previsível (a sucessão das estações do ano por exemplo), as sofridas pelas pessoas não seguem uma "lei" natural, o que pode trazer tristeza e sofrimento. Leia seu mais conhecido soneto sobre esse tema</a:t>
            </a:r>
            <a:r>
              <a:rPr lang="pt-BR" dirty="0" smtClean="0"/>
              <a:t>.</a:t>
            </a:r>
          </a:p>
          <a:p>
            <a:endParaRPr lang="pt-BR" dirty="0" smtClean="0"/>
          </a:p>
          <a:p>
            <a:r>
              <a:rPr lang="pt-BR" dirty="0" smtClean="0"/>
              <a:t>Mudam-se </a:t>
            </a:r>
            <a:r>
              <a:rPr lang="pt-BR" dirty="0"/>
              <a:t>os tempos, mudam-se as vontades,</a:t>
            </a:r>
            <a:br>
              <a:rPr lang="pt-BR" dirty="0"/>
            </a:br>
            <a:r>
              <a:rPr lang="pt-BR" dirty="0"/>
              <a:t>muda-se o ser, muda-se a confiança;</a:t>
            </a:r>
            <a:br>
              <a:rPr lang="pt-BR" dirty="0"/>
            </a:br>
            <a:r>
              <a:rPr lang="pt-BR" dirty="0"/>
              <a:t>todo o Mundo é composto de mudança,</a:t>
            </a:r>
            <a:br>
              <a:rPr lang="pt-BR" dirty="0"/>
            </a:br>
            <a:r>
              <a:rPr lang="pt-BR" dirty="0"/>
              <a:t>tomando sempre novas qualidades.</a:t>
            </a:r>
            <a:br>
              <a:rPr lang="pt-BR" dirty="0"/>
            </a:br>
            <a:r>
              <a:rPr lang="pt-BR" dirty="0"/>
              <a:t/>
            </a:r>
            <a:br>
              <a:rPr lang="pt-BR" dirty="0"/>
            </a:br>
            <a:r>
              <a:rPr lang="pt-BR" dirty="0"/>
              <a:t>Continuamente vemos novidades,</a:t>
            </a:r>
            <a:br>
              <a:rPr lang="pt-BR" dirty="0"/>
            </a:br>
            <a:r>
              <a:rPr lang="pt-BR" dirty="0"/>
              <a:t>diferentes em tudo da esperança;</a:t>
            </a:r>
            <a:br>
              <a:rPr lang="pt-BR" dirty="0"/>
            </a:br>
            <a:r>
              <a:rPr lang="pt-BR" dirty="0"/>
              <a:t>do mal ficam as mágoas na lembrança,</a:t>
            </a:r>
            <a:br>
              <a:rPr lang="pt-BR" dirty="0"/>
            </a:br>
            <a:r>
              <a:rPr lang="pt-BR" dirty="0"/>
              <a:t>e do bem (se algum houve), as saudades.</a:t>
            </a:r>
            <a:br>
              <a:rPr lang="pt-BR" dirty="0"/>
            </a:br>
            <a:r>
              <a:rPr lang="pt-BR" dirty="0"/>
              <a:t/>
            </a:r>
            <a:br>
              <a:rPr lang="pt-BR" dirty="0"/>
            </a:br>
            <a:r>
              <a:rPr lang="pt-BR" dirty="0"/>
              <a:t>O tempo cobre o chão de verde manto,</a:t>
            </a:r>
            <a:br>
              <a:rPr lang="pt-BR" dirty="0"/>
            </a:br>
            <a:r>
              <a:rPr lang="pt-BR" dirty="0"/>
              <a:t>que já coberto foi de neve fria,</a:t>
            </a:r>
            <a:br>
              <a:rPr lang="pt-BR" dirty="0"/>
            </a:br>
            <a:r>
              <a:rPr lang="pt-BR" dirty="0"/>
              <a:t>e, enfim, converte em choro o doce canto.</a:t>
            </a:r>
            <a:br>
              <a:rPr lang="pt-BR" dirty="0"/>
            </a:br>
            <a:r>
              <a:rPr lang="pt-BR" dirty="0"/>
              <a:t/>
            </a:r>
            <a:br>
              <a:rPr lang="pt-BR" dirty="0"/>
            </a:br>
            <a:r>
              <a:rPr lang="pt-BR" dirty="0"/>
              <a:t>E, afora este mudar-se cada dia,</a:t>
            </a:r>
            <a:br>
              <a:rPr lang="pt-BR" dirty="0"/>
            </a:br>
            <a:r>
              <a:rPr lang="pt-BR" dirty="0"/>
              <a:t>outra mudança faz de mor espanto,</a:t>
            </a:r>
            <a:br>
              <a:rPr lang="pt-BR" dirty="0"/>
            </a:br>
            <a:r>
              <a:rPr lang="pt-BR" dirty="0"/>
              <a:t>que não se muda já como </a:t>
            </a:r>
            <a:r>
              <a:rPr lang="pt-BR" dirty="0" err="1"/>
              <a:t>soía</a:t>
            </a:r>
            <a:endParaRPr lang="pt-BR" dirty="0"/>
          </a:p>
        </p:txBody>
      </p:sp>
      <p:sp>
        <p:nvSpPr>
          <p:cNvPr id="4" name="CaixaDeTexto 3"/>
          <p:cNvSpPr txBox="1"/>
          <p:nvPr/>
        </p:nvSpPr>
        <p:spPr>
          <a:xfrm>
            <a:off x="7050110" y="2836269"/>
            <a:ext cx="4695422" cy="3693319"/>
          </a:xfrm>
          <a:prstGeom prst="rect">
            <a:avLst/>
          </a:prstGeom>
          <a:noFill/>
        </p:spPr>
        <p:txBody>
          <a:bodyPr wrap="square" rtlCol="0">
            <a:spAutoFit/>
          </a:bodyPr>
          <a:lstStyle/>
          <a:p>
            <a:r>
              <a:rPr lang="pt-BR" dirty="0"/>
              <a:t>O eu lírico fala da sucessão das estações como algo esperado: a primavera sucede o inverno ("O tempo cobre o chão de verde manto / que </a:t>
            </a:r>
            <a:r>
              <a:rPr lang="pt-BR" dirty="0" err="1"/>
              <a:t>ja</a:t>
            </a:r>
            <a:r>
              <a:rPr lang="pt-BR" dirty="0"/>
              <a:t> coberto foi de neve fria"), ano após ano. Para ele, contudo, a passagem do tempo traz as saudades das lembranças boas e o sofrimento provocado pelas más: "do mal ficam as mágoas na lembrança, / do bem (se algum houve...) as saudades". E por isso que ela será sempre motivo de dor.</a:t>
            </a:r>
          </a:p>
          <a:p>
            <a:endParaRPr lang="pt-BR" dirty="0"/>
          </a:p>
        </p:txBody>
      </p:sp>
    </p:spTree>
    <p:extLst>
      <p:ext uri="{BB962C8B-B14F-4D97-AF65-F5344CB8AC3E}">
        <p14:creationId xmlns:p14="http://schemas.microsoft.com/office/powerpoint/2010/main" val="3289005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365127"/>
            <a:ext cx="8610600" cy="1293028"/>
          </a:xfrm>
        </p:spPr>
        <p:txBody>
          <a:bodyPr/>
          <a:lstStyle/>
          <a:p>
            <a:r>
              <a:rPr lang="pt-BR" dirty="0" smtClean="0"/>
              <a:t> o sofrimento </a:t>
            </a:r>
            <a:r>
              <a:rPr lang="pt-BR" dirty="0"/>
              <a:t>amoroso </a:t>
            </a:r>
          </a:p>
        </p:txBody>
      </p:sp>
      <p:sp>
        <p:nvSpPr>
          <p:cNvPr id="3" name="Espaço Reservado para Conteúdo 2"/>
          <p:cNvSpPr>
            <a:spLocks noGrp="1"/>
          </p:cNvSpPr>
          <p:nvPr>
            <p:ph idx="1"/>
          </p:nvPr>
        </p:nvSpPr>
        <p:spPr>
          <a:xfrm>
            <a:off x="309093" y="1658156"/>
            <a:ext cx="11359166" cy="4742644"/>
          </a:xfrm>
        </p:spPr>
        <p:txBody>
          <a:bodyPr>
            <a:normAutofit lnSpcReduction="10000"/>
          </a:bodyPr>
          <a:lstStyle/>
          <a:p>
            <a:pPr algn="just"/>
            <a:r>
              <a:rPr lang="pt-BR" dirty="0" smtClean="0"/>
              <a:t>A </a:t>
            </a:r>
            <a:r>
              <a:rPr lang="pt-BR" dirty="0"/>
              <a:t>lírica amorosa camoniana reflete o conflito entre o amor material (profano, manifestação dos desejos da carne) e o amor </a:t>
            </a:r>
            <a:r>
              <a:rPr lang="pt-BR" dirty="0" smtClean="0"/>
              <a:t>idealizado, puro, </a:t>
            </a:r>
            <a:r>
              <a:rPr lang="pt-BR" dirty="0"/>
              <a:t>espiritualizado), capaz de conduzir o indivíduo à realização plena. </a:t>
            </a:r>
            <a:endParaRPr lang="pt-BR" dirty="0" smtClean="0"/>
          </a:p>
          <a:p>
            <a:pPr algn="just"/>
            <a:r>
              <a:rPr lang="pt-BR" dirty="0" smtClean="0"/>
              <a:t>Quando </a:t>
            </a:r>
            <a:r>
              <a:rPr lang="pt-BR" dirty="0"/>
              <a:t>sentimento amoroso é a expressão de um desejo, a mulher é caracterizada como impiedosa, cruel, alguém que se satisfaz com o sofrimento daquele que a ama. </a:t>
            </a:r>
            <a:endParaRPr lang="pt-BR" dirty="0" smtClean="0"/>
          </a:p>
          <a:p>
            <a:pPr algn="just"/>
            <a:r>
              <a:rPr lang="pt-BR" dirty="0" smtClean="0"/>
              <a:t>Quando </a:t>
            </a:r>
            <a:r>
              <a:rPr lang="pt-BR" dirty="0"/>
              <a:t>o sentimento amoroso é tratado de modo mais espiritualizado, a mulher é apresentada de maneira idealizada, exemplo da perfeição absoluta cuja contemplação é suficiente para purificar o eu lírico. </a:t>
            </a:r>
            <a:endParaRPr lang="pt-BR" dirty="0" smtClean="0"/>
          </a:p>
          <a:p>
            <a:pPr algn="just"/>
            <a:r>
              <a:rPr lang="pt-BR" dirty="0" smtClean="0"/>
              <a:t>A </a:t>
            </a:r>
            <a:r>
              <a:rPr lang="pt-BR" dirty="0"/>
              <a:t>caracterização camoniana desse amor espiritualizado, oposto a um sentimento mais profano, reproduz uma visão filosófica resgatada da Antiguidade </a:t>
            </a:r>
            <a:r>
              <a:rPr lang="pt-BR" dirty="0">
                <a:solidFill>
                  <a:srgbClr val="FF0000"/>
                </a:solidFill>
              </a:rPr>
              <a:t>e redefinida no Renascimento: o neoplatonismo</a:t>
            </a:r>
            <a:r>
              <a:rPr lang="pt-BR" dirty="0"/>
              <a:t>. </a:t>
            </a:r>
            <a:endParaRPr lang="pt-BR" dirty="0" smtClean="0"/>
          </a:p>
          <a:p>
            <a:pPr algn="just"/>
            <a:r>
              <a:rPr lang="pt-BR" dirty="0" smtClean="0"/>
              <a:t>O </a:t>
            </a:r>
            <a:r>
              <a:rPr lang="pt-BR" dirty="0"/>
              <a:t>soneto a </a:t>
            </a:r>
            <a:r>
              <a:rPr lang="pt-BR" dirty="0">
                <a:solidFill>
                  <a:srgbClr val="FF0000"/>
                </a:solidFill>
              </a:rPr>
              <a:t>seguir ilustra bem as transformações que o amor neoplatônico desencadeia no indivíduo, levando-o a perder a própria identidade e a alcançar a união espiritual plena com o ser amado</a:t>
            </a:r>
            <a:r>
              <a:rPr lang="pt-BR" dirty="0" smtClean="0"/>
              <a:t>.</a:t>
            </a:r>
            <a:endParaRPr lang="pt-BR" dirty="0"/>
          </a:p>
        </p:txBody>
      </p:sp>
    </p:spTree>
    <p:extLst>
      <p:ext uri="{BB962C8B-B14F-4D97-AF65-F5344CB8AC3E}">
        <p14:creationId xmlns:p14="http://schemas.microsoft.com/office/powerpoint/2010/main" val="1721561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Produção do humanismo em Portugal</a:t>
            </a:r>
          </a:p>
        </p:txBody>
      </p:sp>
      <p:sp>
        <p:nvSpPr>
          <p:cNvPr id="3" name="Espaço Reservado para Conteúdo 2"/>
          <p:cNvSpPr>
            <a:spLocks noGrp="1"/>
          </p:cNvSpPr>
          <p:nvPr>
            <p:ph idx="1"/>
          </p:nvPr>
        </p:nvSpPr>
        <p:spPr/>
        <p:txBody>
          <a:bodyPr/>
          <a:lstStyle/>
          <a:p>
            <a:pPr algn="just"/>
            <a:r>
              <a:rPr lang="pt-BR" dirty="0" smtClean="0"/>
              <a:t>Quando </a:t>
            </a:r>
            <a:r>
              <a:rPr lang="pt-BR" dirty="0"/>
              <a:t>o Humanismo chega a Portugal, no início do reinado da Dinastia de Avis (1385), a </a:t>
            </a:r>
            <a:r>
              <a:rPr lang="pt-BR" dirty="0" smtClean="0"/>
              <a:t>produção poética </a:t>
            </a:r>
            <a:r>
              <a:rPr lang="pt-BR" dirty="0"/>
              <a:t>passa por uma crise. Entre 1350 e 1450 não se tem noticia da circulação de textos poéticos no país. </a:t>
            </a:r>
            <a:endParaRPr lang="pt-BR" dirty="0" smtClean="0"/>
          </a:p>
          <a:p>
            <a:pPr algn="just"/>
            <a:r>
              <a:rPr lang="pt-BR" dirty="0" smtClean="0"/>
              <a:t>Nesse </a:t>
            </a:r>
            <a:r>
              <a:rPr lang="pt-BR" dirty="0"/>
              <a:t>período, Portugal vive o apogeu da crônica historiográfica e da prosa doutrinária, tipo de manual escrito por reis e nobres que apresentava normas e modelos de comportamento para os fidalgos da corte. </a:t>
            </a:r>
            <a:endParaRPr lang="pt-BR" dirty="0" smtClean="0"/>
          </a:p>
          <a:p>
            <a:pPr algn="just"/>
            <a:r>
              <a:rPr lang="pt-BR" dirty="0" smtClean="0"/>
              <a:t>O </a:t>
            </a:r>
            <a:r>
              <a:rPr lang="pt-BR" dirty="0"/>
              <a:t>ressurgimento da poesia, então separada da música, ocorre durante o reinado de D. Afonso V, no século XV, impulsionado pela renovação cultural promovida na corte </a:t>
            </a:r>
            <a:r>
              <a:rPr lang="pt-BR" dirty="0" smtClean="0"/>
              <a:t>portuguesa.</a:t>
            </a:r>
          </a:p>
          <a:p>
            <a:pPr algn="just"/>
            <a:r>
              <a:rPr lang="pt-BR" dirty="0" smtClean="0"/>
              <a:t>Destaca-se </a:t>
            </a:r>
            <a:r>
              <a:rPr lang="pt-BR" dirty="0"/>
              <a:t>ainda nessa produção o teatro de Gil </a:t>
            </a:r>
            <a:r>
              <a:rPr lang="pt-BR" dirty="0" smtClean="0"/>
              <a:t>Vicente</a:t>
            </a:r>
            <a:r>
              <a:rPr lang="pt-BR" dirty="0"/>
              <a:t>, que faz um retrato vivo da sociedade portuguesa da época.</a:t>
            </a:r>
          </a:p>
        </p:txBody>
      </p:sp>
    </p:spTree>
    <p:extLst>
      <p:ext uri="{BB962C8B-B14F-4D97-AF65-F5344CB8AC3E}">
        <p14:creationId xmlns:p14="http://schemas.microsoft.com/office/powerpoint/2010/main" val="1403484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5800" y="1275008"/>
            <a:ext cx="10820400" cy="4943677"/>
          </a:xfrm>
        </p:spPr>
        <p:txBody>
          <a:bodyPr/>
          <a:lstStyle/>
          <a:p>
            <a:pPr algn="just"/>
            <a:r>
              <a:rPr lang="pt-BR" dirty="0"/>
              <a:t>Segundo Platão, o verdadeiro amor é um sentimento capaz de purificar o ser humano, permitindo que ele se desprenda das realidades ilusórias e contemple o belo em si, o mundo das </a:t>
            </a:r>
            <a:r>
              <a:rPr lang="pt-BR" dirty="0" smtClean="0"/>
              <a:t>essências. Como </a:t>
            </a:r>
            <a:r>
              <a:rPr lang="pt-BR" dirty="0"/>
              <a:t>esse amor é somente uma ideia, não busca uma realização </a:t>
            </a:r>
            <a:r>
              <a:rPr lang="pt-BR" dirty="0" smtClean="0"/>
              <a:t>física, </a:t>
            </a:r>
            <a:r>
              <a:rPr lang="pt-BR" dirty="0"/>
              <a:t>toda manifestação idealizada do sentimento amoroso passou a ser chamada </a:t>
            </a:r>
            <a:r>
              <a:rPr lang="pt-BR"/>
              <a:t>de </a:t>
            </a:r>
            <a:r>
              <a:rPr lang="pt-BR" b="1" smtClean="0"/>
              <a:t>platônica.</a:t>
            </a:r>
            <a:r>
              <a:rPr lang="pt-BR" smtClean="0"/>
              <a:t> </a:t>
            </a:r>
          </a:p>
          <a:p>
            <a:pPr algn="just"/>
            <a:r>
              <a:rPr lang="pt-BR" smtClean="0"/>
              <a:t>No </a:t>
            </a:r>
            <a:r>
              <a:rPr lang="pt-BR" dirty="0"/>
              <a:t>Renascimento alguns filósofos procuraram conciliar o amor platônico com os valores cristãos. Da fusão dessas duas visões surge, então, o neoplatonismo amoroso, uma forma de amor tão idealizada que não deseja realização carnal, libertando o ser humano da escravidão dos desejos e aproximando-o de Deus.</a:t>
            </a:r>
          </a:p>
          <a:p>
            <a:pPr algn="just"/>
            <a:endParaRPr lang="pt-BR" dirty="0"/>
          </a:p>
        </p:txBody>
      </p:sp>
    </p:spTree>
    <p:extLst>
      <p:ext uri="{BB962C8B-B14F-4D97-AF65-F5344CB8AC3E}">
        <p14:creationId xmlns:p14="http://schemas.microsoft.com/office/powerpoint/2010/main" val="50198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220" y="721219"/>
            <a:ext cx="10905887" cy="5853160"/>
          </a:xfrm>
        </p:spPr>
      </p:pic>
    </p:spTree>
    <p:extLst>
      <p:ext uri="{BB962C8B-B14F-4D97-AF65-F5344CB8AC3E}">
        <p14:creationId xmlns:p14="http://schemas.microsoft.com/office/powerpoint/2010/main" val="1955901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545432"/>
            <a:ext cx="8610600" cy="1293028"/>
          </a:xfrm>
        </p:spPr>
        <p:txBody>
          <a:bodyPr/>
          <a:lstStyle/>
          <a:p>
            <a:r>
              <a:rPr lang="pt-BR" dirty="0"/>
              <a:t>Fernão Lopes: cronista dos reis e do povo</a:t>
            </a:r>
          </a:p>
        </p:txBody>
      </p:sp>
      <p:sp>
        <p:nvSpPr>
          <p:cNvPr id="3" name="Espaço Reservado para Conteúdo 2"/>
          <p:cNvSpPr>
            <a:spLocks noGrp="1"/>
          </p:cNvSpPr>
          <p:nvPr>
            <p:ph idx="1"/>
          </p:nvPr>
        </p:nvSpPr>
        <p:spPr/>
        <p:txBody>
          <a:bodyPr>
            <a:normAutofit fontScale="92500" lnSpcReduction="10000"/>
          </a:bodyPr>
          <a:lstStyle/>
          <a:p>
            <a:pPr algn="just"/>
            <a:r>
              <a:rPr lang="pt-BR" dirty="0"/>
              <a:t>A nomeação de Fernão Lopes como cronista-mor do reino, em 1434, é considerada o marco inicial do Humanismo português. Ele escreveu três </a:t>
            </a:r>
            <a:r>
              <a:rPr lang="pt-BR" dirty="0" smtClean="0"/>
              <a:t>crônicas: </a:t>
            </a:r>
          </a:p>
          <a:p>
            <a:pPr marL="0" indent="0" algn="just">
              <a:buNone/>
            </a:pPr>
            <a:r>
              <a:rPr lang="pt-BR" dirty="0" smtClean="0"/>
              <a:t>• </a:t>
            </a:r>
            <a:r>
              <a:rPr lang="pt-BR" dirty="0"/>
              <a:t>Crônica de </a:t>
            </a:r>
            <a:r>
              <a:rPr lang="pt-BR" dirty="0" err="1"/>
              <a:t>El-Rei</a:t>
            </a:r>
            <a:r>
              <a:rPr lang="pt-BR" dirty="0"/>
              <a:t> D. Pedro: compilação e critica dos principais </a:t>
            </a:r>
            <a:r>
              <a:rPr lang="pt-BR" dirty="0" smtClean="0"/>
              <a:t>acontecimentos </a:t>
            </a:r>
            <a:r>
              <a:rPr lang="pt-BR" dirty="0"/>
              <a:t>do reinado de D. Pedro I. Nesse volume, encontra-se o relato do episódio da morte de Inês de Castro, amante do rei, assassinada a mando de D. Afonso IV, pai de D. Pedro. </a:t>
            </a:r>
            <a:endParaRPr lang="pt-BR" dirty="0" smtClean="0"/>
          </a:p>
          <a:p>
            <a:pPr marL="0" indent="0" algn="just">
              <a:buNone/>
            </a:pPr>
            <a:r>
              <a:rPr lang="pt-BR" dirty="0" smtClean="0"/>
              <a:t>• </a:t>
            </a:r>
            <a:r>
              <a:rPr lang="pt-BR" dirty="0"/>
              <a:t>Crônica de </a:t>
            </a:r>
            <a:r>
              <a:rPr lang="pt-BR" dirty="0" err="1"/>
              <a:t>El-Rei</a:t>
            </a:r>
            <a:r>
              <a:rPr lang="pt-BR" dirty="0"/>
              <a:t> D. Fernando: reconstituição do </a:t>
            </a:r>
            <a:r>
              <a:rPr lang="pt-BR" dirty="0" smtClean="0"/>
              <a:t>período </a:t>
            </a:r>
            <a:r>
              <a:rPr lang="pt-BR" dirty="0"/>
              <a:t>que se </a:t>
            </a:r>
            <a:r>
              <a:rPr lang="pt-BR" dirty="0" smtClean="0"/>
              <a:t>inicia com </a:t>
            </a:r>
            <a:r>
              <a:rPr lang="pt-BR" dirty="0"/>
              <a:t>a Revolução de Avis. </a:t>
            </a:r>
            <a:endParaRPr lang="pt-BR" dirty="0" smtClean="0"/>
          </a:p>
          <a:p>
            <a:pPr marL="0" indent="0" algn="just">
              <a:buNone/>
            </a:pPr>
            <a:r>
              <a:rPr lang="pt-BR" dirty="0" smtClean="0"/>
              <a:t>• </a:t>
            </a:r>
            <a:r>
              <a:rPr lang="pt-BR" dirty="0"/>
              <a:t>Crónica de </a:t>
            </a:r>
            <a:r>
              <a:rPr lang="pt-BR" dirty="0" err="1"/>
              <a:t>El-Rei</a:t>
            </a:r>
            <a:r>
              <a:rPr lang="pt-BR" dirty="0"/>
              <a:t> D. João: dividida em duas partes, a primeira </a:t>
            </a:r>
            <a:r>
              <a:rPr lang="pt-BR" dirty="0" smtClean="0"/>
              <a:t>começa com </a:t>
            </a:r>
            <a:r>
              <a:rPr lang="pt-BR" dirty="0"/>
              <a:t>a morte de D. Fernando, em 1383, e termina com a revolução que leva D. João I ao trono português; na segunda parte é descrito o reinado de D. João até 1411. Fernão Lopes distinguia-se dos demais cronistas pela importância que dava ao povo, tratado por ele como coadjuvante da história dos reis. Essa opção do cronista exemplifica o seu espirito humanista.</a:t>
            </a:r>
          </a:p>
        </p:txBody>
      </p:sp>
    </p:spTree>
    <p:extLst>
      <p:ext uri="{BB962C8B-B14F-4D97-AF65-F5344CB8AC3E}">
        <p14:creationId xmlns:p14="http://schemas.microsoft.com/office/powerpoint/2010/main" val="3394105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262097"/>
            <a:ext cx="8610600" cy="1293028"/>
          </a:xfrm>
        </p:spPr>
        <p:txBody>
          <a:bodyPr/>
          <a:lstStyle/>
          <a:p>
            <a:r>
              <a:rPr lang="pt-BR" dirty="0"/>
              <a:t>A poesia palaciana</a:t>
            </a:r>
          </a:p>
        </p:txBody>
      </p:sp>
      <p:sp>
        <p:nvSpPr>
          <p:cNvPr id="3" name="Espaço Reservado para Conteúdo 2"/>
          <p:cNvSpPr>
            <a:spLocks noGrp="1"/>
          </p:cNvSpPr>
          <p:nvPr>
            <p:ph idx="1"/>
          </p:nvPr>
        </p:nvSpPr>
        <p:spPr>
          <a:xfrm>
            <a:off x="685800" y="1403798"/>
            <a:ext cx="10820400" cy="4814888"/>
          </a:xfrm>
        </p:spPr>
        <p:txBody>
          <a:bodyPr>
            <a:normAutofit lnSpcReduction="10000"/>
          </a:bodyPr>
          <a:lstStyle/>
          <a:p>
            <a:pPr algn="just"/>
            <a:r>
              <a:rPr lang="pt-BR" dirty="0"/>
              <a:t>A poesia palaciana consistia em </a:t>
            </a:r>
            <a:r>
              <a:rPr lang="pt-BR" dirty="0" smtClean="0"/>
              <a:t>composições </a:t>
            </a:r>
            <a:r>
              <a:rPr lang="pt-BR" dirty="0"/>
              <a:t>coletivas, produzidas para serem apresentadas nos serões do Paço Real, diante da corte. Os poemas palacianos apresentaram muitas inovações em relação ao Trovadorismo, principalmente no tratamento do tema do amor, agora apresentado de modo menos idealizado. Esses poemas foram compilados pelo poeta Garcia de Resende em um único volume, o Cancioneiro geral</a:t>
            </a:r>
            <a:r>
              <a:rPr lang="pt-BR" dirty="0" smtClean="0"/>
              <a:t>.</a:t>
            </a:r>
          </a:p>
          <a:p>
            <a:pPr marL="0" indent="0" algn="ctr">
              <a:buNone/>
            </a:pPr>
            <a:r>
              <a:rPr lang="pt-BR" b="1" dirty="0"/>
              <a:t>Formas da poesia </a:t>
            </a:r>
            <a:r>
              <a:rPr lang="pt-BR" b="1" dirty="0" smtClean="0"/>
              <a:t>palaciana</a:t>
            </a:r>
          </a:p>
          <a:p>
            <a:pPr algn="just"/>
            <a:r>
              <a:rPr lang="pt-BR" dirty="0"/>
              <a:t>A poesia reunida no Cancioneiro geral traz algumas diferenças </a:t>
            </a:r>
            <a:r>
              <a:rPr lang="pt-BR" dirty="0" smtClean="0"/>
              <a:t>importantes </a:t>
            </a:r>
            <a:r>
              <a:rPr lang="pt-BR" dirty="0"/>
              <a:t>em relação a </a:t>
            </a:r>
            <a:r>
              <a:rPr lang="pt-BR" dirty="0" smtClean="0"/>
              <a:t>lírica </a:t>
            </a:r>
            <a:r>
              <a:rPr lang="pt-BR" dirty="0"/>
              <a:t>dos trovadores galego-portugueses. A primeira delas diz respeito a exploração de versos com mais dentre os quais se destacam as </a:t>
            </a:r>
            <a:r>
              <a:rPr lang="pt-BR" dirty="0" smtClean="0"/>
              <a:t>redondilhas </a:t>
            </a:r>
            <a:r>
              <a:rPr lang="pt-BR" dirty="0"/>
              <a:t>de cinco e sete silabas a s. Outra inovação se refere ao uso sistemático de formas poéticas regulares, como: a trova: comuns de duas ou mais quadras de versos de sete silabas e rimas </a:t>
            </a:r>
            <a:r>
              <a:rPr lang="pt-BR" dirty="0" smtClean="0"/>
              <a:t>AAB</a:t>
            </a:r>
          </a:p>
          <a:p>
            <a:pPr algn="just"/>
            <a:r>
              <a:rPr lang="pt-BR" dirty="0" smtClean="0"/>
              <a:t>vilancete</a:t>
            </a:r>
            <a:r>
              <a:rPr lang="pt-BR" dirty="0"/>
              <a:t>: composto de um mote (motivo de dois ou três versos) seguido de voltas ou glosas (estrofes em que o mote é desenvolvido) de sete </a:t>
            </a:r>
            <a:r>
              <a:rPr lang="pt-BR" dirty="0" smtClean="0"/>
              <a:t>Versos:</a:t>
            </a:r>
          </a:p>
        </p:txBody>
      </p:sp>
    </p:spTree>
    <p:extLst>
      <p:ext uri="{BB962C8B-B14F-4D97-AF65-F5344CB8AC3E}">
        <p14:creationId xmlns:p14="http://schemas.microsoft.com/office/powerpoint/2010/main" val="3588847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5800" y="1210614"/>
            <a:ext cx="10820400" cy="5008072"/>
          </a:xfrm>
        </p:spPr>
        <p:txBody>
          <a:bodyPr>
            <a:normAutofit lnSpcReduction="10000"/>
          </a:bodyPr>
          <a:lstStyle/>
          <a:p>
            <a:pPr algn="just"/>
            <a:r>
              <a:rPr lang="pt-BR" dirty="0" smtClean="0"/>
              <a:t>A </a:t>
            </a:r>
            <a:r>
              <a:rPr lang="pt-BR" dirty="0"/>
              <a:t>métrica regular, as estrofes com menor número de versos e o uso de glosas que retomavam o mote deram maior autonomia à linguagem poética. </a:t>
            </a:r>
            <a:endParaRPr lang="pt-BR" dirty="0" smtClean="0"/>
          </a:p>
          <a:p>
            <a:pPr algn="just"/>
            <a:r>
              <a:rPr lang="pt-BR" dirty="0" smtClean="0"/>
              <a:t>O </a:t>
            </a:r>
            <a:r>
              <a:rPr lang="pt-BR" dirty="0"/>
              <a:t>acompanhamento musical deixou de ser necessário para garantir o ritmo, porque a própria linguagem passou a desempenhar essa função</a:t>
            </a:r>
            <a:r>
              <a:rPr lang="pt-BR" dirty="0" smtClean="0"/>
              <a:t>.</a:t>
            </a:r>
          </a:p>
          <a:p>
            <a:pPr marL="0" indent="0" algn="ctr">
              <a:buNone/>
            </a:pPr>
            <a:r>
              <a:rPr lang="pt-BR" b="1" dirty="0"/>
              <a:t>O teatro de GIL </a:t>
            </a:r>
            <a:r>
              <a:rPr lang="pt-BR" b="1" dirty="0" smtClean="0"/>
              <a:t>Vicente</a:t>
            </a:r>
          </a:p>
          <a:p>
            <a:pPr algn="just"/>
            <a:r>
              <a:rPr lang="pt-BR" dirty="0"/>
              <a:t>Na Idade Media, as peças de teatro eram todas de caráter religioso e costumavam ser apresentadas no pátio das igrejas dos mosteiros. Quando o Paço Real adquire maior importância, torna-se centro da movimentação cultural e é lá que as peças serão encenadas. A atividade teatral se intensifica e passa a abordar temas mais variados</a:t>
            </a:r>
            <a:r>
              <a:rPr lang="pt-BR" dirty="0" smtClean="0"/>
              <a:t>.</a:t>
            </a:r>
          </a:p>
          <a:p>
            <a:pPr algn="just"/>
            <a:r>
              <a:rPr lang="pt-BR" dirty="0"/>
              <a:t>Escrita em 1502, sua primeira peça foi Auto da visitação, em homenagem à rainha D. Maria pelo nascimento de seu filho, o futuro rei D. João III. Como não se tem noticia de autores teatrais anteriores a Gil Vicente, ele é considerado o "pai do teatro português</a:t>
            </a:r>
            <a:r>
              <a:rPr lang="pt-BR" dirty="0" smtClean="0"/>
              <a:t>".</a:t>
            </a:r>
            <a:endParaRPr lang="pt-BR" dirty="0"/>
          </a:p>
          <a:p>
            <a:pPr marL="0" indent="0" algn="just">
              <a:buNone/>
            </a:pPr>
            <a:endParaRPr lang="pt-BR" dirty="0"/>
          </a:p>
          <a:p>
            <a:endParaRPr lang="pt-BR" dirty="0"/>
          </a:p>
        </p:txBody>
      </p:sp>
    </p:spTree>
    <p:extLst>
      <p:ext uri="{BB962C8B-B14F-4D97-AF65-F5344CB8AC3E}">
        <p14:creationId xmlns:p14="http://schemas.microsoft.com/office/powerpoint/2010/main" val="1617950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403765"/>
            <a:ext cx="8610600" cy="1293028"/>
          </a:xfrm>
        </p:spPr>
        <p:txBody>
          <a:bodyPr/>
          <a:lstStyle/>
          <a:p>
            <a:r>
              <a:rPr lang="pt-BR" dirty="0"/>
              <a:t>Teatro, critica e humor</a:t>
            </a:r>
          </a:p>
        </p:txBody>
      </p:sp>
      <p:sp>
        <p:nvSpPr>
          <p:cNvPr id="3" name="Espaço Reservado para Conteúdo 2"/>
          <p:cNvSpPr>
            <a:spLocks noGrp="1"/>
          </p:cNvSpPr>
          <p:nvPr>
            <p:ph idx="1"/>
          </p:nvPr>
        </p:nvSpPr>
        <p:spPr>
          <a:xfrm>
            <a:off x="685800" y="1696794"/>
            <a:ext cx="10820400" cy="4521892"/>
          </a:xfrm>
        </p:spPr>
        <p:txBody>
          <a:bodyPr>
            <a:normAutofit fontScale="85000" lnSpcReduction="20000"/>
          </a:bodyPr>
          <a:lstStyle/>
          <a:p>
            <a:pPr algn="just"/>
            <a:r>
              <a:rPr lang="pt-BR" dirty="0" smtClean="0"/>
              <a:t>As </a:t>
            </a:r>
            <a:r>
              <a:rPr lang="pt-BR" dirty="0"/>
              <a:t>peças de Gil Vicente têm caráter moralizante, ou seja, </a:t>
            </a:r>
            <a:r>
              <a:rPr lang="pt-BR" dirty="0" smtClean="0"/>
              <a:t>procuram </a:t>
            </a:r>
            <a:r>
              <a:rPr lang="pt-BR" dirty="0"/>
              <a:t>tematizar os comportamentos condenáveis e enaltecer as virtudes. </a:t>
            </a:r>
            <a:endParaRPr lang="pt-BR" dirty="0" smtClean="0"/>
          </a:p>
          <a:p>
            <a:pPr algn="just"/>
            <a:r>
              <a:rPr lang="pt-BR" dirty="0" smtClean="0"/>
              <a:t>A </a:t>
            </a:r>
            <a:r>
              <a:rPr lang="pt-BR" dirty="0"/>
              <a:t>religião católica é tomada como referência para a </a:t>
            </a:r>
            <a:r>
              <a:rPr lang="pt-BR" dirty="0" smtClean="0"/>
              <a:t>identificação </a:t>
            </a:r>
            <a:r>
              <a:rPr lang="pt-BR" dirty="0"/>
              <a:t>das virtudes e dos erros humanos. Mas, embora critique o comportamento mundano de membros da Igreja, a </a:t>
            </a:r>
            <a:r>
              <a:rPr lang="pt-BR" dirty="0" smtClean="0"/>
              <a:t>formação medieval </a:t>
            </a:r>
            <a:r>
              <a:rPr lang="pt-BR" dirty="0"/>
              <a:t>faz com que as críticas de Gil Vicente sejam </a:t>
            </a:r>
            <a:r>
              <a:rPr lang="pt-BR" dirty="0" smtClean="0"/>
              <a:t>sempre </a:t>
            </a:r>
            <a:r>
              <a:rPr lang="pt-BR" dirty="0"/>
              <a:t>voltadas para os indivíduos, jamais para as instituições religiosas</a:t>
            </a:r>
            <a:r>
              <a:rPr lang="pt-BR" dirty="0" smtClean="0"/>
              <a:t>.</a:t>
            </a:r>
          </a:p>
          <a:p>
            <a:pPr algn="just"/>
            <a:r>
              <a:rPr lang="pt-BR" dirty="0"/>
              <a:t>Sem fazer distinção entre os segmentos da sociedade, o teatro vicentino coloca no centro da cena erros de ricos e pobres, nobres e plebeus. </a:t>
            </a:r>
            <a:endParaRPr lang="pt-BR" dirty="0" smtClean="0"/>
          </a:p>
          <a:p>
            <a:pPr algn="just"/>
            <a:r>
              <a:rPr lang="pt-BR" dirty="0" smtClean="0"/>
              <a:t>O </a:t>
            </a:r>
            <a:r>
              <a:rPr lang="pt-BR" dirty="0"/>
              <a:t>autor denuncia os exploradores do povo, como o fidalgo, o sapateiro e o agiota do Auto da barca do inferno; ridiculariza os velhos que se interessam por mulheres mais jovens, na farsa O velho da horta; </a:t>
            </a:r>
            <a:endParaRPr lang="pt-BR" dirty="0" smtClean="0"/>
          </a:p>
          <a:p>
            <a:pPr algn="just"/>
            <a:r>
              <a:rPr lang="pt-BR" dirty="0" smtClean="0"/>
              <a:t>Traça </a:t>
            </a:r>
            <a:r>
              <a:rPr lang="pt-BR" dirty="0"/>
              <a:t>um quadro animado da sociedade portuguesa do século XVI, procurando sempre, além de divertir, estimular um comportamento virtuoso. Um recurso muito explorado por Gil Vicente é o </a:t>
            </a:r>
            <a:r>
              <a:rPr lang="pt-BR" b="1" u="sng" dirty="0" smtClean="0"/>
              <a:t>uso de alegorias, ou seja, de representações, por meio de personagens ou objetos, de ideias abstratas</a:t>
            </a:r>
            <a:r>
              <a:rPr lang="pt-BR" b="1" u="sng" dirty="0"/>
              <a:t>, geralmente relacionadas aos vícios e virtudes </a:t>
            </a:r>
            <a:r>
              <a:rPr lang="pt-BR" b="1" u="sng" dirty="0" smtClean="0"/>
              <a:t>humanas</a:t>
            </a:r>
            <a:r>
              <a:rPr lang="pt-BR" b="1" u="sng" dirty="0"/>
              <a:t>. </a:t>
            </a:r>
            <a:endParaRPr lang="pt-BR" b="1" u="sng" dirty="0" smtClean="0"/>
          </a:p>
          <a:p>
            <a:pPr algn="just"/>
            <a:r>
              <a:rPr lang="pt-BR" dirty="0" smtClean="0"/>
              <a:t>Assim</a:t>
            </a:r>
            <a:r>
              <a:rPr lang="pt-BR" dirty="0"/>
              <a:t>, no Auto da barca do inferno, o agiota traz consigo uma bolsa cheia de moedas que representa, alegoricamente, a sua ganância.</a:t>
            </a:r>
          </a:p>
        </p:txBody>
      </p:sp>
    </p:spTree>
    <p:extLst>
      <p:ext uri="{BB962C8B-B14F-4D97-AF65-F5344CB8AC3E}">
        <p14:creationId xmlns:p14="http://schemas.microsoft.com/office/powerpoint/2010/main" val="3103997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5800" y="899160"/>
            <a:ext cx="10820400" cy="5319525"/>
          </a:xfrm>
        </p:spPr>
        <p:txBody>
          <a:bodyPr>
            <a:normAutofit/>
          </a:bodyPr>
          <a:lstStyle/>
          <a:p>
            <a:pPr algn="just"/>
            <a:endParaRPr lang="pt-BR" dirty="0" smtClean="0"/>
          </a:p>
          <a:p>
            <a:pPr algn="just"/>
            <a:r>
              <a:rPr lang="pt-BR" dirty="0" smtClean="0"/>
              <a:t>As </a:t>
            </a:r>
            <a:r>
              <a:rPr lang="pt-BR" dirty="0"/>
              <a:t>obras de Gil Vicente costumam ser divididas em três tipos: </a:t>
            </a:r>
          </a:p>
          <a:p>
            <a:pPr algn="just"/>
            <a:r>
              <a:rPr lang="pt-BR" dirty="0" smtClean="0"/>
              <a:t>Autos </a:t>
            </a:r>
            <a:r>
              <a:rPr lang="pt-BR" dirty="0"/>
              <a:t>pastoris (éclogas): gênero a que pertencem algumas das </a:t>
            </a:r>
            <a:r>
              <a:rPr lang="pt-BR" dirty="0" smtClean="0"/>
              <a:t>primeiras </a:t>
            </a:r>
            <a:r>
              <a:rPr lang="pt-BR" dirty="0"/>
              <a:t>obras do autor. Algumas dessas peças têm caráter religioso, como o Auto pastoril português; outras, profano, como o Auto </a:t>
            </a:r>
            <a:r>
              <a:rPr lang="pt-BR" dirty="0" smtClean="0"/>
              <a:t>pastoril da </a:t>
            </a:r>
            <a:r>
              <a:rPr lang="pt-BR" dirty="0"/>
              <a:t>serra da </a:t>
            </a:r>
            <a:r>
              <a:rPr lang="pt-BR" dirty="0" smtClean="0"/>
              <a:t>Estrela.</a:t>
            </a:r>
          </a:p>
          <a:p>
            <a:pPr algn="just"/>
            <a:r>
              <a:rPr lang="pt-BR" dirty="0" smtClean="0"/>
              <a:t>Autos </a:t>
            </a:r>
            <a:r>
              <a:rPr lang="pt-BR" dirty="0"/>
              <a:t>de moralidade: gênero em que Gil Vicente se celebrizou. Suas peças mais conhecidas são autos de moralidade, como é o caso da Trilogia das barcas (Auto da barca do inferno, Auto da barca do </a:t>
            </a:r>
            <a:r>
              <a:rPr lang="pt-BR" dirty="0" smtClean="0"/>
              <a:t>purgatório </a:t>
            </a:r>
            <a:r>
              <a:rPr lang="pt-BR" dirty="0"/>
              <a:t>e Auto da barca da glória) e do Auto da Alma. </a:t>
            </a:r>
            <a:endParaRPr lang="pt-BR" dirty="0" smtClean="0"/>
          </a:p>
          <a:p>
            <a:pPr algn="just"/>
            <a:r>
              <a:rPr lang="pt-BR" dirty="0" smtClean="0"/>
              <a:t>Farsas</a:t>
            </a:r>
            <a:r>
              <a:rPr lang="pt-BR" dirty="0"/>
              <a:t>: peças de caráter crítico, utilizam como personagens tipos populares e desenvolvem-se em torno de problemas da sociedade. As mais populares são a Farsa de Inês Pereira, história de uma jovem que vê no casamento a sua chance de ascensão social, e O velho da horta, que ridiculariza a paixão de um velho casado por uma jovem virgem. </a:t>
            </a:r>
          </a:p>
        </p:txBody>
      </p:sp>
    </p:spTree>
    <p:extLst>
      <p:ext uri="{BB962C8B-B14F-4D97-AF65-F5344CB8AC3E}">
        <p14:creationId xmlns:p14="http://schemas.microsoft.com/office/powerpoint/2010/main" val="250822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5800" y="1280160"/>
            <a:ext cx="10820400" cy="4938525"/>
          </a:xfrm>
        </p:spPr>
        <p:txBody>
          <a:bodyPr/>
          <a:lstStyle/>
          <a:p>
            <a:pPr algn="just"/>
            <a:r>
              <a:rPr lang="pt-BR" dirty="0"/>
              <a:t>Preocupado com o comportamento humano, Gil Vicente adotava como lema uma famosa frase latina, que é considerada a divisa da comédia: </a:t>
            </a:r>
            <a:r>
              <a:rPr lang="pt-BR" dirty="0" err="1"/>
              <a:t>ridendo</a:t>
            </a:r>
            <a:r>
              <a:rPr lang="pt-BR" dirty="0"/>
              <a:t> </a:t>
            </a:r>
            <a:r>
              <a:rPr lang="pt-BR" dirty="0" err="1"/>
              <a:t>castigat</a:t>
            </a:r>
            <a:r>
              <a:rPr lang="pt-BR" dirty="0"/>
              <a:t> mores, ou seja, “rindo, corrigem-se os costumes". </a:t>
            </a:r>
            <a:endParaRPr lang="pt-BR" dirty="0" smtClean="0"/>
          </a:p>
          <a:p>
            <a:pPr algn="just"/>
            <a:r>
              <a:rPr lang="pt-BR" dirty="0" smtClean="0"/>
              <a:t>O </a:t>
            </a:r>
            <a:r>
              <a:rPr lang="pt-BR" dirty="0"/>
              <a:t>riso desencadeado pelas cenas revela que o público identifica e </a:t>
            </a:r>
            <a:r>
              <a:rPr lang="pt-BR" dirty="0" smtClean="0"/>
              <a:t>censurava </a:t>
            </a:r>
            <a:r>
              <a:rPr lang="pt-BR" dirty="0"/>
              <a:t>uma conduta socialmente inadequada, como o velho apaixonado por uma jovem. </a:t>
            </a:r>
            <a:endParaRPr lang="pt-BR" dirty="0" smtClean="0"/>
          </a:p>
          <a:p>
            <a:pPr algn="just"/>
            <a:r>
              <a:rPr lang="pt-BR" dirty="0" smtClean="0"/>
              <a:t>Essa </a:t>
            </a:r>
            <a:r>
              <a:rPr lang="pt-BR" dirty="0"/>
              <a:t>opção assegurava que, ao mesmo tempo que suas peças divertiam a nobreza, também contribuem para educá-la.</a:t>
            </a:r>
          </a:p>
        </p:txBody>
      </p:sp>
    </p:spTree>
    <p:extLst>
      <p:ext uri="{BB962C8B-B14F-4D97-AF65-F5344CB8AC3E}">
        <p14:creationId xmlns:p14="http://schemas.microsoft.com/office/powerpoint/2010/main" val="3820808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429523"/>
            <a:ext cx="8610600" cy="1293028"/>
          </a:xfrm>
        </p:spPr>
        <p:txBody>
          <a:bodyPr/>
          <a:lstStyle/>
          <a:p>
            <a:r>
              <a:rPr lang="pt-BR" dirty="0"/>
              <a:t>O Classicismo em </a:t>
            </a:r>
            <a:r>
              <a:rPr lang="pt-BR" dirty="0" smtClean="0"/>
              <a:t>Portugal</a:t>
            </a:r>
            <a:endParaRPr lang="pt-BR" dirty="0"/>
          </a:p>
        </p:txBody>
      </p:sp>
      <p:sp>
        <p:nvSpPr>
          <p:cNvPr id="3" name="Espaço Reservado para Conteúdo 2"/>
          <p:cNvSpPr>
            <a:spLocks noGrp="1"/>
          </p:cNvSpPr>
          <p:nvPr>
            <p:ph idx="1"/>
          </p:nvPr>
        </p:nvSpPr>
        <p:spPr>
          <a:xfrm>
            <a:off x="296214" y="1722551"/>
            <a:ext cx="11616744" cy="4858553"/>
          </a:xfrm>
        </p:spPr>
        <p:txBody>
          <a:bodyPr/>
          <a:lstStyle/>
          <a:p>
            <a:pPr algn="just"/>
            <a:r>
              <a:rPr lang="pt-BR" dirty="0"/>
              <a:t>Os reis portugueses começaram a lançar suas caravelas em busca de novas terras e novas rotas marítimas ainda no século XV. </a:t>
            </a:r>
            <a:endParaRPr lang="pt-BR" dirty="0" smtClean="0"/>
          </a:p>
          <a:p>
            <a:pPr algn="just"/>
            <a:r>
              <a:rPr lang="pt-BR" dirty="0" smtClean="0"/>
              <a:t>Impulsionados</a:t>
            </a:r>
            <a:r>
              <a:rPr lang="pt-BR" dirty="0"/>
              <a:t>, principalmente, pela necessidade de se livrarem da dependência dos mercadores venezianos para conseguir as especiarias tão valorizadas e apreciadas pela corte, seu maior desejo era descobrir o caminho marítimo para as Índias e para o Extremo Oriente. </a:t>
            </a:r>
            <a:endParaRPr lang="pt-BR" dirty="0" smtClean="0"/>
          </a:p>
          <a:p>
            <a:pPr algn="just"/>
            <a:r>
              <a:rPr lang="pt-BR" dirty="0" smtClean="0"/>
              <a:t>O </a:t>
            </a:r>
            <a:r>
              <a:rPr lang="pt-BR" dirty="0"/>
              <a:t>século XVI encontra Portugal realizando as grandes navegações, que cruzavam o oceano Atlântico e iam, aos poucos, ampliando o império lusitano ultramarino. E nesse contexto de prosperidade econômica que o Classicismo chega ao país</a:t>
            </a:r>
          </a:p>
        </p:txBody>
      </p:sp>
    </p:spTree>
    <p:extLst>
      <p:ext uri="{BB962C8B-B14F-4D97-AF65-F5344CB8AC3E}">
        <p14:creationId xmlns:p14="http://schemas.microsoft.com/office/powerpoint/2010/main" val="520431394"/>
      </p:ext>
    </p:extLst>
  </p:cSld>
  <p:clrMapOvr>
    <a:masterClrMapping/>
  </p:clrMapOvr>
</p:sld>
</file>

<file path=ppt/theme/theme1.xml><?xml version="1.0" encoding="utf-8"?>
<a:theme xmlns:a="http://schemas.openxmlformats.org/drawingml/2006/main" name="Trilha de Vapor">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Trilha de Vapor</Template>
  <TotalTime>286</TotalTime>
  <Words>2318</Words>
  <Application>Microsoft Office PowerPoint</Application>
  <PresentationFormat>Widescreen</PresentationFormat>
  <Paragraphs>76</Paragraphs>
  <Slides>21</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21</vt:i4>
      </vt:variant>
    </vt:vector>
  </HeadingPairs>
  <TitlesOfParts>
    <vt:vector size="24" baseType="lpstr">
      <vt:lpstr>Arial</vt:lpstr>
      <vt:lpstr>Century Gothic</vt:lpstr>
      <vt:lpstr>Trilha de Vapor</vt:lpstr>
      <vt:lpstr>Classicismo – parte 2</vt:lpstr>
      <vt:lpstr>A Produção do humanismo em Portugal</vt:lpstr>
      <vt:lpstr>Fernão Lopes: cronista dos reis e do povo</vt:lpstr>
      <vt:lpstr>A poesia palaciana</vt:lpstr>
      <vt:lpstr>Apresentação do PowerPoint</vt:lpstr>
      <vt:lpstr>Teatro, critica e humor</vt:lpstr>
      <vt:lpstr>Apresentação do PowerPoint</vt:lpstr>
      <vt:lpstr>Apresentação do PowerPoint</vt:lpstr>
      <vt:lpstr>O Classicismo em Portugal</vt:lpstr>
      <vt:lpstr>Francisco de Sá de Miranda: entre o passado e o presente</vt:lpstr>
      <vt:lpstr>Camões: cantor de uma época e de um povo</vt:lpstr>
      <vt:lpstr>Apresentação do PowerPoint</vt:lpstr>
      <vt:lpstr>A poesia lírica camoniana</vt:lpstr>
      <vt:lpstr>Apresentação do PowerPoint</vt:lpstr>
      <vt:lpstr>Apresentação do PowerPoint</vt:lpstr>
      <vt:lpstr>Sonetos: domínio absoluto da medida nova</vt:lpstr>
      <vt:lpstr>Apresentação do PowerPoint</vt:lpstr>
      <vt:lpstr>As mudanças constantes</vt:lpstr>
      <vt:lpstr> o sofrimento amoroso </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Classicismo</dc:title>
  <dc:creator>Beatriz Oliveira</dc:creator>
  <cp:lastModifiedBy>Beatriz Oliveira</cp:lastModifiedBy>
  <cp:revision>26</cp:revision>
  <dcterms:created xsi:type="dcterms:W3CDTF">2020-05-24T21:02:46Z</dcterms:created>
  <dcterms:modified xsi:type="dcterms:W3CDTF">2020-06-02T10:16:44Z</dcterms:modified>
</cp:coreProperties>
</file>