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7B45-191C-4808-A50F-0FA31AE326DF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DF5D-12FB-4665-9265-CD8D50790D9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516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7B45-191C-4808-A50F-0FA31AE326DF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DF5D-12FB-4665-9265-CD8D50790D9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073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7B45-191C-4808-A50F-0FA31AE326DF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DF5D-12FB-4665-9265-CD8D50790D9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9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7B45-191C-4808-A50F-0FA31AE326DF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DF5D-12FB-4665-9265-CD8D50790D9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684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7B45-191C-4808-A50F-0FA31AE326DF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DF5D-12FB-4665-9265-CD8D50790D9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9338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7B45-191C-4808-A50F-0FA31AE326DF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DF5D-12FB-4665-9265-CD8D50790D9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60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7B45-191C-4808-A50F-0FA31AE326DF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DF5D-12FB-4665-9265-CD8D50790D9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5526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7B45-191C-4808-A50F-0FA31AE326DF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DF5D-12FB-4665-9265-CD8D50790D9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38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7B45-191C-4808-A50F-0FA31AE326DF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DF5D-12FB-4665-9265-CD8D50790D9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795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7B45-191C-4808-A50F-0FA31AE326DF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DF5D-12FB-4665-9265-CD8D50790D9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7693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7B45-191C-4808-A50F-0FA31AE326DF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DF5D-12FB-4665-9265-CD8D50790D9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951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87B45-191C-4808-A50F-0FA31AE326DF}" type="datetimeFigureOut">
              <a:rPr lang="pt-BR" smtClean="0"/>
              <a:t>30/05/2020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5DF5D-12FB-4665-9265-CD8D50790D9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0341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Cálculos de concentração</a:t>
            </a:r>
            <a:endParaRPr lang="pt-BR" sz="5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>
                <a:solidFill>
                  <a:schemeClr val="accent3">
                    <a:lumMod val="75000"/>
                  </a:schemeClr>
                </a:solidFill>
              </a:rPr>
              <a:t>Quantidade de matéria e Porcentagem em massa</a:t>
            </a:r>
            <a:endParaRPr lang="pt-BR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67544" y="548680"/>
            <a:ext cx="8280920" cy="5760640"/>
          </a:xfrm>
          <a:prstGeom prst="round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546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049" y="548680"/>
            <a:ext cx="8110234" cy="57861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800" b="1" dirty="0" smtClean="0">
                <a:solidFill>
                  <a:schemeClr val="accent2">
                    <a:lumMod val="75000"/>
                  </a:schemeClr>
                </a:solidFill>
              </a:rPr>
              <a:t>  Concentração em quantidade </a:t>
            </a:r>
          </a:p>
          <a:p>
            <a:pPr algn="ctr"/>
            <a:r>
              <a:rPr lang="pt-BR" sz="4800" b="1" dirty="0" smtClean="0">
                <a:solidFill>
                  <a:schemeClr val="accent2">
                    <a:lumMod val="75000"/>
                  </a:schemeClr>
                </a:solidFill>
              </a:rPr>
              <a:t>de matéria </a:t>
            </a:r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r>
              <a:rPr lang="pt-BR" sz="4800" b="1" dirty="0" smtClean="0"/>
              <a:t>		</a:t>
            </a:r>
            <a:r>
              <a:rPr lang="pt-BR" sz="4800" b="1" dirty="0" smtClean="0">
                <a:solidFill>
                  <a:schemeClr val="accent3">
                    <a:lumMod val="50000"/>
                  </a:schemeClr>
                </a:solidFill>
              </a:rPr>
              <a:t>M = mol/V (L)</a:t>
            </a:r>
          </a:p>
          <a:p>
            <a:endParaRPr lang="pt-B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pt-BR" sz="2000" b="1" dirty="0" smtClean="0"/>
          </a:p>
          <a:p>
            <a:r>
              <a:rPr lang="pt-BR" sz="3200" b="1" dirty="0" smtClean="0">
                <a:solidFill>
                  <a:schemeClr val="accent3">
                    <a:lumMod val="50000"/>
                  </a:schemeClr>
                </a:solidFill>
              </a:rPr>
              <a:t> M =</a:t>
            </a:r>
            <a:r>
              <a:rPr lang="pt-BR" sz="3200" b="1" dirty="0" smtClean="0"/>
              <a:t> concentração em quantidade de matéria </a:t>
            </a:r>
          </a:p>
          <a:p>
            <a:r>
              <a:rPr lang="pt-BR" sz="3200" b="1" dirty="0" smtClean="0">
                <a:solidFill>
                  <a:schemeClr val="accent3">
                    <a:lumMod val="50000"/>
                  </a:schemeClr>
                </a:solidFill>
              </a:rPr>
              <a:t> mol = </a:t>
            </a:r>
            <a:r>
              <a:rPr lang="pt-BR" sz="3200" b="1" dirty="0" smtClean="0"/>
              <a:t>quantidade de </a:t>
            </a:r>
            <a:r>
              <a:rPr lang="pt-BR" sz="3200" b="1" u="sng" dirty="0" smtClean="0"/>
              <a:t>mols do soluto</a:t>
            </a:r>
            <a:r>
              <a:rPr lang="pt-BR" sz="3200" b="1" dirty="0" smtClean="0"/>
              <a:t> (mol)</a:t>
            </a:r>
          </a:p>
          <a:p>
            <a:r>
              <a:rPr lang="pt-BR" sz="3200" b="1" dirty="0" smtClean="0">
                <a:solidFill>
                  <a:schemeClr val="accent3">
                    <a:lumMod val="50000"/>
                  </a:schemeClr>
                </a:solidFill>
              </a:rPr>
              <a:t> V = </a:t>
            </a:r>
            <a:r>
              <a:rPr lang="pt-BR" sz="3200" b="1" u="sng" dirty="0" smtClean="0"/>
              <a:t>volume da solução </a:t>
            </a:r>
            <a:r>
              <a:rPr lang="pt-BR" sz="3200" b="1" dirty="0" smtClean="0"/>
              <a:t>(L)</a:t>
            </a:r>
          </a:p>
          <a:p>
            <a:endParaRPr lang="pt-BR" sz="3200" b="1" dirty="0" smtClean="0"/>
          </a:p>
          <a:p>
            <a:endParaRPr lang="pt-BR" dirty="0"/>
          </a:p>
        </p:txBody>
      </p:sp>
      <p:sp>
        <p:nvSpPr>
          <p:cNvPr id="3" name="Rounded Rectangle 2"/>
          <p:cNvSpPr/>
          <p:nvPr/>
        </p:nvSpPr>
        <p:spPr>
          <a:xfrm>
            <a:off x="323528" y="332656"/>
            <a:ext cx="8496944" cy="6120680"/>
          </a:xfrm>
          <a:prstGeom prst="round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203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836712"/>
            <a:ext cx="8279895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Qual massa de ácido sulfúrico (H</a:t>
            </a:r>
            <a:r>
              <a:rPr lang="pt-BR" sz="2800" baseline="-25000" dirty="0"/>
              <a:t>2</a:t>
            </a:r>
            <a:r>
              <a:rPr lang="pt-BR" sz="2800" dirty="0"/>
              <a:t>SO</a:t>
            </a:r>
            <a:r>
              <a:rPr lang="pt-BR" sz="2800" baseline="-25000" dirty="0"/>
              <a:t>4</a:t>
            </a:r>
            <a:r>
              <a:rPr lang="pt-BR" sz="2800" dirty="0"/>
              <a:t>) será </a:t>
            </a:r>
            <a:r>
              <a:rPr lang="pt-BR" sz="2800" dirty="0" smtClean="0"/>
              <a:t>necessária</a:t>
            </a:r>
          </a:p>
          <a:p>
            <a:r>
              <a:rPr lang="pt-BR" sz="2800" dirty="0" smtClean="0"/>
              <a:t>para </a:t>
            </a:r>
            <a:r>
              <a:rPr lang="pt-BR" sz="2800" dirty="0"/>
              <a:t>preparar 2 litros de  </a:t>
            </a:r>
            <a:r>
              <a:rPr lang="pt-BR" sz="2800" dirty="0" smtClean="0"/>
              <a:t>uma </a:t>
            </a:r>
            <a:r>
              <a:rPr lang="pt-BR" sz="2800" dirty="0"/>
              <a:t>solução na concentração </a:t>
            </a:r>
            <a:endParaRPr lang="pt-BR" sz="2800" dirty="0" smtClean="0"/>
          </a:p>
          <a:p>
            <a:r>
              <a:rPr lang="pt-BR" sz="2800" dirty="0" smtClean="0"/>
              <a:t>de </a:t>
            </a:r>
            <a:r>
              <a:rPr lang="pt-BR" sz="2800" dirty="0"/>
              <a:t>3 mol/L? Dado: M</a:t>
            </a:r>
            <a:r>
              <a:rPr lang="pt-BR" sz="2800" baseline="-25000" dirty="0"/>
              <a:t>(H2SO4)</a:t>
            </a:r>
            <a:r>
              <a:rPr lang="pt-BR" sz="2800" dirty="0"/>
              <a:t>= 98 g/mol</a:t>
            </a:r>
            <a:r>
              <a:rPr lang="pt-BR" sz="2800" dirty="0" smtClean="0"/>
              <a:t>.</a:t>
            </a:r>
          </a:p>
          <a:p>
            <a:endParaRPr lang="pt-BR" sz="2800" dirty="0"/>
          </a:p>
          <a:p>
            <a:pPr algn="ctr"/>
            <a:r>
              <a:rPr lang="pt-BR" sz="3200" b="1" dirty="0" smtClean="0">
                <a:solidFill>
                  <a:schemeClr val="accent3">
                    <a:lumMod val="50000"/>
                  </a:schemeClr>
                </a:solidFill>
              </a:rPr>
              <a:t>M = mol/V (L)</a:t>
            </a:r>
          </a:p>
          <a:p>
            <a:pPr algn="ctr"/>
            <a:r>
              <a:rPr lang="pt-BR" sz="3200" dirty="0" smtClean="0"/>
              <a:t>3 = mol/2</a:t>
            </a:r>
          </a:p>
          <a:p>
            <a:pPr algn="ctr"/>
            <a:r>
              <a:rPr lang="pt-BR" sz="3200" u="sng" dirty="0"/>
              <a:t>m</a:t>
            </a:r>
            <a:r>
              <a:rPr lang="pt-BR" sz="3200" u="sng" dirty="0" smtClean="0"/>
              <a:t>ol = 6 mols</a:t>
            </a:r>
          </a:p>
          <a:p>
            <a:endParaRPr lang="pt-BR" sz="2800" dirty="0"/>
          </a:p>
          <a:p>
            <a:r>
              <a:rPr lang="pt-BR" sz="2800" dirty="0" smtClean="0"/>
              <a:t> </a:t>
            </a:r>
          </a:p>
          <a:p>
            <a:r>
              <a:rPr lang="pt-BR" sz="2800" dirty="0"/>
              <a:t> </a:t>
            </a:r>
            <a:r>
              <a:rPr lang="pt-BR" sz="2800" dirty="0" smtClean="0"/>
              <a:t>                                    1 mol    -  98 g</a:t>
            </a:r>
          </a:p>
          <a:p>
            <a:r>
              <a:rPr lang="pt-BR" sz="2800" dirty="0" smtClean="0"/>
              <a:t>                                      6 mols  -  x </a:t>
            </a:r>
          </a:p>
          <a:p>
            <a:r>
              <a:rPr lang="pt-BR" sz="28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x = 588 g</a:t>
            </a:r>
            <a:endParaRPr lang="pt-B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67544" y="404664"/>
            <a:ext cx="8208912" cy="6120680"/>
          </a:xfrm>
          <a:prstGeom prst="round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975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23527" y="404664"/>
            <a:ext cx="8440551" cy="6048672"/>
          </a:xfrm>
          <a:prstGeom prst="round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490852" y="565587"/>
            <a:ext cx="8273227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b="1" dirty="0" smtClean="0">
                <a:solidFill>
                  <a:schemeClr val="accent2">
                    <a:lumMod val="50000"/>
                  </a:schemeClr>
                </a:solidFill>
              </a:rPr>
              <a:t>Concentração em porcentagem </a:t>
            </a:r>
          </a:p>
          <a:p>
            <a:pPr algn="ctr"/>
            <a:r>
              <a:rPr lang="pt-BR" sz="4800" b="1" dirty="0" smtClean="0">
                <a:solidFill>
                  <a:schemeClr val="accent2">
                    <a:lumMod val="50000"/>
                  </a:schemeClr>
                </a:solidFill>
              </a:rPr>
              <a:t>em massa ou em volume</a:t>
            </a:r>
            <a:endParaRPr lang="pt-BR" sz="2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pt-BR" sz="2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pt-BR" sz="3200" b="1" dirty="0" smtClean="0">
                <a:solidFill>
                  <a:schemeClr val="accent2">
                    <a:lumMod val="75000"/>
                  </a:schemeClr>
                </a:solidFill>
              </a:rPr>
              <a:t>Ex.</a:t>
            </a:r>
            <a:r>
              <a:rPr lang="pt-BR" sz="3200" b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pt-BR" sz="3200" b="1" dirty="0" smtClean="0">
                <a:solidFill>
                  <a:schemeClr val="accent2">
                    <a:lumMod val="75000"/>
                  </a:schemeClr>
                </a:solidFill>
              </a:rPr>
              <a:t>: Uma solução 10% em massa ou 10% m/m</a:t>
            </a:r>
          </a:p>
          <a:p>
            <a:endParaRPr lang="pt-B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pt-BR" sz="2800" b="1" u="sng" dirty="0" smtClean="0">
                <a:solidFill>
                  <a:schemeClr val="accent3">
                    <a:lumMod val="50000"/>
                  </a:schemeClr>
                </a:solidFill>
              </a:rPr>
              <a:t>10 g de soluto  –  100 g de solução</a:t>
            </a:r>
          </a:p>
          <a:p>
            <a:endParaRPr lang="pt-BR" sz="2800" b="1" u="sng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pt-BR" sz="2800" b="1" u="sng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pt-BR" sz="3200" b="1" dirty="0" smtClean="0">
                <a:solidFill>
                  <a:schemeClr val="accent2">
                    <a:lumMod val="75000"/>
                  </a:schemeClr>
                </a:solidFill>
              </a:rPr>
              <a:t>Ex.</a:t>
            </a:r>
            <a:r>
              <a:rPr lang="pt-BR" sz="32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pt-BR" sz="3200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pt-BR" sz="3200" b="1" dirty="0" smtClean="0">
                <a:solidFill>
                  <a:schemeClr val="accent2">
                    <a:lumMod val="75000"/>
                  </a:schemeClr>
                </a:solidFill>
              </a:rPr>
              <a:t>Uma solução 70% em volume ou 70% v/v</a:t>
            </a:r>
          </a:p>
          <a:p>
            <a:r>
              <a:rPr lang="pt-BR" sz="2800" b="1" dirty="0" smtClean="0">
                <a:solidFill>
                  <a:schemeClr val="accent3">
                    <a:lumMod val="50000"/>
                  </a:schemeClr>
                </a:solidFill>
              </a:rPr>
              <a:t>	      </a:t>
            </a:r>
            <a:r>
              <a:rPr lang="pt-BR" sz="2800" b="1" u="sng" dirty="0" smtClean="0">
                <a:solidFill>
                  <a:schemeClr val="accent3">
                    <a:lumMod val="50000"/>
                  </a:schemeClr>
                </a:solidFill>
              </a:rPr>
              <a:t>70 mL de soluto – 100 mL de solução</a:t>
            </a:r>
          </a:p>
          <a:p>
            <a:endParaRPr lang="pt-BR" sz="3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pt-BR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</a:t>
            </a:r>
            <a:r>
              <a:rPr lang="pt-BR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lcool</a:t>
            </a:r>
            <a:endParaRPr lang="pt-BR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214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95537" y="404664"/>
            <a:ext cx="8424936" cy="6048672"/>
          </a:xfrm>
          <a:prstGeom prst="round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659385" y="574846"/>
            <a:ext cx="8272906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pt-BR" sz="2800" dirty="0"/>
              <a:t>Tem-se um frasco de soro glicosado a 5% </a:t>
            </a:r>
            <a:r>
              <a:rPr lang="pt-BR" sz="2800" dirty="0" smtClean="0"/>
              <a:t>(</a:t>
            </a:r>
            <a:r>
              <a:rPr lang="pt-BR" sz="2800" dirty="0"/>
              <a:t>solução </a:t>
            </a:r>
            <a:endParaRPr lang="pt-BR" sz="2800" dirty="0" smtClean="0"/>
          </a:p>
          <a:p>
            <a:pPr algn="just"/>
            <a:r>
              <a:rPr lang="pt-BR" sz="2800" dirty="0" smtClean="0"/>
              <a:t>aquosa </a:t>
            </a:r>
            <a:r>
              <a:rPr lang="pt-BR" sz="2800" dirty="0"/>
              <a:t>de 5% em </a:t>
            </a:r>
            <a:r>
              <a:rPr lang="pt-BR" sz="2800" dirty="0" smtClean="0"/>
              <a:t>massa </a:t>
            </a:r>
            <a:r>
              <a:rPr lang="pt-BR" sz="2800" dirty="0"/>
              <a:t>de glicose). </a:t>
            </a:r>
            <a:endParaRPr lang="pt-BR" sz="2800" dirty="0" smtClean="0"/>
          </a:p>
          <a:p>
            <a:pPr algn="just"/>
            <a:r>
              <a:rPr lang="pt-BR" sz="2800" dirty="0" smtClean="0"/>
              <a:t>Para </a:t>
            </a:r>
            <a:r>
              <a:rPr lang="pt-BR" sz="2800" dirty="0"/>
              <a:t>preparar 1 </a:t>
            </a:r>
            <a:r>
              <a:rPr lang="pt-BR" sz="2800" dirty="0" smtClean="0"/>
              <a:t>kg desse </a:t>
            </a:r>
            <a:r>
              <a:rPr lang="pt-BR" sz="2800" dirty="0"/>
              <a:t>soro, quantos gramas de </a:t>
            </a:r>
            <a:r>
              <a:rPr lang="pt-BR" sz="2800" dirty="0" smtClean="0"/>
              <a:t>glico-</a:t>
            </a:r>
          </a:p>
          <a:p>
            <a:pPr algn="just"/>
            <a:r>
              <a:rPr lang="pt-BR" sz="2800" dirty="0" smtClean="0"/>
              <a:t>se devem </a:t>
            </a:r>
            <a:r>
              <a:rPr lang="pt-BR" sz="2800" dirty="0"/>
              <a:t>ser </a:t>
            </a:r>
            <a:r>
              <a:rPr lang="pt-BR" sz="2800" dirty="0" smtClean="0"/>
              <a:t>dissolvidos </a:t>
            </a:r>
            <a:r>
              <a:rPr lang="pt-BR" sz="2800" dirty="0"/>
              <a:t>em água</a:t>
            </a:r>
            <a:r>
              <a:rPr lang="pt-BR" sz="2800" dirty="0" smtClean="0"/>
              <a:t>?</a:t>
            </a:r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  <a:p>
            <a:pPr algn="ctr"/>
            <a:r>
              <a:rPr lang="pt-BR" sz="3200" b="1" dirty="0" smtClean="0">
                <a:solidFill>
                  <a:schemeClr val="accent3">
                    <a:lumMod val="50000"/>
                  </a:schemeClr>
                </a:solidFill>
              </a:rPr>
              <a:t>5 g  glicose  -  100 g de solução</a:t>
            </a:r>
          </a:p>
          <a:p>
            <a:pPr algn="ctr"/>
            <a:r>
              <a:rPr lang="pt-BR" sz="32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sz="3200" b="1" dirty="0" smtClean="0">
                <a:solidFill>
                  <a:schemeClr val="accent3">
                    <a:lumMod val="50000"/>
                  </a:schemeClr>
                </a:solidFill>
              </a:rPr>
              <a:t>                 x     -  1000 g de solução</a:t>
            </a:r>
          </a:p>
          <a:p>
            <a:pPr algn="ctr"/>
            <a:r>
              <a:rPr lang="pt-BR" sz="3200" b="1" dirty="0" smtClean="0">
                <a:solidFill>
                  <a:schemeClr val="accent3">
                    <a:lumMod val="50000"/>
                  </a:schemeClr>
                </a:solidFill>
              </a:rPr>
              <a:t>x = 50 g de glicose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190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415947"/>
            <a:ext cx="5406851" cy="54068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66671" y="492617"/>
            <a:ext cx="59391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b="1" dirty="0" smtClean="0">
                <a:solidFill>
                  <a:schemeClr val="accent3">
                    <a:lumMod val="50000"/>
                  </a:schemeClr>
                </a:solidFill>
              </a:rPr>
              <a:t>Tente, agora, fazer...</a:t>
            </a:r>
            <a:endParaRPr lang="pt-BR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23528" y="332656"/>
            <a:ext cx="8496944" cy="6336704"/>
          </a:xfrm>
          <a:prstGeom prst="roundRect">
            <a:avLst/>
          </a:prstGeom>
          <a:noFill/>
          <a:ln w="76200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3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404664"/>
            <a:ext cx="8208912" cy="6048672"/>
          </a:xfrm>
          <a:prstGeom prst="round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611560" y="647668"/>
            <a:ext cx="8164671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/>
              <a:t>        Quantas gramas de ácido sulfúrico devem, ser </a:t>
            </a:r>
          </a:p>
          <a:p>
            <a:r>
              <a:rPr lang="pt-BR" sz="2800" dirty="0" smtClean="0"/>
              <a:t>        adicionada a 200 g de água para  se obter uma </a:t>
            </a:r>
          </a:p>
          <a:p>
            <a:r>
              <a:rPr lang="pt-BR" sz="2800" smtClean="0"/>
              <a:t>        solução </a:t>
            </a:r>
            <a:r>
              <a:rPr lang="pt-BR" sz="2800" dirty="0" smtClean="0"/>
              <a:t>de 60% em massa? </a:t>
            </a:r>
          </a:p>
          <a:p>
            <a:endParaRPr lang="pt-BR" sz="2800" dirty="0"/>
          </a:p>
          <a:p>
            <a:endParaRPr lang="pt-BR" sz="2800" dirty="0" smtClean="0"/>
          </a:p>
          <a:p>
            <a:endParaRPr lang="pt-BR" sz="2800" dirty="0"/>
          </a:p>
          <a:p>
            <a:r>
              <a:rPr lang="pt-BR" sz="2800" dirty="0"/>
              <a:t>Uma solução de 368 g de glicerina (C</a:t>
            </a:r>
            <a:r>
              <a:rPr lang="pt-BR" sz="2800" baseline="-25000" dirty="0"/>
              <a:t>3</a:t>
            </a:r>
            <a:r>
              <a:rPr lang="pt-BR" sz="2800" dirty="0"/>
              <a:t>H</a:t>
            </a:r>
            <a:r>
              <a:rPr lang="pt-BR" sz="2800" baseline="-25000" dirty="0"/>
              <a:t>8</a:t>
            </a:r>
            <a:r>
              <a:rPr lang="pt-BR" sz="2800" dirty="0"/>
              <a:t>O</a:t>
            </a:r>
            <a:r>
              <a:rPr lang="pt-BR" sz="2800" baseline="-25000" dirty="0"/>
              <a:t>3</a:t>
            </a:r>
            <a:r>
              <a:rPr lang="pt-BR" sz="2800" dirty="0"/>
              <a:t>) em 1600 g </a:t>
            </a:r>
            <a:endParaRPr lang="pt-BR" sz="2800" dirty="0" smtClean="0"/>
          </a:p>
          <a:p>
            <a:r>
              <a:rPr lang="pt-BR" sz="2800" dirty="0" smtClean="0"/>
              <a:t>de </a:t>
            </a:r>
            <a:r>
              <a:rPr lang="pt-BR" sz="2800" dirty="0"/>
              <a:t>água apresenta densidade de </a:t>
            </a:r>
            <a:r>
              <a:rPr lang="pt-BR" sz="2800" dirty="0" smtClean="0"/>
              <a:t>1,044 </a:t>
            </a:r>
            <a:r>
              <a:rPr lang="pt-BR" sz="2800" dirty="0"/>
              <a:t>g/cm</a:t>
            </a:r>
            <a:r>
              <a:rPr lang="pt-BR" sz="2800" baseline="30000" dirty="0"/>
              <a:t>3</a:t>
            </a:r>
            <a:r>
              <a:rPr lang="pt-BR" sz="2800" dirty="0"/>
              <a:t>. </a:t>
            </a:r>
            <a:endParaRPr lang="pt-BR" sz="2800" dirty="0" smtClean="0"/>
          </a:p>
          <a:p>
            <a:r>
              <a:rPr lang="pt-BR" sz="2800" dirty="0" smtClean="0"/>
              <a:t>Calcule </a:t>
            </a:r>
            <a:r>
              <a:rPr lang="pt-BR" sz="2800" dirty="0"/>
              <a:t>a concentração em mol/L dessa solução. </a:t>
            </a:r>
            <a:endParaRPr lang="pt-BR" sz="2800" dirty="0" smtClean="0"/>
          </a:p>
          <a:p>
            <a:r>
              <a:rPr lang="pt-BR" sz="2800" i="1" dirty="0" smtClean="0"/>
              <a:t>Dados</a:t>
            </a:r>
            <a:r>
              <a:rPr lang="pt-BR" sz="2800" i="1" dirty="0"/>
              <a:t>: massas atômicas: H = 1; C = 12; O =16.</a:t>
            </a:r>
            <a:endParaRPr lang="pt-BR" sz="2800" i="1" dirty="0" smtClean="0"/>
          </a:p>
          <a:p>
            <a:endParaRPr lang="pt-BR" sz="2800" i="1" dirty="0"/>
          </a:p>
          <a:p>
            <a:endParaRPr lang="pt-BR" sz="2800" dirty="0" smtClean="0"/>
          </a:p>
          <a:p>
            <a:endParaRPr lang="pt-BR" sz="2800" dirty="0"/>
          </a:p>
          <a:p>
            <a:endParaRPr lang="pt-BR" sz="2800" dirty="0" smtClean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4392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256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Cálculos de concentração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Cálculos de concentração</dc:title>
  <dc:creator>Natalia</dc:creator>
  <cp:lastModifiedBy>Natalia</cp:lastModifiedBy>
  <cp:revision>6</cp:revision>
  <dcterms:created xsi:type="dcterms:W3CDTF">2020-05-30T22:27:06Z</dcterms:created>
  <dcterms:modified xsi:type="dcterms:W3CDTF">2020-05-30T23:32:19Z</dcterms:modified>
</cp:coreProperties>
</file>