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  <p:sldId id="257" r:id="rId6"/>
    <p:sldId id="258" r:id="rId7"/>
    <p:sldId id="259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8AB04-01AF-4E84-B710-3ABC20F678FD}" type="datetimeFigureOut">
              <a:rPr lang="pt-BR" smtClean="0"/>
              <a:t>14/06/2020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BCF0C-0F7C-40AD-9FD4-19BDC3152E0D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32802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8AB04-01AF-4E84-B710-3ABC20F678FD}" type="datetimeFigureOut">
              <a:rPr lang="pt-BR" smtClean="0"/>
              <a:t>14/06/2020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BCF0C-0F7C-40AD-9FD4-19BDC3152E0D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9531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8AB04-01AF-4E84-B710-3ABC20F678FD}" type="datetimeFigureOut">
              <a:rPr lang="pt-BR" smtClean="0"/>
              <a:t>14/06/2020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BCF0C-0F7C-40AD-9FD4-19BDC3152E0D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2875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8AB04-01AF-4E84-B710-3ABC20F678FD}" type="datetimeFigureOut">
              <a:rPr lang="pt-BR" smtClean="0"/>
              <a:t>14/06/2020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BCF0C-0F7C-40AD-9FD4-19BDC3152E0D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3939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8AB04-01AF-4E84-B710-3ABC20F678FD}" type="datetimeFigureOut">
              <a:rPr lang="pt-BR" smtClean="0"/>
              <a:t>14/06/2020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BCF0C-0F7C-40AD-9FD4-19BDC3152E0D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9207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8AB04-01AF-4E84-B710-3ABC20F678FD}" type="datetimeFigureOut">
              <a:rPr lang="pt-BR" smtClean="0"/>
              <a:t>14/06/2020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BCF0C-0F7C-40AD-9FD4-19BDC3152E0D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5983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8AB04-01AF-4E84-B710-3ABC20F678FD}" type="datetimeFigureOut">
              <a:rPr lang="pt-BR" smtClean="0"/>
              <a:t>14/06/2020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BCF0C-0F7C-40AD-9FD4-19BDC3152E0D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3480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8AB04-01AF-4E84-B710-3ABC20F678FD}" type="datetimeFigureOut">
              <a:rPr lang="pt-BR" smtClean="0"/>
              <a:t>14/06/2020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BCF0C-0F7C-40AD-9FD4-19BDC3152E0D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0432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8AB04-01AF-4E84-B710-3ABC20F678FD}" type="datetimeFigureOut">
              <a:rPr lang="pt-BR" smtClean="0"/>
              <a:t>14/06/2020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BCF0C-0F7C-40AD-9FD4-19BDC3152E0D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6740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8AB04-01AF-4E84-B710-3ABC20F678FD}" type="datetimeFigureOut">
              <a:rPr lang="pt-BR" smtClean="0"/>
              <a:t>14/06/2020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BCF0C-0F7C-40AD-9FD4-19BDC3152E0D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51256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8AB04-01AF-4E84-B710-3ABC20F678FD}" type="datetimeFigureOut">
              <a:rPr lang="pt-BR" smtClean="0"/>
              <a:t>14/06/2020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BCF0C-0F7C-40AD-9FD4-19BDC3152E0D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6237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8AB04-01AF-4E84-B710-3ABC20F678FD}" type="datetimeFigureOut">
              <a:rPr lang="pt-BR" smtClean="0"/>
              <a:t>14/06/2020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ABCF0C-0F7C-40AD-9FD4-19BDC3152E0D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42427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e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54868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pt-BR" sz="8000" b="1" dirty="0" smtClean="0">
                <a:solidFill>
                  <a:schemeClr val="accent2">
                    <a:lumMod val="75000"/>
                  </a:schemeClr>
                </a:solidFill>
              </a:rPr>
              <a:t>Hibridização do carbono</a:t>
            </a:r>
            <a:endParaRPr lang="pt-BR" sz="8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5616" y="4149080"/>
            <a:ext cx="6400800" cy="1752600"/>
          </a:xfrm>
        </p:spPr>
        <p:txBody>
          <a:bodyPr>
            <a:normAutofit/>
          </a:bodyPr>
          <a:lstStyle/>
          <a:p>
            <a:r>
              <a:rPr lang="pt-BR" sz="72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pt-BR" sz="72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pt-BR" sz="7200" b="1" baseline="300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pt-BR" sz="72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sp</a:t>
            </a:r>
            <a:r>
              <a:rPr lang="pt-BR" sz="7200" b="1" baseline="300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pt-BR" sz="72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 sp</a:t>
            </a:r>
            <a:endParaRPr lang="pt-BR" sz="72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47664" y="2595943"/>
            <a:ext cx="623657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6000" b="1" i="1" dirty="0" smtClean="0">
                <a:solidFill>
                  <a:schemeClr val="accent3">
                    <a:lumMod val="75000"/>
                  </a:schemeClr>
                </a:solidFill>
              </a:rPr>
              <a:t>Mistura de orbitais</a:t>
            </a:r>
            <a:endParaRPr lang="pt-BR" sz="6000" b="1" i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009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7" y="779500"/>
            <a:ext cx="8624941" cy="15314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689432"/>
            <a:ext cx="1101650" cy="25761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64804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836712"/>
            <a:ext cx="6551438" cy="49258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32410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2139" y="2064862"/>
            <a:ext cx="5478190" cy="41004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064862"/>
            <a:ext cx="2502396" cy="34771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670" y="404664"/>
            <a:ext cx="6362700" cy="132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33257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80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</a:t>
            </a:r>
            <a:r>
              <a:rPr lang="pt-BR" sz="8000" b="1" baseline="300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pt-BR" sz="80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746" y="3571381"/>
            <a:ext cx="8580908" cy="104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195736" y="1844824"/>
            <a:ext cx="426270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5400" dirty="0" smtClean="0"/>
              <a:t>C</a:t>
            </a:r>
            <a:r>
              <a:rPr lang="pt-BR" sz="5400" baseline="-25000" dirty="0" smtClean="0"/>
              <a:t>6</a:t>
            </a:r>
            <a:r>
              <a:rPr lang="pt-BR" sz="5400" dirty="0" smtClean="0"/>
              <a:t> : 1s</a:t>
            </a:r>
            <a:r>
              <a:rPr lang="pt-BR" sz="5400" baseline="30000" dirty="0" smtClean="0"/>
              <a:t>2</a:t>
            </a:r>
            <a:r>
              <a:rPr lang="pt-BR" sz="5400" dirty="0" smtClean="0"/>
              <a:t> 2s</a:t>
            </a:r>
            <a:r>
              <a:rPr lang="pt-BR" sz="5400" baseline="30000" dirty="0" smtClean="0"/>
              <a:t>2</a:t>
            </a:r>
            <a:r>
              <a:rPr lang="pt-BR" sz="5400" dirty="0" smtClean="0"/>
              <a:t> 2p</a:t>
            </a:r>
            <a:r>
              <a:rPr lang="pt-BR" sz="5400" baseline="30000" dirty="0" smtClean="0"/>
              <a:t>2</a:t>
            </a:r>
            <a:endParaRPr lang="pt-BR" sz="5400" baseline="30000" dirty="0"/>
          </a:p>
        </p:txBody>
      </p:sp>
      <p:sp>
        <p:nvSpPr>
          <p:cNvPr id="6" name="TextBox 5"/>
          <p:cNvSpPr txBox="1"/>
          <p:nvPr/>
        </p:nvSpPr>
        <p:spPr>
          <a:xfrm>
            <a:off x="7644304" y="5132782"/>
            <a:ext cx="7681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b="1" dirty="0">
                <a:solidFill>
                  <a:schemeClr val="accent2">
                    <a:lumMod val="75000"/>
                  </a:schemeClr>
                </a:solidFill>
              </a:rPr>
              <a:t>4</a:t>
            </a:r>
            <a:r>
              <a:rPr lang="pt-BR" sz="36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l-GR" sz="3600" b="1" dirty="0" smtClean="0">
                <a:solidFill>
                  <a:schemeClr val="accent2">
                    <a:lumMod val="75000"/>
                  </a:schemeClr>
                </a:solidFill>
              </a:rPr>
              <a:t>δ</a:t>
            </a:r>
            <a:endParaRPr lang="pt-BR" sz="36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8028384" y="4611491"/>
            <a:ext cx="0" cy="521293"/>
          </a:xfrm>
          <a:prstGeom prst="straightConnector1">
            <a:avLst/>
          </a:prstGeom>
          <a:ln w="57150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7704348" y="4091436"/>
            <a:ext cx="648072" cy="520055"/>
          </a:xfrm>
          <a:prstGeom prst="rect">
            <a:avLst/>
          </a:prstGeom>
          <a:noFill/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8964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80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</a:t>
            </a:r>
            <a:r>
              <a:rPr lang="pt-BR" sz="8000" b="1" baseline="300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pt-BR" sz="8000" dirty="0"/>
          </a:p>
        </p:txBody>
      </p:sp>
      <p:sp>
        <p:nvSpPr>
          <p:cNvPr id="4" name="Rectangle 3"/>
          <p:cNvSpPr/>
          <p:nvPr/>
        </p:nvSpPr>
        <p:spPr>
          <a:xfrm>
            <a:off x="2195736" y="1772816"/>
            <a:ext cx="4262705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5400" dirty="0" smtClean="0"/>
              <a:t>C</a:t>
            </a:r>
            <a:r>
              <a:rPr lang="pt-BR" sz="5400" baseline="-25000" dirty="0" smtClean="0"/>
              <a:t>6</a:t>
            </a:r>
            <a:r>
              <a:rPr lang="pt-BR" sz="5400" dirty="0" smtClean="0"/>
              <a:t> : 1s</a:t>
            </a:r>
            <a:r>
              <a:rPr lang="pt-BR" sz="5400" baseline="30000" dirty="0" smtClean="0"/>
              <a:t>2</a:t>
            </a:r>
            <a:r>
              <a:rPr lang="pt-BR" sz="5400" dirty="0" smtClean="0"/>
              <a:t> 2s</a:t>
            </a:r>
            <a:r>
              <a:rPr lang="pt-BR" sz="5400" baseline="30000" dirty="0" smtClean="0"/>
              <a:t>2</a:t>
            </a:r>
            <a:r>
              <a:rPr lang="pt-BR" sz="5400" dirty="0" smtClean="0"/>
              <a:t> 2p</a:t>
            </a:r>
            <a:r>
              <a:rPr lang="pt-BR" sz="5400" baseline="30000" dirty="0" smtClean="0"/>
              <a:t>2</a:t>
            </a:r>
            <a:endParaRPr lang="pt-BR" sz="5400" baseline="300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507935"/>
            <a:ext cx="8430205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7452320" y="4065927"/>
            <a:ext cx="576064" cy="496619"/>
          </a:xfrm>
          <a:prstGeom prst="rect">
            <a:avLst/>
          </a:prstGeom>
          <a:noFill/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ctangle 6"/>
          <p:cNvSpPr/>
          <p:nvPr/>
        </p:nvSpPr>
        <p:spPr>
          <a:xfrm>
            <a:off x="8316415" y="4065927"/>
            <a:ext cx="437317" cy="520055"/>
          </a:xfrm>
          <a:prstGeom prst="rect">
            <a:avLst/>
          </a:prstGeom>
          <a:noFill/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7760809" y="4585982"/>
            <a:ext cx="0" cy="521293"/>
          </a:xfrm>
          <a:prstGeom prst="straightConnector1">
            <a:avLst/>
          </a:prstGeom>
          <a:ln w="57150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8535073" y="4585981"/>
            <a:ext cx="0" cy="521293"/>
          </a:xfrm>
          <a:prstGeom prst="straightConnector1">
            <a:avLst/>
          </a:prstGeom>
          <a:ln w="57150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7399973" y="5039132"/>
            <a:ext cx="7216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b="1" dirty="0" smtClean="0">
                <a:solidFill>
                  <a:schemeClr val="accent2">
                    <a:lumMod val="75000"/>
                  </a:schemeClr>
                </a:solidFill>
              </a:rPr>
              <a:t>3  </a:t>
            </a:r>
            <a:r>
              <a:rPr lang="el-GR" sz="2800" b="1" dirty="0" smtClean="0">
                <a:solidFill>
                  <a:schemeClr val="accent2">
                    <a:lumMod val="75000"/>
                  </a:schemeClr>
                </a:solidFill>
              </a:rPr>
              <a:t>δ</a:t>
            </a:r>
            <a:endParaRPr lang="pt-BR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264805" y="5005874"/>
            <a:ext cx="73930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b="1" dirty="0">
                <a:solidFill>
                  <a:schemeClr val="accent2">
                    <a:lumMod val="75000"/>
                  </a:schemeClr>
                </a:solidFill>
              </a:rPr>
              <a:t>1</a:t>
            </a:r>
            <a:r>
              <a:rPr lang="pt-BR" sz="2800" b="1" dirty="0" smtClean="0">
                <a:solidFill>
                  <a:schemeClr val="accent2">
                    <a:lumMod val="75000"/>
                  </a:schemeClr>
                </a:solidFill>
              </a:rPr>
              <a:t>  </a:t>
            </a:r>
            <a:r>
              <a:rPr lang="el-GR" sz="2800" b="1" dirty="0">
                <a:solidFill>
                  <a:schemeClr val="accent2">
                    <a:lumMod val="75000"/>
                  </a:schemeClr>
                </a:solidFill>
              </a:rPr>
              <a:t>π</a:t>
            </a:r>
            <a:endParaRPr lang="pt-BR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8215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80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</a:t>
            </a:r>
            <a:endParaRPr lang="pt-BR" sz="8000" dirty="0"/>
          </a:p>
        </p:txBody>
      </p:sp>
      <p:sp>
        <p:nvSpPr>
          <p:cNvPr id="5" name="Rectangle 4"/>
          <p:cNvSpPr/>
          <p:nvPr/>
        </p:nvSpPr>
        <p:spPr>
          <a:xfrm>
            <a:off x="2339752" y="1700808"/>
            <a:ext cx="4262705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5400" dirty="0" smtClean="0"/>
              <a:t>C</a:t>
            </a:r>
            <a:r>
              <a:rPr lang="pt-BR" sz="5400" baseline="-25000" dirty="0" smtClean="0"/>
              <a:t>6</a:t>
            </a:r>
            <a:r>
              <a:rPr lang="pt-BR" sz="5400" dirty="0" smtClean="0"/>
              <a:t> : 1s</a:t>
            </a:r>
            <a:r>
              <a:rPr lang="pt-BR" sz="5400" baseline="30000" dirty="0" smtClean="0"/>
              <a:t>2</a:t>
            </a:r>
            <a:r>
              <a:rPr lang="pt-BR" sz="5400" dirty="0" smtClean="0"/>
              <a:t> 2s</a:t>
            </a:r>
            <a:r>
              <a:rPr lang="pt-BR" sz="5400" baseline="30000" dirty="0" smtClean="0"/>
              <a:t>2</a:t>
            </a:r>
            <a:r>
              <a:rPr lang="pt-BR" sz="5400" dirty="0" smtClean="0"/>
              <a:t> 2p</a:t>
            </a:r>
            <a:r>
              <a:rPr lang="pt-BR" sz="5400" baseline="30000" dirty="0" smtClean="0"/>
              <a:t>2</a:t>
            </a:r>
            <a:endParaRPr lang="pt-BR" sz="5400" baseline="30000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639" y="3323500"/>
            <a:ext cx="8585834" cy="969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/>
        </p:nvSpPr>
        <p:spPr>
          <a:xfrm>
            <a:off x="7154479" y="3808298"/>
            <a:ext cx="576064" cy="383890"/>
          </a:xfrm>
          <a:prstGeom prst="rect">
            <a:avLst/>
          </a:prstGeom>
          <a:noFill/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Rectangle 8"/>
          <p:cNvSpPr/>
          <p:nvPr/>
        </p:nvSpPr>
        <p:spPr>
          <a:xfrm>
            <a:off x="8057225" y="3849727"/>
            <a:ext cx="576064" cy="342461"/>
          </a:xfrm>
          <a:prstGeom prst="rect">
            <a:avLst/>
          </a:prstGeom>
          <a:noFill/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7442511" y="4192188"/>
            <a:ext cx="0" cy="521293"/>
          </a:xfrm>
          <a:prstGeom prst="straightConnector1">
            <a:avLst/>
          </a:prstGeom>
          <a:ln w="57150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8345257" y="4225891"/>
            <a:ext cx="0" cy="521293"/>
          </a:xfrm>
          <a:prstGeom prst="straightConnector1">
            <a:avLst/>
          </a:prstGeom>
          <a:ln w="57150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7081675" y="4772338"/>
            <a:ext cx="7216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b="1" dirty="0" smtClean="0">
                <a:solidFill>
                  <a:schemeClr val="accent2">
                    <a:lumMod val="75000"/>
                  </a:schemeClr>
                </a:solidFill>
              </a:rPr>
              <a:t>2  </a:t>
            </a:r>
            <a:r>
              <a:rPr lang="el-GR" sz="2800" b="1" dirty="0" smtClean="0">
                <a:solidFill>
                  <a:schemeClr val="accent2">
                    <a:lumMod val="75000"/>
                  </a:schemeClr>
                </a:solidFill>
              </a:rPr>
              <a:t>δ</a:t>
            </a:r>
            <a:endParaRPr lang="pt-BR" sz="2800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057224" y="4739704"/>
            <a:ext cx="73930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b="1" dirty="0" smtClean="0">
                <a:solidFill>
                  <a:schemeClr val="accent2">
                    <a:lumMod val="75000"/>
                  </a:schemeClr>
                </a:solidFill>
              </a:rPr>
              <a:t>2  </a:t>
            </a:r>
            <a:r>
              <a:rPr lang="el-GR" sz="2800" b="1" dirty="0">
                <a:solidFill>
                  <a:schemeClr val="accent2">
                    <a:lumMod val="75000"/>
                  </a:schemeClr>
                </a:solidFill>
              </a:rPr>
              <a:t>π</a:t>
            </a:r>
            <a:endParaRPr lang="pt-BR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331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229600" cy="1431032"/>
          </a:xfrm>
        </p:spPr>
        <p:txBody>
          <a:bodyPr>
            <a:normAutofit fontScale="90000"/>
          </a:bodyPr>
          <a:lstStyle/>
          <a:p>
            <a:r>
              <a:rPr lang="pt-BR" b="1" dirty="0">
                <a:solidFill>
                  <a:schemeClr val="accent2">
                    <a:lumMod val="75000"/>
                  </a:schemeClr>
                </a:solidFill>
              </a:rPr>
              <a:t>s</a:t>
            </a:r>
            <a:r>
              <a:rPr lang="pt-BR" b="1" dirty="0" smtClean="0">
                <a:solidFill>
                  <a:schemeClr val="accent2">
                    <a:lumMod val="75000"/>
                  </a:schemeClr>
                </a:solidFill>
              </a:rPr>
              <a:t>p</a:t>
            </a:r>
            <a:r>
              <a:rPr lang="pt-BR" b="1" baseline="30000" dirty="0" smtClean="0">
                <a:solidFill>
                  <a:schemeClr val="accent2">
                    <a:lumMod val="75000"/>
                  </a:schemeClr>
                </a:solidFill>
              </a:rPr>
              <a:t>3</a:t>
            </a:r>
            <a:r>
              <a:rPr lang="pt-BR" b="1" dirty="0" smtClean="0">
                <a:solidFill>
                  <a:schemeClr val="accent2">
                    <a:lumMod val="75000"/>
                  </a:schemeClr>
                </a:solidFill>
              </a:rPr>
              <a:t> – O carbono fazendo 4 ligações simples (sigma)</a:t>
            </a:r>
            <a:endParaRPr lang="pt-BR" b="1" baseline="30000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5761969"/>
              </p:ext>
            </p:extLst>
          </p:nvPr>
        </p:nvGraphicFramePr>
        <p:xfrm>
          <a:off x="3203848" y="2852936"/>
          <a:ext cx="2309363" cy="26049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CS ChemDraw Drawing" r:id="rId3" imgW="793626" imgH="895640" progId="ChemDraw.Document.6.0">
                  <p:embed/>
                </p:oleObj>
              </mc:Choice>
              <mc:Fallback>
                <p:oleObj name="CS ChemDraw Drawing" r:id="rId3" imgW="793626" imgH="89564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03848" y="2852936"/>
                        <a:ext cx="2309363" cy="260496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625806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90872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chemeClr val="accent2">
                    <a:lumMod val="75000"/>
                  </a:schemeClr>
                </a:solidFill>
              </a:rPr>
              <a:t>sp</a:t>
            </a:r>
            <a:r>
              <a:rPr lang="pt-BR" b="1" baseline="30000" dirty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pt-BR" b="1" dirty="0" smtClean="0">
                <a:solidFill>
                  <a:schemeClr val="accent2">
                    <a:lumMod val="75000"/>
                  </a:schemeClr>
                </a:solidFill>
              </a:rPr>
              <a:t> – O carbono fazendo 3 ligações simples (</a:t>
            </a:r>
            <a:r>
              <a:rPr lang="el-GR" b="1" dirty="0" smtClean="0">
                <a:solidFill>
                  <a:schemeClr val="accent2">
                    <a:lumMod val="75000"/>
                  </a:schemeClr>
                </a:solidFill>
              </a:rPr>
              <a:t>δ</a:t>
            </a:r>
            <a:r>
              <a:rPr lang="pt-BR" b="1" dirty="0" smtClean="0">
                <a:solidFill>
                  <a:schemeClr val="accent2">
                    <a:lumMod val="75000"/>
                  </a:schemeClr>
                </a:solidFill>
              </a:rPr>
              <a:t>) e 1 dupla (</a:t>
            </a:r>
            <a:r>
              <a:rPr lang="el-GR" b="1" dirty="0" smtClean="0">
                <a:solidFill>
                  <a:schemeClr val="accent2">
                    <a:lumMod val="75000"/>
                  </a:schemeClr>
                </a:solidFill>
              </a:rPr>
              <a:t>π</a:t>
            </a:r>
            <a:r>
              <a:rPr lang="pt-BR" b="1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  <a:endParaRPr lang="pt-BR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5619130"/>
              </p:ext>
            </p:extLst>
          </p:nvPr>
        </p:nvGraphicFramePr>
        <p:xfrm>
          <a:off x="3131840" y="2852936"/>
          <a:ext cx="2880320" cy="19997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CS ChemDraw Drawing" r:id="rId3" imgW="1054389" imgH="732600" progId="ChemDraw.Document.6.0">
                  <p:embed/>
                </p:oleObj>
              </mc:Choice>
              <mc:Fallback>
                <p:oleObj name="CS ChemDraw Drawing" r:id="rId3" imgW="1054389" imgH="73260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31840" y="2852936"/>
                        <a:ext cx="2880320" cy="199973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765545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chemeClr val="accent2">
                    <a:lumMod val="75000"/>
                  </a:schemeClr>
                </a:solidFill>
              </a:rPr>
              <a:t>sp – O carbono fazendo 2 ligações simples (</a:t>
            </a:r>
            <a:r>
              <a:rPr lang="el-GR" b="1" dirty="0" smtClean="0">
                <a:solidFill>
                  <a:schemeClr val="accent2">
                    <a:lumMod val="75000"/>
                  </a:schemeClr>
                </a:solidFill>
              </a:rPr>
              <a:t>δ</a:t>
            </a:r>
            <a:r>
              <a:rPr lang="pt-BR" b="1" dirty="0" smtClean="0">
                <a:solidFill>
                  <a:schemeClr val="accent2">
                    <a:lumMod val="75000"/>
                  </a:schemeClr>
                </a:solidFill>
              </a:rPr>
              <a:t>) e 2 duplas (</a:t>
            </a:r>
            <a:r>
              <a:rPr lang="el-GR" b="1" dirty="0" smtClean="0">
                <a:solidFill>
                  <a:schemeClr val="accent2">
                    <a:lumMod val="75000"/>
                  </a:schemeClr>
                </a:solidFill>
              </a:rPr>
              <a:t>π</a:t>
            </a:r>
            <a:r>
              <a:rPr lang="pt-BR" b="1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  <a:endParaRPr lang="pt-BR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2579217"/>
              </p:ext>
            </p:extLst>
          </p:nvPr>
        </p:nvGraphicFramePr>
        <p:xfrm>
          <a:off x="1259632" y="2780928"/>
          <a:ext cx="1654175" cy="2654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CS ChemDraw Drawing" r:id="rId3" imgW="793626" imgH="1275166" progId="ChemDraw.Document.6.0">
                  <p:embed/>
                </p:oleObj>
              </mc:Choice>
              <mc:Fallback>
                <p:oleObj name="CS ChemDraw Drawing" r:id="rId3" imgW="793626" imgH="1275166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59632" y="2780928"/>
                        <a:ext cx="1654175" cy="2654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8115284"/>
              </p:ext>
            </p:extLst>
          </p:nvPr>
        </p:nvGraphicFramePr>
        <p:xfrm>
          <a:off x="4211960" y="3645024"/>
          <a:ext cx="4117535" cy="4814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CS ChemDraw Drawing" r:id="rId5" imgW="1276820" imgH="149003" progId="ChemDraw.Document.6.0">
                  <p:embed/>
                </p:oleObj>
              </mc:Choice>
              <mc:Fallback>
                <p:oleObj name="CS ChemDraw Drawing" r:id="rId5" imgW="1276820" imgH="149003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211960" y="3645024"/>
                        <a:ext cx="4117535" cy="4814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409287" y="3573016"/>
            <a:ext cx="38985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6000" dirty="0" smtClean="0"/>
              <a:t>;</a:t>
            </a:r>
            <a:endParaRPr lang="pt-BR" sz="6000" dirty="0"/>
          </a:p>
        </p:txBody>
      </p:sp>
    </p:spTree>
    <p:extLst>
      <p:ext uri="{BB962C8B-B14F-4D97-AF65-F5344CB8AC3E}">
        <p14:creationId xmlns:p14="http://schemas.microsoft.com/office/powerpoint/2010/main" val="2746079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307133"/>
            <a:ext cx="5550867" cy="555086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513435" y="321798"/>
            <a:ext cx="372191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400" b="1" dirty="0" smtClean="0">
                <a:solidFill>
                  <a:schemeClr val="accent2">
                    <a:lumMod val="75000"/>
                  </a:schemeClr>
                </a:solidFill>
              </a:rPr>
              <a:t>Vamos tentar...</a:t>
            </a:r>
            <a:endParaRPr lang="pt-BR" sz="44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9228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593723"/>
            <a:ext cx="6920201" cy="54726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35431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88</Words>
  <Application>Microsoft Office PowerPoint</Application>
  <PresentationFormat>On-screen Show (4:3)</PresentationFormat>
  <Paragraphs>19</Paragraphs>
  <Slides>12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Office Theme</vt:lpstr>
      <vt:lpstr>CS ChemDraw Drawing</vt:lpstr>
      <vt:lpstr>Hibridização do carbono</vt:lpstr>
      <vt:lpstr>sp3</vt:lpstr>
      <vt:lpstr>sp2</vt:lpstr>
      <vt:lpstr>sp</vt:lpstr>
      <vt:lpstr>sp3 – O carbono fazendo 4 ligações simples (sigma)</vt:lpstr>
      <vt:lpstr>sp2 – O carbono fazendo 3 ligações simples (δ) e 1 dupla (π)</vt:lpstr>
      <vt:lpstr>sp – O carbono fazendo 2 ligações simples (δ) e 2 duplas (π)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Hibridização</dc:title>
  <dc:creator>Natalia</dc:creator>
  <cp:lastModifiedBy>Natalia</cp:lastModifiedBy>
  <cp:revision>8</cp:revision>
  <dcterms:created xsi:type="dcterms:W3CDTF">2020-06-14T13:03:03Z</dcterms:created>
  <dcterms:modified xsi:type="dcterms:W3CDTF">2020-06-14T15:29:22Z</dcterms:modified>
</cp:coreProperties>
</file>