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57" r:id="rId6"/>
    <p:sldId id="258" r:id="rId7"/>
    <p:sldId id="259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AB04-01AF-4E84-B710-3ABC20F678FD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CF0C-0F7C-40AD-9FD4-19BDC3152E0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2802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AB04-01AF-4E84-B710-3ABC20F678FD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CF0C-0F7C-40AD-9FD4-19BDC3152E0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9531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AB04-01AF-4E84-B710-3ABC20F678FD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CF0C-0F7C-40AD-9FD4-19BDC3152E0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2875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AB04-01AF-4E84-B710-3ABC20F678FD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CF0C-0F7C-40AD-9FD4-19BDC3152E0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393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AB04-01AF-4E84-B710-3ABC20F678FD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CF0C-0F7C-40AD-9FD4-19BDC3152E0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9207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AB04-01AF-4E84-B710-3ABC20F678FD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CF0C-0F7C-40AD-9FD4-19BDC3152E0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5983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AB04-01AF-4E84-B710-3ABC20F678FD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CF0C-0F7C-40AD-9FD4-19BDC3152E0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348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AB04-01AF-4E84-B710-3ABC20F678FD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CF0C-0F7C-40AD-9FD4-19BDC3152E0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43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AB04-01AF-4E84-B710-3ABC20F678FD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CF0C-0F7C-40AD-9FD4-19BDC3152E0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6740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AB04-01AF-4E84-B710-3ABC20F678FD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CF0C-0F7C-40AD-9FD4-19BDC3152E0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1256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AB04-01AF-4E84-B710-3ABC20F678FD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CF0C-0F7C-40AD-9FD4-19BDC3152E0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623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8AB04-01AF-4E84-B710-3ABC20F678FD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BCF0C-0F7C-40AD-9FD4-19BDC3152E0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2427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sz="8000" b="1" dirty="0" smtClean="0">
                <a:solidFill>
                  <a:schemeClr val="accent2">
                    <a:lumMod val="75000"/>
                  </a:schemeClr>
                </a:solidFill>
              </a:rPr>
              <a:t>Hibridização do carbono</a:t>
            </a:r>
            <a:endParaRPr lang="pt-BR" sz="8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4149080"/>
            <a:ext cx="6400800" cy="1752600"/>
          </a:xfrm>
        </p:spPr>
        <p:txBody>
          <a:bodyPr>
            <a:normAutofit/>
          </a:bodyPr>
          <a:lstStyle/>
          <a:p>
            <a:r>
              <a:rPr lang="pt-BR" sz="72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7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pt-BR" sz="7200" b="1" baseline="30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pt-BR" sz="7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sp</a:t>
            </a:r>
            <a:r>
              <a:rPr lang="pt-BR" sz="7200" b="1" baseline="30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pt-BR" sz="7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sp</a:t>
            </a:r>
            <a:endParaRPr lang="pt-BR" sz="72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664" y="2595943"/>
            <a:ext cx="62365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b="1" i="1" dirty="0" smtClean="0">
                <a:solidFill>
                  <a:schemeClr val="accent3">
                    <a:lumMod val="75000"/>
                  </a:schemeClr>
                </a:solidFill>
              </a:rPr>
              <a:t>Mistura de orbitais</a:t>
            </a:r>
            <a:endParaRPr lang="pt-BR" sz="60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09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779500"/>
            <a:ext cx="8624941" cy="1531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89432"/>
            <a:ext cx="1101650" cy="2576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480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36712"/>
            <a:ext cx="6551438" cy="4925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241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2139" y="2064862"/>
            <a:ext cx="5478190" cy="4100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64862"/>
            <a:ext cx="2502396" cy="3477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70" y="404664"/>
            <a:ext cx="63627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325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8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</a:t>
            </a:r>
            <a:r>
              <a:rPr lang="pt-BR" sz="8000" b="1" baseline="30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pt-BR" sz="8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46" y="3571381"/>
            <a:ext cx="8580908" cy="104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95736" y="1844824"/>
            <a:ext cx="42627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400" dirty="0" smtClean="0"/>
              <a:t>C</a:t>
            </a:r>
            <a:r>
              <a:rPr lang="pt-BR" sz="5400" baseline="-25000" dirty="0" smtClean="0"/>
              <a:t>6</a:t>
            </a:r>
            <a:r>
              <a:rPr lang="pt-BR" sz="5400" dirty="0" smtClean="0"/>
              <a:t> : 1s</a:t>
            </a:r>
            <a:r>
              <a:rPr lang="pt-BR" sz="5400" baseline="30000" dirty="0" smtClean="0"/>
              <a:t>2</a:t>
            </a:r>
            <a:r>
              <a:rPr lang="pt-BR" sz="5400" dirty="0" smtClean="0"/>
              <a:t> 2s</a:t>
            </a:r>
            <a:r>
              <a:rPr lang="pt-BR" sz="5400" baseline="30000" dirty="0" smtClean="0"/>
              <a:t>2</a:t>
            </a:r>
            <a:r>
              <a:rPr lang="pt-BR" sz="5400" dirty="0" smtClean="0"/>
              <a:t> 2p</a:t>
            </a:r>
            <a:r>
              <a:rPr lang="pt-BR" sz="5400" baseline="30000" dirty="0" smtClean="0"/>
              <a:t>2</a:t>
            </a:r>
            <a:endParaRPr lang="pt-BR" sz="5400" baseline="30000" dirty="0"/>
          </a:p>
        </p:txBody>
      </p:sp>
      <p:sp>
        <p:nvSpPr>
          <p:cNvPr id="6" name="TextBox 5"/>
          <p:cNvSpPr txBox="1"/>
          <p:nvPr/>
        </p:nvSpPr>
        <p:spPr>
          <a:xfrm>
            <a:off x="7644304" y="5132782"/>
            <a:ext cx="7681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pt-BR" sz="3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3600" b="1" dirty="0" smtClean="0">
                <a:solidFill>
                  <a:schemeClr val="accent2">
                    <a:lumMod val="75000"/>
                  </a:schemeClr>
                </a:solidFill>
              </a:rPr>
              <a:t>δ</a:t>
            </a:r>
            <a:endParaRPr lang="pt-BR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028384" y="4611491"/>
            <a:ext cx="0" cy="521293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704348" y="4091436"/>
            <a:ext cx="648072" cy="520055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896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8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</a:t>
            </a:r>
            <a:r>
              <a:rPr lang="pt-BR" sz="8000" b="1" baseline="30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pt-BR" sz="8000" dirty="0"/>
          </a:p>
        </p:txBody>
      </p:sp>
      <p:sp>
        <p:nvSpPr>
          <p:cNvPr id="4" name="Rectangle 3"/>
          <p:cNvSpPr/>
          <p:nvPr/>
        </p:nvSpPr>
        <p:spPr>
          <a:xfrm>
            <a:off x="2195736" y="1772816"/>
            <a:ext cx="426270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5400" dirty="0" smtClean="0"/>
              <a:t>C</a:t>
            </a:r>
            <a:r>
              <a:rPr lang="pt-BR" sz="5400" baseline="-25000" dirty="0" smtClean="0"/>
              <a:t>6</a:t>
            </a:r>
            <a:r>
              <a:rPr lang="pt-BR" sz="5400" dirty="0" smtClean="0"/>
              <a:t> : 1s</a:t>
            </a:r>
            <a:r>
              <a:rPr lang="pt-BR" sz="5400" baseline="30000" dirty="0" smtClean="0"/>
              <a:t>2</a:t>
            </a:r>
            <a:r>
              <a:rPr lang="pt-BR" sz="5400" dirty="0" smtClean="0"/>
              <a:t> 2s</a:t>
            </a:r>
            <a:r>
              <a:rPr lang="pt-BR" sz="5400" baseline="30000" dirty="0" smtClean="0"/>
              <a:t>2</a:t>
            </a:r>
            <a:r>
              <a:rPr lang="pt-BR" sz="5400" dirty="0" smtClean="0"/>
              <a:t> 2p</a:t>
            </a:r>
            <a:r>
              <a:rPr lang="pt-BR" sz="5400" baseline="30000" dirty="0" smtClean="0"/>
              <a:t>2</a:t>
            </a:r>
            <a:endParaRPr lang="pt-BR" sz="5400" baseline="30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507935"/>
            <a:ext cx="8430205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7452320" y="4065927"/>
            <a:ext cx="576064" cy="496619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8316415" y="4065927"/>
            <a:ext cx="437317" cy="520055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760809" y="4585982"/>
            <a:ext cx="0" cy="521293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8535073" y="4585981"/>
            <a:ext cx="0" cy="521293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7399973" y="5039132"/>
            <a:ext cx="7216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 smtClean="0">
                <a:solidFill>
                  <a:schemeClr val="accent2">
                    <a:lumMod val="75000"/>
                  </a:schemeClr>
                </a:solidFill>
              </a:rPr>
              <a:t>3  </a:t>
            </a:r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δ</a:t>
            </a:r>
            <a:endParaRPr lang="pt-B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264805" y="5005874"/>
            <a:ext cx="7393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pt-BR" sz="2800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l-GR" sz="2800" b="1" dirty="0">
                <a:solidFill>
                  <a:schemeClr val="accent2">
                    <a:lumMod val="75000"/>
                  </a:schemeClr>
                </a:solidFill>
              </a:rPr>
              <a:t>π</a:t>
            </a:r>
            <a:endParaRPr lang="pt-B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21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8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</a:t>
            </a:r>
            <a:endParaRPr lang="pt-BR" sz="8000" dirty="0"/>
          </a:p>
        </p:txBody>
      </p:sp>
      <p:sp>
        <p:nvSpPr>
          <p:cNvPr id="5" name="Rectangle 4"/>
          <p:cNvSpPr/>
          <p:nvPr/>
        </p:nvSpPr>
        <p:spPr>
          <a:xfrm>
            <a:off x="2339752" y="1700808"/>
            <a:ext cx="426270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5400" dirty="0" smtClean="0"/>
              <a:t>C</a:t>
            </a:r>
            <a:r>
              <a:rPr lang="pt-BR" sz="5400" baseline="-25000" dirty="0" smtClean="0"/>
              <a:t>6</a:t>
            </a:r>
            <a:r>
              <a:rPr lang="pt-BR" sz="5400" dirty="0" smtClean="0"/>
              <a:t> : 1s</a:t>
            </a:r>
            <a:r>
              <a:rPr lang="pt-BR" sz="5400" baseline="30000" dirty="0" smtClean="0"/>
              <a:t>2</a:t>
            </a:r>
            <a:r>
              <a:rPr lang="pt-BR" sz="5400" dirty="0" smtClean="0"/>
              <a:t> 2s</a:t>
            </a:r>
            <a:r>
              <a:rPr lang="pt-BR" sz="5400" baseline="30000" dirty="0" smtClean="0"/>
              <a:t>2</a:t>
            </a:r>
            <a:r>
              <a:rPr lang="pt-BR" sz="5400" dirty="0" smtClean="0"/>
              <a:t> 2p</a:t>
            </a:r>
            <a:r>
              <a:rPr lang="pt-BR" sz="5400" baseline="30000" dirty="0" smtClean="0"/>
              <a:t>2</a:t>
            </a:r>
            <a:endParaRPr lang="pt-BR" sz="5400" baseline="300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39" y="3323500"/>
            <a:ext cx="8585834" cy="969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7154479" y="3808298"/>
            <a:ext cx="576064" cy="383890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ctangle 8"/>
          <p:cNvSpPr/>
          <p:nvPr/>
        </p:nvSpPr>
        <p:spPr>
          <a:xfrm>
            <a:off x="8057225" y="3849727"/>
            <a:ext cx="576064" cy="342461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7442511" y="4192188"/>
            <a:ext cx="0" cy="521293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345257" y="4225891"/>
            <a:ext cx="0" cy="521293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7081675" y="4772338"/>
            <a:ext cx="7216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 smtClean="0">
                <a:solidFill>
                  <a:schemeClr val="accent2">
                    <a:lumMod val="75000"/>
                  </a:schemeClr>
                </a:solidFill>
              </a:rPr>
              <a:t>2  </a:t>
            </a:r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δ</a:t>
            </a:r>
            <a:endParaRPr lang="pt-BR" sz="28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57224" y="4739704"/>
            <a:ext cx="7393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 smtClean="0">
                <a:solidFill>
                  <a:schemeClr val="accent2">
                    <a:lumMod val="75000"/>
                  </a:schemeClr>
                </a:solidFill>
              </a:rPr>
              <a:t>2  </a:t>
            </a:r>
            <a:r>
              <a:rPr lang="el-GR" sz="2800" b="1" dirty="0">
                <a:solidFill>
                  <a:schemeClr val="accent2">
                    <a:lumMod val="75000"/>
                  </a:schemeClr>
                </a:solidFill>
              </a:rPr>
              <a:t>π</a:t>
            </a:r>
            <a:endParaRPr lang="pt-B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431032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p</a:t>
            </a:r>
            <a:r>
              <a:rPr lang="pt-BR" b="1" baseline="30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 – O carbono fazendo 4 ligações simples (sigma)</a:t>
            </a:r>
            <a:endParaRPr lang="pt-BR" b="1" baseline="300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5761969"/>
              </p:ext>
            </p:extLst>
          </p:nvPr>
        </p:nvGraphicFramePr>
        <p:xfrm>
          <a:off x="3203848" y="2852936"/>
          <a:ext cx="2309363" cy="26049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S ChemDraw Drawing" r:id="rId3" imgW="793626" imgH="895640" progId="ChemDraw.Document.6.0">
                  <p:embed/>
                </p:oleObj>
              </mc:Choice>
              <mc:Fallback>
                <p:oleObj name="CS ChemDraw Drawing" r:id="rId3" imgW="793626" imgH="8956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03848" y="2852936"/>
                        <a:ext cx="2309363" cy="26049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2580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sp</a:t>
            </a:r>
            <a:r>
              <a:rPr lang="pt-BR" b="1" baseline="30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 – O carbono fazendo 3 ligações simples (</a:t>
            </a:r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  <a:t>δ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) e 1 dupla (</a:t>
            </a:r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  <a:t>π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pt-BR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5619130"/>
              </p:ext>
            </p:extLst>
          </p:nvPr>
        </p:nvGraphicFramePr>
        <p:xfrm>
          <a:off x="3131840" y="2852936"/>
          <a:ext cx="2880320" cy="19997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CS ChemDraw Drawing" r:id="rId3" imgW="1054389" imgH="732600" progId="ChemDraw.Document.6.0">
                  <p:embed/>
                </p:oleObj>
              </mc:Choice>
              <mc:Fallback>
                <p:oleObj name="CS ChemDraw Drawing" r:id="rId3" imgW="1054389" imgH="7326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31840" y="2852936"/>
                        <a:ext cx="2880320" cy="19997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6554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sp – O carbono fazendo 2 ligações simples (</a:t>
            </a:r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  <a:t>δ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) e 2 duplas (</a:t>
            </a:r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  <a:t>π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pt-B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2579217"/>
              </p:ext>
            </p:extLst>
          </p:nvPr>
        </p:nvGraphicFramePr>
        <p:xfrm>
          <a:off x="1259632" y="2780928"/>
          <a:ext cx="1654175" cy="265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CS ChemDraw Drawing" r:id="rId3" imgW="793626" imgH="1275166" progId="ChemDraw.Document.6.0">
                  <p:embed/>
                </p:oleObj>
              </mc:Choice>
              <mc:Fallback>
                <p:oleObj name="CS ChemDraw Drawing" r:id="rId3" imgW="793626" imgH="127516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9632" y="2780928"/>
                        <a:ext cx="1654175" cy="2654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8115284"/>
              </p:ext>
            </p:extLst>
          </p:nvPr>
        </p:nvGraphicFramePr>
        <p:xfrm>
          <a:off x="4211960" y="3645024"/>
          <a:ext cx="4117535" cy="481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CS ChemDraw Drawing" r:id="rId5" imgW="1276820" imgH="149003" progId="ChemDraw.Document.6.0">
                  <p:embed/>
                </p:oleObj>
              </mc:Choice>
              <mc:Fallback>
                <p:oleObj name="CS ChemDraw Drawing" r:id="rId5" imgW="1276820" imgH="14900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11960" y="3645024"/>
                        <a:ext cx="4117535" cy="4814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09287" y="3573016"/>
            <a:ext cx="3898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/>
              <a:t>;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274607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307133"/>
            <a:ext cx="5550867" cy="555086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3435" y="321798"/>
            <a:ext cx="37219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dirty="0" smtClean="0">
                <a:solidFill>
                  <a:schemeClr val="accent2">
                    <a:lumMod val="75000"/>
                  </a:schemeClr>
                </a:solidFill>
              </a:rPr>
              <a:t>Vamos tentar...</a:t>
            </a:r>
            <a:endParaRPr lang="pt-BR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22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93723"/>
            <a:ext cx="6920201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543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88</Words>
  <Application>Microsoft Office PowerPoint</Application>
  <PresentationFormat>On-screen Show (4:3)</PresentationFormat>
  <Paragraphs>19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CS ChemDraw Drawing</vt:lpstr>
      <vt:lpstr>Hibridização do carbono</vt:lpstr>
      <vt:lpstr>sp3</vt:lpstr>
      <vt:lpstr>sp2</vt:lpstr>
      <vt:lpstr>sp</vt:lpstr>
      <vt:lpstr>sp3 – O carbono fazendo 4 ligações simples (sigma)</vt:lpstr>
      <vt:lpstr>sp2 – O carbono fazendo 3 ligações simples (δ) e 1 dupla (π)</vt:lpstr>
      <vt:lpstr>sp – O carbono fazendo 2 ligações simples (δ) e 2 duplas (π)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Hibridização</dc:title>
  <dc:creator>Natalia</dc:creator>
  <cp:lastModifiedBy>Natalia</cp:lastModifiedBy>
  <cp:revision>8</cp:revision>
  <dcterms:created xsi:type="dcterms:W3CDTF">2020-06-14T13:03:03Z</dcterms:created>
  <dcterms:modified xsi:type="dcterms:W3CDTF">2020-06-14T15:29:22Z</dcterms:modified>
</cp:coreProperties>
</file>