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7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262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7823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02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2638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55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202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7790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770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64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540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439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89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445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203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00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15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29BA8-AFB9-4308-B925-2253D39D6F35}" type="datetimeFigureOut">
              <a:rPr lang="pt-BR" smtClean="0"/>
              <a:t>02/06/2020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278A-4CD0-400F-B9BC-19605DBF45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989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35239" y="1807105"/>
            <a:ext cx="9448800" cy="1825096"/>
          </a:xfrm>
        </p:spPr>
        <p:txBody>
          <a:bodyPr/>
          <a:lstStyle/>
          <a:p>
            <a:pPr algn="ctr"/>
            <a:r>
              <a:rPr lang="pt-BR" dirty="0" smtClean="0"/>
              <a:t>REALISMO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Parte – 3 – </a:t>
            </a:r>
          </a:p>
          <a:p>
            <a:r>
              <a:rPr lang="pt-BR" dirty="0" smtClean="0"/>
              <a:t>Antero de </a:t>
            </a:r>
            <a:r>
              <a:rPr lang="pt-BR" smtClean="0"/>
              <a:t>Quental e Eça </a:t>
            </a:r>
            <a:r>
              <a:rPr lang="pt-BR" dirty="0" smtClean="0"/>
              <a:t>de Queiroz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94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184856"/>
            <a:ext cx="10820400" cy="5033829"/>
          </a:xfrm>
        </p:spPr>
        <p:txBody>
          <a:bodyPr/>
          <a:lstStyle/>
          <a:p>
            <a:pPr algn="just"/>
            <a:r>
              <a:rPr lang="pt-BR" dirty="0"/>
              <a:t>No romance, além do celibato clerical é critica também a hipocrisia da vida devota da </a:t>
            </a:r>
            <a:r>
              <a:rPr lang="pt-BR" dirty="0" smtClean="0"/>
              <a:t>província.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O enfado da burguesia lisboeta</a:t>
            </a:r>
          </a:p>
          <a:p>
            <a:pPr algn="just"/>
            <a:r>
              <a:rPr lang="pt-BR" dirty="0"/>
              <a:t>Em seu romance mais conhecido, Eça de Queiros volta seu olhar critico para o casamento como instituição representativa da hipocrisia burguesa.</a:t>
            </a:r>
          </a:p>
          <a:p>
            <a:pPr algn="just"/>
            <a:r>
              <a:rPr lang="pt-BR" dirty="0"/>
              <a:t>O primo Basílio (episódio doméstico) foi originalmente publicado em 1878 e conta a história de Luísa, jovem educada segundo os </a:t>
            </a:r>
            <a:r>
              <a:rPr lang="pt-BR" dirty="0" smtClean="0"/>
              <a:t>princípios </a:t>
            </a:r>
            <a:r>
              <a:rPr lang="pt-BR" dirty="0"/>
              <a:t>românticos que, estando casada com o engenheiro Jorge, deixa-se seduzir pelo primo, Basílio de Brito, que volta a Portugal durante uma viagem de Jorge. </a:t>
            </a:r>
            <a:endParaRPr lang="pt-BR" dirty="0" smtClean="0"/>
          </a:p>
          <a:p>
            <a:pPr algn="just"/>
            <a:r>
              <a:rPr lang="pt-BR" dirty="0"/>
              <a:t>A apresentação da personagem destaca como a desocupação e o ócio marcam sua vida: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9028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223494"/>
            <a:ext cx="10820400" cy="4995192"/>
          </a:xfrm>
        </p:spPr>
        <p:txBody>
          <a:bodyPr/>
          <a:lstStyle/>
          <a:p>
            <a:pPr algn="just"/>
            <a:r>
              <a:rPr lang="pt-BR" dirty="0"/>
              <a:t>Luísa espreguiçou-se. Que seca ter de se ir vestir! Desejaria estar numa banheira de mármore cor-de-rosa, em água tépida, perfumada, e adormecer! Ou numa rede de seda, com as janelas cerradas embalar-se, ouvindo música! Sacudiu a chinelinha; esteve a olhar muito </a:t>
            </a:r>
            <a:r>
              <a:rPr lang="pt-BR" dirty="0" smtClean="0"/>
              <a:t>amorosamente </a:t>
            </a:r>
            <a:r>
              <a:rPr lang="pt-BR" dirty="0"/>
              <a:t>o seu pé pequeno, branco como leite, com veias azuis, pensando numa infinidade de coisinhas: - em meias de seda que queria comprar, no farnel que faria a Jorge para a jornada, em três guardanapos que a lavadeira perdera... Tornou a espreguiçar-se. E saltando na ponta do pé descalço, foi buscar ao aparador por detrás de uma compota um livro um pouco enxovalhado, veio a estender-se na voltaire, quase deitada, e, com o gesto acariciador e amoroso dos dedos sobre a orelha, começou a ler, toda interessada. I...]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928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965916"/>
            <a:ext cx="10820400" cy="5252770"/>
          </a:xfrm>
        </p:spPr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trecho destaca aquela que era a maior paixão de </a:t>
            </a:r>
            <a:r>
              <a:rPr lang="pt-BR" dirty="0" smtClean="0"/>
              <a:t>Luísa: </a:t>
            </a:r>
            <a:r>
              <a:rPr lang="pt-BR" dirty="0"/>
              <a:t>os romances românticos. A intenção de </a:t>
            </a:r>
            <a:r>
              <a:rPr lang="pt-BR" dirty="0" smtClean="0"/>
              <a:t>Eça </a:t>
            </a:r>
            <a:r>
              <a:rPr lang="pt-BR" dirty="0"/>
              <a:t>é mostrar, por meio da historia dessa </a:t>
            </a:r>
            <a:r>
              <a:rPr lang="pt-BR" dirty="0" smtClean="0"/>
              <a:t>personagem</a:t>
            </a:r>
            <a:r>
              <a:rPr lang="pt-BR" dirty="0"/>
              <a:t>, como uma educação baseada nos </a:t>
            </a:r>
            <a:r>
              <a:rPr lang="pt-BR" dirty="0" smtClean="0"/>
              <a:t>princípios </a:t>
            </a:r>
            <a:r>
              <a:rPr lang="pt-BR" dirty="0"/>
              <a:t>Românticos pode levar a busca de uma vida marcada pelo desejo da aventura, sem qualquer preocupação com as instituições sociais. </a:t>
            </a:r>
            <a:endParaRPr lang="pt-BR" dirty="0" smtClean="0"/>
          </a:p>
          <a:p>
            <a:pPr algn="just"/>
            <a:r>
              <a:rPr lang="pt-BR" dirty="0" smtClean="0"/>
              <a:t>Por </a:t>
            </a:r>
            <a:r>
              <a:rPr lang="pt-BR" dirty="0"/>
              <a:t>meio de Luísa, o escritor ilustrará essa tese: a personagem, casada com o engenheiro Jorge, deixa-se seduzir pelo primo, </a:t>
            </a:r>
            <a:r>
              <a:rPr lang="pt-BR" dirty="0" smtClean="0"/>
              <a:t>Basílio </a:t>
            </a:r>
            <a:r>
              <a:rPr lang="pt-BR" dirty="0"/>
              <a:t>de Brito, porque deseja viver uma aventura semelhante às dos romances que lia. O romance ganha força com a presença de Juliana, criada na casa de Jorge e Luísa. </a:t>
            </a:r>
            <a:endParaRPr lang="pt-BR" dirty="0" smtClean="0"/>
          </a:p>
          <a:p>
            <a:pPr algn="just"/>
            <a:r>
              <a:rPr lang="pt-BR" dirty="0" smtClean="0"/>
              <a:t>Revoltada </a:t>
            </a:r>
            <a:r>
              <a:rPr lang="pt-BR" dirty="0"/>
              <a:t>com sua condição social, Juliana espera uma oportunidade para mudar de vida. Nas páginas em que apresenta a personagem, Eça mostra toda a sua habilidade de romancista, tornando quase palpável para o leitor o ódio social que movia o comportamento de Juliana.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0643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1971" y="425003"/>
            <a:ext cx="11320529" cy="592428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[...] Servia, havia vinte anos. Como ela dizia, mudava de amos, mas não mudava de sorte. Vinte anos a dormir em cacifos, a levantar-se de madrugada, a comer os restos, a vestir trapos velhos, a sofrer os repelões das crianças e as más palavras das senhoras, a fazer despejos, a ir para o hospital quando vinha a doença, a esfalfar-se quando voltava a saúde!... Era demais! Tinha agora dias em que só de ver o balde das águas sujas e o ferro de engomar se lhe embrulhava o estômago. Nunca se acostumara a servir. [...]</a:t>
            </a:r>
          </a:p>
          <a:p>
            <a:pPr algn="just"/>
            <a:r>
              <a:rPr lang="pt-BR" dirty="0"/>
              <a:t>A necessidade de se constranger trouxe-lhe o hábito de odiar; odiou sobretudo as patroas, com um ódio irracional e pueril. Tivera-as ricas, com palacetes; e pobres, mulheres de empregados, velhas e raparigas, coléricas e pacientes; - odiava-as a todas, sem diferença. E patroa e basta! </a:t>
            </a:r>
            <a:r>
              <a:rPr lang="pt-BR" dirty="0" smtClean="0"/>
              <a:t>[...]</a:t>
            </a:r>
          </a:p>
          <a:p>
            <a:pPr marL="0" indent="0" algn="r">
              <a:buNone/>
            </a:pPr>
            <a:r>
              <a:rPr lang="pt-BR" dirty="0"/>
              <a:t>QUEIROS, Eça de. O primo </a:t>
            </a:r>
            <a:r>
              <a:rPr lang="pt-BR" dirty="0" smtClean="0"/>
              <a:t>Basílio. </a:t>
            </a:r>
            <a:r>
              <a:rPr lang="pt-BR" dirty="0"/>
              <a:t>21. ed. São Paulo: </a:t>
            </a:r>
            <a:r>
              <a:rPr lang="pt-BR" dirty="0" smtClean="0"/>
              <a:t>Ática, </a:t>
            </a:r>
            <a:r>
              <a:rPr lang="pt-BR" dirty="0"/>
              <a:t>1998, p. 61-63. (Fragmento</a:t>
            </a:r>
            <a:r>
              <a:rPr lang="pt-BR" dirty="0" smtClean="0"/>
              <a:t>).</a:t>
            </a:r>
          </a:p>
          <a:p>
            <a:pPr algn="just"/>
            <a:r>
              <a:rPr lang="pt-BR" dirty="0"/>
              <a:t>Chantageada pela criada Juliana, que intercepta cartas trocadas pelos amantes, </a:t>
            </a:r>
            <a:r>
              <a:rPr lang="pt-BR" dirty="0" smtClean="0"/>
              <a:t>Luísa </a:t>
            </a:r>
            <a:r>
              <a:rPr lang="pt-BR" dirty="0"/>
              <a:t>vê seus sonhos desmoronarem.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principal alvo da crítica, nesse romance, é a pequena burguesia lisboeta, representada de modo magistral por tipos como o Conselheiro Acácio e Dona Felicidade de </a:t>
            </a:r>
            <a:r>
              <a:rPr lang="pt-BR" dirty="0" smtClean="0"/>
              <a:t>Noronha</a:t>
            </a:r>
            <a:r>
              <a:rPr lang="pt-BR" dirty="0"/>
              <a:t>. O lado moralizador do Realismo se faz presente no arrependimento final da mulher adúltera.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r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2593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442401"/>
            <a:ext cx="8610600" cy="1293028"/>
          </a:xfrm>
        </p:spPr>
        <p:txBody>
          <a:bodyPr>
            <a:normAutofit/>
          </a:bodyPr>
          <a:lstStyle/>
          <a:p>
            <a:r>
              <a:rPr lang="pt-BR" dirty="0"/>
              <a:t>O retrato impiedoso da </a:t>
            </a:r>
            <a:r>
              <a:rPr lang="pt-BR" dirty="0" smtClean="0"/>
              <a:t>aristocracia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456" y="1970468"/>
            <a:ext cx="11235744" cy="44947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O ano de 1888 viu surgir aquele que é considerado o mais </a:t>
            </a:r>
            <a:r>
              <a:rPr lang="pt-BR" dirty="0" smtClean="0"/>
              <a:t>bem-acabado </a:t>
            </a:r>
            <a:r>
              <a:rPr lang="pt-BR" dirty="0"/>
              <a:t>romance escrito por Eça de Queirós: Os Maias </a:t>
            </a:r>
            <a:r>
              <a:rPr lang="pt-BR" dirty="0" smtClean="0"/>
              <a:t>(episódios </a:t>
            </a:r>
            <a:r>
              <a:rPr lang="pt-BR" dirty="0"/>
              <a:t>de vida </a:t>
            </a:r>
            <a:r>
              <a:rPr lang="pt-BR" dirty="0" smtClean="0"/>
              <a:t>romântica). </a:t>
            </a:r>
          </a:p>
          <a:p>
            <a:pPr algn="just"/>
            <a:r>
              <a:rPr lang="pt-BR" dirty="0" smtClean="0"/>
              <a:t>Tomando </a:t>
            </a:r>
            <a:r>
              <a:rPr lang="pt-BR" dirty="0"/>
              <a:t>como ponto de partida dois núcleos diferentes (o </a:t>
            </a:r>
            <a:r>
              <a:rPr lang="pt-BR" dirty="0" smtClean="0"/>
              <a:t>envolvimento </a:t>
            </a:r>
            <a:r>
              <a:rPr lang="pt-BR" dirty="0"/>
              <a:t>incestuoso entre os irmãos Maria Eduarda e Carlos da Maia </a:t>
            </a:r>
            <a:r>
              <a:rPr lang="pt-BR" dirty="0" smtClean="0"/>
              <a:t>e a vida </a:t>
            </a:r>
            <a:r>
              <a:rPr lang="pt-BR" dirty="0"/>
              <a:t>da alta burguesia de Lisboa), o romance </a:t>
            </a:r>
            <a:r>
              <a:rPr lang="pt-BR" dirty="0" smtClean="0"/>
              <a:t>expõe </a:t>
            </a:r>
            <a:r>
              <a:rPr lang="pt-BR" dirty="0"/>
              <a:t>de modo cruel aristocracia que se comporta de modo irresponsável</a:t>
            </a:r>
          </a:p>
          <a:p>
            <a:pPr algn="just"/>
            <a:r>
              <a:rPr lang="pt-BR" dirty="0"/>
              <a:t>Criado pelo avô, separado da </a:t>
            </a:r>
            <a:r>
              <a:rPr lang="pt-BR" dirty="0" smtClean="0"/>
              <a:t>irmã, </a:t>
            </a:r>
            <a:r>
              <a:rPr lang="pt-BR" dirty="0"/>
              <a:t>Carlos da Maia e um médico que exerce sua profissão apenas por diletantismo. Na vida, não se fixa em nada. Após alguns envolvimentos amorosos, conhece a madame Castro Gomes, por quem se apaixona.</a:t>
            </a:r>
          </a:p>
          <a:p>
            <a:pPr algn="just"/>
            <a:r>
              <a:rPr lang="pt-BR" dirty="0"/>
              <a:t>Nessa altura da narrativa, Carlos desconhece que essa mulher é</a:t>
            </a:r>
            <a:r>
              <a:rPr lang="pt-BR" dirty="0" smtClean="0"/>
              <a:t>, </a:t>
            </a:r>
            <a:r>
              <a:rPr lang="pt-BR" dirty="0"/>
              <a:t>na verdade, a </a:t>
            </a:r>
            <a:r>
              <a:rPr lang="pt-BR" dirty="0" smtClean="0"/>
              <a:t>irmã </a:t>
            </a:r>
            <a:r>
              <a:rPr lang="pt-BR" dirty="0"/>
              <a:t>de quem foi separado na infância e que julgava morta, como a </a:t>
            </a:r>
            <a:r>
              <a:rPr lang="pt-BR" dirty="0" smtClean="0"/>
              <a:t>mãe. </a:t>
            </a:r>
            <a:r>
              <a:rPr lang="pt-BR" dirty="0"/>
              <a:t>Quando descobre o parentesco através de uma série de documentos continua a encontrar-se com a irmã, consciente do incesto que comentem. A situação acaba levando à morte do avô de Carlos. </a:t>
            </a:r>
            <a:endParaRPr lang="pt-BR" dirty="0" smtClean="0"/>
          </a:p>
          <a:p>
            <a:pPr algn="just"/>
            <a:r>
              <a:rPr lang="pt-BR" dirty="0" smtClean="0"/>
              <a:t>Após </a:t>
            </a:r>
            <a:r>
              <a:rPr lang="pt-BR" dirty="0"/>
              <a:t>o funeral, Maria Eduarda viaja para </a:t>
            </a:r>
            <a:r>
              <a:rPr lang="pt-BR" dirty="0" smtClean="0"/>
              <a:t>Paris</a:t>
            </a:r>
            <a:r>
              <a:rPr lang="pt-BR" dirty="0"/>
              <a:t>, onde se casa. Carlos passa a viajar pelo mundo e termina o romance também vivendo na capital francesa, aliando ociosidade e diletantismo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6832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596980"/>
            <a:ext cx="10820400" cy="4621705"/>
          </a:xfrm>
        </p:spPr>
        <p:txBody>
          <a:bodyPr/>
          <a:lstStyle/>
          <a:p>
            <a:pPr algn="just"/>
            <a:r>
              <a:rPr lang="pt-BR" dirty="0"/>
              <a:t>Comparado aos outros romances das Cenas, Os Maias mostram uma sociedade portuguesa retratada com as tintas do ridículo. Focalizando sua lente sobre Lisboa, eleita como um microcosmos representativo de todo o país, Eça não poupa sequer os escritores, caracterizados de modo impiedoso por meio da personagem João da </a:t>
            </a:r>
            <a:r>
              <a:rPr lang="pt-BR" dirty="0" err="1"/>
              <a:t>Ega</a:t>
            </a:r>
            <a:r>
              <a:rPr lang="pt-BR" dirty="0"/>
              <a:t>, principal amigo de Carlos da Maia.</a:t>
            </a:r>
          </a:p>
          <a:p>
            <a:pPr algn="just"/>
            <a:r>
              <a:rPr lang="pt-BR" dirty="0" err="1"/>
              <a:t>Ega</a:t>
            </a:r>
            <a:r>
              <a:rPr lang="pt-BR" dirty="0"/>
              <a:t> é um escritor fracassado, que, apesar de se revelar um eterno romântico, </a:t>
            </a:r>
            <a:r>
              <a:rPr lang="pt-BR" dirty="0" smtClean="0"/>
              <a:t>defende </a:t>
            </a:r>
            <a:r>
              <a:rPr lang="pt-BR" dirty="0"/>
              <a:t>ardorosamente os valores da estética realista. </a:t>
            </a:r>
            <a:r>
              <a:rPr lang="pt-BR" dirty="0" smtClean="0"/>
              <a:t>Revolucionário </a:t>
            </a:r>
            <a:r>
              <a:rPr lang="pt-BR" dirty="0"/>
              <a:t>e </a:t>
            </a:r>
            <a:r>
              <a:rPr lang="pt-BR" dirty="0" smtClean="0"/>
              <a:t>cínico, João </a:t>
            </a:r>
            <a:r>
              <a:rPr lang="pt-BR" dirty="0"/>
              <a:t>da </a:t>
            </a:r>
            <a:r>
              <a:rPr lang="pt-BR" dirty="0" err="1"/>
              <a:t>Ega</a:t>
            </a:r>
            <a:r>
              <a:rPr lang="pt-BR" dirty="0"/>
              <a:t> personifica, no romance, o olhar irônico do autor para a sua própria geração intelectual, que pretendia realizar uma transformação social por meio da literatura e, anos mais tarde, </a:t>
            </a:r>
            <a:r>
              <a:rPr lang="pt-BR" dirty="0" smtClean="0"/>
              <a:t>confessa-se </a:t>
            </a:r>
            <a:r>
              <a:rPr lang="pt-BR" dirty="0"/>
              <a:t>vencida pela vida.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716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798490"/>
            <a:ext cx="10820400" cy="54201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E importante reconhecer que os três romances que constituem as Cenas da vida portuguesa realmente compõem um retrato da burguesia portuguesa como uma classe que tem a hipocrisia como traço definidor. O resultado final é uma obra em que as instituições burguesas não escapam à denúncia do falso moralismo religioso, da encenação do casamento e do ócio da alta sociedade.</a:t>
            </a:r>
          </a:p>
          <a:p>
            <a:pPr marL="0" indent="0" algn="ctr">
              <a:buNone/>
            </a:pPr>
            <a:r>
              <a:rPr lang="pt-BR" dirty="0"/>
              <a:t>Os últimos romances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</a:t>
            </a:r>
            <a:r>
              <a:rPr lang="pt-BR" dirty="0"/>
              <a:t>muitos anos vivendo longe da realidade portuguesa, desempenhando a função de cônsul na França e na Inglaterra, fazem com que Eça modere as críticas a Portugal nas últimas obras que escreveu. </a:t>
            </a:r>
            <a:endParaRPr lang="pt-BR" dirty="0" smtClean="0"/>
          </a:p>
          <a:p>
            <a:pPr algn="just"/>
            <a:r>
              <a:rPr lang="pt-BR" dirty="0" smtClean="0"/>
              <a:t>Romances </a:t>
            </a:r>
            <a:r>
              <a:rPr lang="pt-BR" dirty="0"/>
              <a:t>como A ilustre casa de Ramires (1900) e A cidade e as serras (1901 </a:t>
            </a:r>
            <a:r>
              <a:rPr lang="pt-BR" dirty="0" smtClean="0"/>
              <a:t>- </a:t>
            </a:r>
            <a:r>
              <a:rPr lang="pt-BR" dirty="0"/>
              <a:t>publicação póstuma) nos mostram um escritor cuja veia realista foi substituída por uma visão mais humanizada e um tanto patriótica, que defende uma postura mais indulgente com relação às falhas do ser humano, chegando mesmo a perdoar-lhe os vícios. </a:t>
            </a:r>
            <a:endParaRPr lang="pt-BR" dirty="0" smtClean="0"/>
          </a:p>
          <a:p>
            <a:pPr algn="just"/>
            <a:r>
              <a:rPr lang="pt-BR" dirty="0" smtClean="0"/>
              <a:t>Ironia </a:t>
            </a:r>
            <a:r>
              <a:rPr lang="pt-BR" dirty="0"/>
              <a:t>e o sarcasmo realistas são substituídos, em A cidade e as serras, pela visão idílica da vida em um Portugal rural, único cenário possível para a felicidade do protagonista, Jacinto de </a:t>
            </a:r>
            <a:r>
              <a:rPr lang="pt-BR" dirty="0" err="1"/>
              <a:t>Tormes</a:t>
            </a:r>
            <a:r>
              <a:rPr lang="pt-BR" dirty="0"/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7961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276" y="1017432"/>
            <a:ext cx="11204620" cy="520125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[...] </a:t>
            </a:r>
            <a:r>
              <a:rPr lang="pt-BR" dirty="0"/>
              <a:t>Em </a:t>
            </a:r>
            <a:r>
              <a:rPr lang="pt-BR" dirty="0" smtClean="0"/>
              <a:t>fila</a:t>
            </a:r>
            <a:r>
              <a:rPr lang="pt-BR" dirty="0"/>
              <a:t>, começamos a subir para a serra. A tarde adoçava o seu </a:t>
            </a:r>
            <a:r>
              <a:rPr lang="pt-BR" dirty="0" smtClean="0"/>
              <a:t>esplendor </a:t>
            </a:r>
            <a:r>
              <a:rPr lang="pt-BR" dirty="0"/>
              <a:t>de estio. Uma aragem trazia, como ofertados perfumes das flores silvestres. As ramagens moviam, com um aceno de doce acolhimento, as suas Toalhas vivas e reluzentes. Toda a passarinhada cantava, um alvoroço de </a:t>
            </a:r>
            <a:r>
              <a:rPr lang="pt-BR" dirty="0" smtClean="0"/>
              <a:t>alegria </a:t>
            </a:r>
            <a:r>
              <a:rPr lang="pt-BR" dirty="0"/>
              <a:t>e de louvor. As águas correntes, saltantes, luzidias, despedir um brilho mais vivo, numa pressa mais animada. Vidraças distantes de casas amáveis, flamejavam com um fulgor de ouro. A serra toda se ofertava, na sua beleza eterna e verdadeira. [...]</a:t>
            </a:r>
          </a:p>
          <a:p>
            <a:pPr marL="0" indent="0" algn="r">
              <a:buNone/>
            </a:pPr>
            <a:r>
              <a:rPr lang="pt-BR" dirty="0"/>
              <a:t>QUEIROS, Eça de. A cidade e as serras. Belo Horizonte: Vila Rica, 1994. p. 191-192. (Fragmento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r>
              <a:rPr lang="pt-BR" dirty="0"/>
              <a:t>A voz do narrador de A cidade e as serras revela o novo olhar de Eça para seu país. Como o protagonista Jacinto de </a:t>
            </a:r>
            <a:r>
              <a:rPr lang="pt-BR" dirty="0" err="1"/>
              <a:t>Tormes</a:t>
            </a:r>
            <a:r>
              <a:rPr lang="pt-BR" dirty="0"/>
              <a:t>, também o crítico impiedoso das Cenas portuguesas fizera, afinal, as pazes com suas origens.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250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442401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A poesia revolucionária: explicitação das preocupações </a:t>
            </a:r>
            <a:r>
              <a:rPr lang="pt-BR" b="1" dirty="0" smtClean="0"/>
              <a:t>sociais –</a:t>
            </a:r>
            <a:r>
              <a:rPr lang="pt-BR" b="1" dirty="0"/>
              <a:t>A</a:t>
            </a:r>
            <a:r>
              <a:rPr lang="pt-BR" b="1" dirty="0" smtClean="0"/>
              <a:t>ntero de Quental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5155" y="2047741"/>
            <a:ext cx="11140225" cy="4365937"/>
          </a:xfrm>
        </p:spPr>
        <p:txBody>
          <a:bodyPr/>
          <a:lstStyle/>
          <a:p>
            <a:pPr algn="just"/>
            <a:r>
              <a:rPr lang="pt-BR" dirty="0"/>
              <a:t>A influência dos autores lidos na juventude se manifesta no tom mais panfletário assumido pelos sonetos. </a:t>
            </a: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religião é vista como algo incapaz de solucionar os graves problemas do homem e o arrebatamento com que Antero fala da Razão, da Justiça e da Verdade, sempre personificados, traduz sua crença no ideal socialista.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338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68" y="103034"/>
            <a:ext cx="7832491" cy="6590146"/>
          </a:xfrm>
        </p:spPr>
      </p:pic>
      <p:sp>
        <p:nvSpPr>
          <p:cNvPr id="5" name="CaixaDeTexto 4"/>
          <p:cNvSpPr txBox="1"/>
          <p:nvPr/>
        </p:nvSpPr>
        <p:spPr>
          <a:xfrm>
            <a:off x="8113691" y="837125"/>
            <a:ext cx="39237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 título do poema revela a substituição dos valores cristãos pelo princípio da </a:t>
            </a:r>
            <a:r>
              <a:rPr lang="pt-BR" dirty="0" smtClean="0"/>
              <a:t>racionalidade </a:t>
            </a:r>
            <a:r>
              <a:rPr lang="pt-BR" dirty="0"/>
              <a:t>associado ao Realismo. </a:t>
            </a:r>
            <a:endParaRPr lang="pt-B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Um </a:t>
            </a:r>
            <a:r>
              <a:rPr lang="pt-BR" dirty="0"/>
              <a:t>hino é, por definição, um poema ou cântico composto para homenagear os deuses. </a:t>
            </a:r>
            <a:endParaRPr lang="pt-B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/>
              <a:t>Ao </a:t>
            </a:r>
            <a:r>
              <a:rPr lang="pt-BR" dirty="0"/>
              <a:t>produzir um "hino à razão", o que Antero faz é promover essa faculdade a posição de deusa soberana, capaz de inspirar heróis a combaterem pela liberdade futura das nações oprimidas.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607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236339"/>
            <a:ext cx="8610600" cy="1293028"/>
          </a:xfrm>
        </p:spPr>
        <p:txBody>
          <a:bodyPr>
            <a:normAutofit/>
          </a:bodyPr>
          <a:lstStyle/>
          <a:p>
            <a:r>
              <a:rPr lang="pt-BR" dirty="0"/>
              <a:t>O pessimismo e o desejo de </a:t>
            </a:r>
            <a:r>
              <a:rPr lang="pt-BR" dirty="0" smtClean="0"/>
              <a:t>evasão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81870" y="1429554"/>
            <a:ext cx="3799268" cy="5087155"/>
          </a:xfrm>
        </p:spPr>
        <p:txBody>
          <a:bodyPr/>
          <a:lstStyle/>
          <a:p>
            <a:pPr algn="just"/>
            <a:r>
              <a:rPr lang="pt-BR" dirty="0"/>
              <a:t>Fase mais introspectiva, de indagações acerca da Verdade, da Fé, do sentido da própria existência Antero mergulha na própria consciência e apresenta sua face mais pessimista. E o que ilustra o poema a seguir.</a:t>
            </a:r>
          </a:p>
          <a:p>
            <a:pPr algn="just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61" y="892263"/>
            <a:ext cx="7087416" cy="583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5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888642"/>
            <a:ext cx="10820400" cy="5330043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 trajetória percorrida pelo cavaleiro andante, neste soneto, é exemplar do percurso de desilusão que leva o individuo a questionar os próprios ideais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 </a:t>
            </a:r>
            <a:r>
              <a:rPr lang="pt-BR" dirty="0"/>
              <a:t>O que começa como um sonho dourado (a possibilidade de encontrar a fonte da </a:t>
            </a:r>
            <a:r>
              <a:rPr lang="pt-BR" dirty="0" smtClean="0"/>
              <a:t>felicidade</a:t>
            </a:r>
            <a:r>
              <a:rPr lang="pt-BR" dirty="0"/>
              <a:t>) vai, aos poucos, sendo destruído pela vida. </a:t>
            </a:r>
            <a:endParaRPr lang="pt-BR" dirty="0" smtClean="0"/>
          </a:p>
          <a:p>
            <a:pPr algn="just"/>
            <a:r>
              <a:rPr lang="pt-BR" dirty="0" smtClean="0"/>
              <a:t>As </a:t>
            </a:r>
            <a:r>
              <a:rPr lang="pt-BR" dirty="0"/>
              <a:t>antíteses criadas pelas </a:t>
            </a:r>
            <a:r>
              <a:rPr lang="pt-BR" dirty="0" smtClean="0"/>
              <a:t>imagens </a:t>
            </a:r>
            <a:r>
              <a:rPr lang="pt-BR" dirty="0"/>
              <a:t>do poema opõem um mundo de luz (palácio fulgurante) às sombras da </a:t>
            </a:r>
            <a:r>
              <a:rPr lang="pt-BR" dirty="0" smtClean="0"/>
              <a:t>realidade </a:t>
            </a:r>
            <a:r>
              <a:rPr lang="pt-BR" dirty="0"/>
              <a:t>(escuridão do interior do palácio) e um mundo de som (as portas se abrem com fragor) a outro marcado por sua ausência (dentro do palácio encontrado só havia silêncio).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soneto, que iniciara com a imagem de um eu lírico entusiasmado, termina de modo sombrio, com o vazio que vem acompanhado pela dor, pelo silêncio e pela escuridão.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8146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2721" y="390886"/>
            <a:ext cx="8610600" cy="1293028"/>
          </a:xfrm>
        </p:spPr>
        <p:txBody>
          <a:bodyPr/>
          <a:lstStyle/>
          <a:p>
            <a:r>
              <a:rPr lang="pt-BR" dirty="0"/>
              <a:t>A busca de uma solução metafísica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941" y="1683914"/>
            <a:ext cx="11565228" cy="453477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Sem abdicar do racionalismo que sempre o </a:t>
            </a:r>
            <a:r>
              <a:rPr lang="pt-BR" dirty="0" smtClean="0"/>
              <a:t>animava são procurados, </a:t>
            </a:r>
            <a:r>
              <a:rPr lang="pt-BR" dirty="0"/>
              <a:t>em sua poesia, caminhos que o levem a um descanso espiritual. Essa busca acaba por significar um </a:t>
            </a:r>
            <a:r>
              <a:rPr lang="pt-BR" dirty="0" smtClean="0"/>
              <a:t>retorno </a:t>
            </a:r>
            <a:r>
              <a:rPr lang="pt-BR" dirty="0"/>
              <a:t>à ideia de um Deus acolhedor capaz de trazer </a:t>
            </a:r>
            <a:r>
              <a:rPr lang="pt-BR" dirty="0" smtClean="0"/>
              <a:t>sossego a uma alma </a:t>
            </a:r>
            <a:r>
              <a:rPr lang="pt-BR" dirty="0"/>
              <a:t>atormentada. </a:t>
            </a:r>
          </a:p>
          <a:p>
            <a:pPr algn="just"/>
            <a:r>
              <a:rPr lang="pt-BR" dirty="0"/>
              <a:t>Uma leitura atenta dos poemas de Antero de Quental revela que de uma grande alternância entre uma visão mais otimista animada pelos ideais revolucionários, e outra mais pessimista, marcada pela descrença e desilusão. </a:t>
            </a:r>
            <a:endParaRPr lang="pt-BR" dirty="0" smtClean="0"/>
          </a:p>
          <a:p>
            <a:pPr algn="just"/>
            <a:r>
              <a:rPr lang="pt-BR" dirty="0" smtClean="0"/>
              <a:t>Essa </a:t>
            </a:r>
            <a:r>
              <a:rPr lang="pt-BR" dirty="0"/>
              <a:t>alternância levou um conhecido crítico literário português, Antônio Sérgio, a afirmar que a identidade da obra do poeta é dada justamente por essa sucessão de momentos definidos pelo </a:t>
            </a:r>
            <a:r>
              <a:rPr lang="pt-BR" b="1" dirty="0"/>
              <a:t>racionalismo do pensador, que ilustram uma faceta mais "luminosa", e momentos inspirados pelo "fruto tóxico do temperamento </a:t>
            </a:r>
            <a:r>
              <a:rPr lang="pt-BR" b="1" dirty="0" smtClean="0"/>
              <a:t>mórbido </a:t>
            </a:r>
            <a:r>
              <a:rPr lang="pt-BR" b="1" dirty="0"/>
              <a:t>do homem", origem do seu lado mais "noturno</a:t>
            </a:r>
            <a:r>
              <a:rPr lang="pt-BR" dirty="0" smtClean="0"/>
              <a:t>".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4066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210581"/>
            <a:ext cx="8610600" cy="67806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Na </a:t>
            </a:r>
            <a:r>
              <a:rPr lang="pt-BR" dirty="0"/>
              <a:t>Mão de Deus</a:t>
            </a:r>
            <a:br>
              <a:rPr lang="pt-BR" dirty="0"/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85800" y="1352282"/>
            <a:ext cx="6036972" cy="486640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Na </a:t>
            </a:r>
            <a:r>
              <a:rPr lang="pt-BR" dirty="0"/>
              <a:t>mão de Deus, na sua mão direita,</a:t>
            </a:r>
            <a:br>
              <a:rPr lang="pt-BR" dirty="0"/>
            </a:br>
            <a:r>
              <a:rPr lang="pt-BR" dirty="0"/>
              <a:t>Descansou afinal meu coração.</a:t>
            </a:r>
            <a:br>
              <a:rPr lang="pt-BR" dirty="0"/>
            </a:br>
            <a:r>
              <a:rPr lang="pt-BR" dirty="0"/>
              <a:t>Do palácio encantado da Ilusão</a:t>
            </a:r>
            <a:br>
              <a:rPr lang="pt-BR" dirty="0"/>
            </a:br>
            <a:r>
              <a:rPr lang="pt-BR" dirty="0"/>
              <a:t>Desci a passo e passo a escada estreita.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Como as flores mortais, com que se enfeita</a:t>
            </a:r>
            <a:br>
              <a:rPr lang="pt-BR" dirty="0"/>
            </a:br>
            <a:r>
              <a:rPr lang="pt-BR" dirty="0"/>
              <a:t>A ignorância infantil, despojo vão,</a:t>
            </a:r>
            <a:br>
              <a:rPr lang="pt-BR" dirty="0"/>
            </a:br>
            <a:r>
              <a:rPr lang="pt-BR" dirty="0"/>
              <a:t>Depois do Ideal e da Paixão</a:t>
            </a:r>
            <a:br>
              <a:rPr lang="pt-BR" dirty="0"/>
            </a:br>
            <a:r>
              <a:rPr lang="pt-BR" dirty="0"/>
              <a:t>A forma transitória e imperfeita.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Como criança, em lôbrega jornada,</a:t>
            </a:r>
            <a:br>
              <a:rPr lang="pt-BR" dirty="0"/>
            </a:br>
            <a:r>
              <a:rPr lang="pt-BR" dirty="0"/>
              <a:t>Que a mãe leva ao colo agasalhada</a:t>
            </a:r>
            <a:br>
              <a:rPr lang="pt-BR" dirty="0"/>
            </a:br>
            <a:r>
              <a:rPr lang="pt-BR" dirty="0"/>
              <a:t>E atravessa, sorrindo vagamente,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Selvas, mares, areias do deserto...</a:t>
            </a:r>
            <a:br>
              <a:rPr lang="pt-BR" dirty="0"/>
            </a:br>
            <a:r>
              <a:rPr lang="pt-BR" dirty="0"/>
              <a:t>Dorme o teu sono, coração liberto,</a:t>
            </a:r>
            <a:br>
              <a:rPr lang="pt-BR" dirty="0"/>
            </a:br>
            <a:r>
              <a:rPr lang="pt-BR" dirty="0"/>
              <a:t>Dorme na mão de Deus eternamente!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Antero de Quental, in "Sonetos"</a:t>
            </a:r>
            <a:endParaRPr lang="pt-BR" dirty="0"/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200900" y="1751527"/>
            <a:ext cx="356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Interpretação alunos: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099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Eça de Queirós e a destruição das ilusões </a:t>
            </a:r>
            <a:r>
              <a:rPr lang="pt-BR" dirty="0" smtClean="0"/>
              <a:t>românticas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0304" y="2181681"/>
            <a:ext cx="11642501" cy="43092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Dos autores da Geração de 70, Eça de Queirós foi aquele que formulou de modo mais claro o seu projeto literário. Em conhecida carta dirigida ao amigo Teófilo Braga, revelou o desejo de escrever um conjunto de romances - as Cenas da vida portuguesa — que teriam uma importante função social.</a:t>
            </a:r>
          </a:p>
          <a:p>
            <a:pPr algn="just"/>
            <a:r>
              <a:rPr lang="pt-BR" dirty="0"/>
              <a:t>[...] A minha ambição seria pintar a sociedade portuguesa [...] e mostrar-lhe como num espelho, que triste país eles formam, - eles e elas. E o meu fim nas Cenas da vida portuguesa. É necessário acutilar o mundo oficial, o mundo sentimental, o mundo literário, o mundo agrícola, o mundo supersticioso -e com todo o respeito pelas instituições que são de origem eterna, destruir as falsas interpretações e falsas realizações, que lhe dá uma sociedade podre. </a:t>
            </a:r>
            <a:r>
              <a:rPr lang="pt-BR" dirty="0" smtClean="0"/>
              <a:t>[...] </a:t>
            </a:r>
          </a:p>
          <a:p>
            <a:pPr marL="0" indent="0" algn="r">
              <a:buNone/>
            </a:pPr>
            <a:r>
              <a:rPr lang="pt-BR" dirty="0" smtClean="0"/>
              <a:t>QUEIRÓS</a:t>
            </a:r>
            <a:r>
              <a:rPr lang="pt-BR" dirty="0"/>
              <a:t>, Eça de Carta a Teófilo Braga. O primo </a:t>
            </a:r>
            <a:r>
              <a:rPr lang="pt-BR" dirty="0" smtClean="0"/>
              <a:t>Basílio. </a:t>
            </a:r>
            <a:r>
              <a:rPr lang="pt-BR" dirty="0"/>
              <a:t>21. ed. São Paulo </a:t>
            </a:r>
            <a:r>
              <a:rPr lang="pt-BR" dirty="0" smtClean="0"/>
              <a:t>Ática, </a:t>
            </a:r>
            <a:r>
              <a:rPr lang="pt-BR" dirty="0"/>
              <a:t>1998. p. 328. (Fragmento</a:t>
            </a:r>
            <a:r>
              <a:rPr lang="pt-BR" dirty="0" smtClean="0"/>
              <a:t>)</a:t>
            </a:r>
          </a:p>
          <a:p>
            <a:pPr algn="just"/>
            <a:r>
              <a:rPr lang="pt-BR" dirty="0"/>
              <a:t>Como escritor, Eça dedicou boa parte de sua vida à realização desse projeto e, até hoje, os romances e contos que escreveu são vistos como exemplos de um olhar impiedoso sobre os homens e mulheres que formavam a sociedade portuguesa de seu tempo.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113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609826"/>
            <a:ext cx="8610600" cy="105154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O retrato cruel de uma sociedade </a:t>
            </a:r>
            <a:r>
              <a:rPr lang="pt-BR" dirty="0" smtClean="0"/>
              <a:t>hipócrita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5155" y="1712889"/>
            <a:ext cx="11088710" cy="46750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Para concretizar seu ambicioso projeto literário, Eça de Queirós inspirou-se na Comédia humana, de Honoré de Balzac. </a:t>
            </a:r>
            <a:endParaRPr lang="pt-BR" dirty="0" smtClean="0"/>
          </a:p>
          <a:p>
            <a:pPr algn="just"/>
            <a:r>
              <a:rPr lang="pt-BR" dirty="0" smtClean="0"/>
              <a:t>Como </a:t>
            </a:r>
            <a:r>
              <a:rPr lang="pt-BR" dirty="0"/>
              <a:t>o mestre francês, o escritor português pôs-se a compor um perfil literário de seu país, armado das ácidas tintas do Realismo. Três romances constituem o conjunto d'As cenas da vida portuguesa: O crime do padre Amaro, O primo Basílio e Os Maias</a:t>
            </a:r>
            <a:r>
              <a:rPr lang="pt-BR" dirty="0" smtClean="0"/>
              <a:t>.</a:t>
            </a:r>
          </a:p>
          <a:p>
            <a:pPr marL="0" indent="0" algn="ctr">
              <a:buNone/>
            </a:pPr>
            <a:r>
              <a:rPr lang="pt-BR" dirty="0"/>
              <a:t>Uma igreja corrompida</a:t>
            </a:r>
          </a:p>
          <a:p>
            <a:pPr algn="just"/>
            <a:r>
              <a:rPr lang="pt-BR" dirty="0"/>
              <a:t>Publicado em 1875, O crime do padre Amaro (cenas da vida devota) já traz no </a:t>
            </a:r>
            <a:r>
              <a:rPr lang="pt-BR" dirty="0" smtClean="0"/>
              <a:t>subtítulo </a:t>
            </a:r>
            <a:r>
              <a:rPr lang="pt-BR" dirty="0"/>
              <a:t>uma explicitação do alvo das criticas do autor: em seu romance inaugural, Eça de Queirós escolhe a Igreja como alvo de sua critica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Educado por </a:t>
            </a:r>
            <a:r>
              <a:rPr lang="pt-BR" dirty="0" smtClean="0"/>
              <a:t>padres, </a:t>
            </a:r>
            <a:r>
              <a:rPr lang="pt-BR" dirty="0"/>
              <a:t>Amaro Vieira torna-se sacerdote por comodismo e, nomeado para a paróquia de Leiria, conhece </a:t>
            </a:r>
            <a:r>
              <a:rPr lang="pt-BR" dirty="0" smtClean="0"/>
              <a:t>Amélia </a:t>
            </a:r>
            <a:r>
              <a:rPr lang="pt-BR" dirty="0"/>
              <a:t>jovem educada padres amorais e velhas </a:t>
            </a:r>
            <a:r>
              <a:rPr lang="pt-BR" dirty="0" smtClean="0"/>
              <a:t>carolas.</a:t>
            </a:r>
          </a:p>
          <a:p>
            <a:pPr algn="just"/>
            <a:r>
              <a:rPr lang="pt-BR" dirty="0" smtClean="0"/>
              <a:t>Moralmente</a:t>
            </a:r>
            <a:r>
              <a:rPr lang="pt-BR" dirty="0"/>
              <a:t>, Amélia e Amaro </a:t>
            </a:r>
            <a:r>
              <a:rPr lang="pt-BR" dirty="0" smtClean="0"/>
              <a:t>mostram-se almas gêmeas e não </a:t>
            </a:r>
            <a:r>
              <a:rPr lang="pt-BR" dirty="0"/>
              <a:t>tardam a se tornar amantes. A gravidez de Amélia </a:t>
            </a:r>
            <a:r>
              <a:rPr lang="pt-BR" dirty="0" smtClean="0"/>
              <a:t>resolvida por Amaro </a:t>
            </a:r>
            <a:r>
              <a:rPr lang="pt-BR" dirty="0"/>
              <a:t>com a contratação de uma "tecedeira de anjos". </a:t>
            </a:r>
            <a:endParaRPr lang="pt-BR" dirty="0" smtClean="0"/>
          </a:p>
          <a:p>
            <a:pPr algn="just"/>
            <a:r>
              <a:rPr lang="pt-BR" dirty="0" smtClean="0"/>
              <a:t>Amélia morre </a:t>
            </a:r>
            <a:r>
              <a:rPr lang="pt-BR" dirty="0"/>
              <a:t>logo depois de lhe tirarem o filho. A criança, levada pela mulher também morre. Livre das evidências do "crime" que lhe poderia comprometer a carreira clerical, Amaro continua com a sua vida sem grande peso na consciência.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6257873"/>
      </p:ext>
    </p:extLst>
  </p:cSld>
  <p:clrMapOvr>
    <a:masterClrMapping/>
  </p:clrMapOvr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Trilha de Vapor</Template>
  <TotalTime>847</TotalTime>
  <Words>2397</Words>
  <Application>Microsoft Office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Trilha de Vapor</vt:lpstr>
      <vt:lpstr>REALISMO</vt:lpstr>
      <vt:lpstr>A poesia revolucionária: explicitação das preocupações sociais –Antero de Quental</vt:lpstr>
      <vt:lpstr>Apresentação do PowerPoint</vt:lpstr>
      <vt:lpstr>O pessimismo e o desejo de evasão</vt:lpstr>
      <vt:lpstr>Apresentação do PowerPoint</vt:lpstr>
      <vt:lpstr>A busca de uma solução metafísica</vt:lpstr>
      <vt:lpstr> Na Mão de Deus </vt:lpstr>
      <vt:lpstr>Eça de Queirós e a destruição das ilusões românticas</vt:lpstr>
      <vt:lpstr>O retrato cruel de uma sociedade hipócrita</vt:lpstr>
      <vt:lpstr>Apresentação do PowerPoint</vt:lpstr>
      <vt:lpstr>Apresentação do PowerPoint</vt:lpstr>
      <vt:lpstr>Apresentação do PowerPoint</vt:lpstr>
      <vt:lpstr>Apresentação do PowerPoint</vt:lpstr>
      <vt:lpstr>O retrato impiedoso da aristocracia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Beatriz Oliveira</dc:creator>
  <cp:lastModifiedBy>Beatriz Oliveira</cp:lastModifiedBy>
  <cp:revision>71</cp:revision>
  <dcterms:created xsi:type="dcterms:W3CDTF">2020-03-30T20:33:04Z</dcterms:created>
  <dcterms:modified xsi:type="dcterms:W3CDTF">2020-06-02T10:26:17Z</dcterms:modified>
</cp:coreProperties>
</file>