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3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06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194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91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60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07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761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5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173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44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15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1541C-224D-4C3B-8AE3-9A66DA7C7654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093E-EC3C-40F7-B44A-23A0D986BBFA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09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792" y="476672"/>
            <a:ext cx="7772400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Correção do PowerPoint – reações químicas – parte 2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120571"/>
            <a:ext cx="4104456" cy="2026085"/>
          </a:xfrm>
          <a:prstGeom prst="rect">
            <a:avLst/>
          </a:prstGeom>
        </p:spPr>
      </p:pic>
      <p:pic>
        <p:nvPicPr>
          <p:cNvPr id="5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242" y="2292808"/>
            <a:ext cx="4237125" cy="168160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26" y="4379967"/>
            <a:ext cx="3952875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241" y="4379966"/>
            <a:ext cx="4237125" cy="168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urved Left Arrow 7"/>
          <p:cNvSpPr/>
          <p:nvPr/>
        </p:nvSpPr>
        <p:spPr>
          <a:xfrm>
            <a:off x="8460432" y="3013291"/>
            <a:ext cx="181903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24874" y="3056362"/>
            <a:ext cx="377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/4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12" name="Curved Right Arrow 11"/>
          <p:cNvSpPr/>
          <p:nvPr/>
        </p:nvSpPr>
        <p:spPr>
          <a:xfrm>
            <a:off x="2699792" y="2984857"/>
            <a:ext cx="288032" cy="81256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7588" y="318133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X1,25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16" name="Curved Left Arrow 15"/>
          <p:cNvSpPr/>
          <p:nvPr/>
        </p:nvSpPr>
        <p:spPr>
          <a:xfrm>
            <a:off x="4242298" y="2903176"/>
            <a:ext cx="181903" cy="4320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82583" y="2934534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x2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8" name="Curved Right Arrow 17"/>
          <p:cNvSpPr/>
          <p:nvPr/>
        </p:nvSpPr>
        <p:spPr>
          <a:xfrm>
            <a:off x="7711217" y="3034490"/>
            <a:ext cx="288032" cy="63173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55345" y="3165691"/>
            <a:ext cx="407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x3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397" y="188640"/>
            <a:ext cx="9077856" cy="640871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20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31" y="332656"/>
            <a:ext cx="6336704" cy="633670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5536" y="188640"/>
            <a:ext cx="8352928" cy="64807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235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1720" y="399651"/>
            <a:ext cx="5420074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 smtClean="0"/>
              <a:t>   </a:t>
            </a:r>
            <a:r>
              <a:rPr lang="pt-BR" sz="4400" dirty="0" smtClean="0">
                <a:solidFill>
                  <a:schemeClr val="tx2"/>
                </a:solidFill>
              </a:rPr>
              <a:t>Observe a reação:</a:t>
            </a:r>
          </a:p>
          <a:p>
            <a:r>
              <a:rPr lang="pt-BR" sz="4800" b="1" dirty="0" smtClean="0"/>
              <a:t>N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+ 3 H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          2 NH</a:t>
            </a:r>
            <a:r>
              <a:rPr lang="pt-BR" sz="4800" b="1" baseline="-25000" dirty="0" smtClean="0"/>
              <a:t>3</a:t>
            </a:r>
          </a:p>
          <a:p>
            <a:endParaRPr lang="pt-BR" sz="4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75623" y="1503846"/>
            <a:ext cx="1224136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9552" y="2492896"/>
            <a:ext cx="823885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Indique: 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Os reagentes</a:t>
            </a:r>
            <a:r>
              <a:rPr lang="pt-BR" sz="2400" dirty="0" smtClean="0"/>
              <a:t>: </a:t>
            </a:r>
            <a:r>
              <a:rPr lang="pt-BR" sz="2400" i="1" dirty="0" smtClean="0"/>
              <a:t>N</a:t>
            </a:r>
            <a:r>
              <a:rPr lang="pt-BR" sz="2400" i="1" baseline="-25000" dirty="0" smtClean="0"/>
              <a:t>2</a:t>
            </a:r>
            <a:r>
              <a:rPr lang="pt-BR" sz="2400" i="1" dirty="0" smtClean="0"/>
              <a:t> e H</a:t>
            </a:r>
            <a:r>
              <a:rPr lang="pt-BR" sz="2400" i="1" baseline="-25000" dirty="0" smtClean="0"/>
              <a:t>2</a:t>
            </a:r>
            <a:endParaRPr lang="pt-BR" sz="2400" i="1" baseline="-25000" dirty="0" smtClean="0"/>
          </a:p>
          <a:p>
            <a:pPr marL="342900" indent="-342900">
              <a:buAutoNum type="alphaLcParenR"/>
            </a:pPr>
            <a:r>
              <a:rPr lang="pt-BR" sz="2400" dirty="0"/>
              <a:t> </a:t>
            </a:r>
            <a:r>
              <a:rPr lang="pt-BR" sz="2400" dirty="0" smtClean="0"/>
              <a:t>Os produtos</a:t>
            </a:r>
            <a:r>
              <a:rPr lang="pt-BR" sz="2400" dirty="0" smtClean="0"/>
              <a:t>: </a:t>
            </a:r>
            <a:r>
              <a:rPr lang="pt-BR" sz="2400" dirty="0" smtClean="0">
                <a:solidFill>
                  <a:srgbClr val="FF0000"/>
                </a:solidFill>
              </a:rPr>
              <a:t>NH</a:t>
            </a:r>
            <a:r>
              <a:rPr lang="pt-BR" sz="2400" baseline="-25000" dirty="0" smtClean="0">
                <a:solidFill>
                  <a:srgbClr val="FF0000"/>
                </a:solidFill>
              </a:rPr>
              <a:t>3</a:t>
            </a:r>
            <a:endParaRPr lang="pt-BR" sz="2400" baseline="-25000" dirty="0" smtClean="0">
              <a:solidFill>
                <a:srgbClr val="FF0000"/>
              </a:solidFill>
            </a:endParaRPr>
          </a:p>
          <a:p>
            <a:pPr marL="342900" indent="-342900">
              <a:buAutoNum type="alphaLcParenR"/>
            </a:pPr>
            <a:r>
              <a:rPr lang="pt-BR" sz="2400" dirty="0"/>
              <a:t> </a:t>
            </a:r>
            <a:r>
              <a:rPr lang="pt-BR" sz="2400" dirty="0" smtClean="0"/>
              <a:t>Indique quais substâncias são </a:t>
            </a:r>
            <a:r>
              <a:rPr lang="pt-BR" sz="2400" dirty="0" smtClean="0">
                <a:solidFill>
                  <a:srgbClr val="FF0000"/>
                </a:solidFill>
              </a:rPr>
              <a:t>compostas</a:t>
            </a:r>
            <a:r>
              <a:rPr lang="pt-BR" sz="2400" dirty="0" smtClean="0"/>
              <a:t> e quais são </a:t>
            </a:r>
            <a:r>
              <a:rPr lang="pt-BR" sz="2400" i="1" dirty="0" smtClean="0"/>
              <a:t>simples</a:t>
            </a:r>
            <a:r>
              <a:rPr lang="pt-BR" sz="2400" dirty="0" smtClean="0"/>
              <a:t>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Complete a tabela:</a:t>
            </a:r>
          </a:p>
          <a:p>
            <a:endParaRPr lang="pt-B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346205"/>
              </p:ext>
            </p:extLst>
          </p:nvPr>
        </p:nvGraphicFramePr>
        <p:xfrm>
          <a:off x="1403648" y="4708887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Experimento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N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3 H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2 NH</a:t>
                      </a:r>
                      <a:r>
                        <a:rPr lang="pt-BR" sz="1800" baseline="-25000" dirty="0" smtClean="0"/>
                        <a:t>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0,5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1,0</a:t>
                      </a:r>
                      <a:r>
                        <a:rPr lang="pt-BR" b="1" baseline="0" dirty="0" smtClean="0"/>
                        <a:t>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1,5 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1,5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3,0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4,5 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2,0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4,0</a:t>
                      </a:r>
                      <a:r>
                        <a:rPr lang="pt-BR" b="1" baseline="0" dirty="0" smtClean="0"/>
                        <a:t>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6,0 g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9512" y="188640"/>
            <a:ext cx="8712968" cy="648072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9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19672" y="309436"/>
            <a:ext cx="57961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>
                <a:solidFill>
                  <a:schemeClr val="tx2"/>
                </a:solidFill>
              </a:rPr>
              <a:t>   Observe a reação:</a:t>
            </a:r>
          </a:p>
          <a:p>
            <a:r>
              <a:rPr lang="pt-BR" sz="4800" b="1" dirty="0" smtClean="0"/>
              <a:t>2H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+  O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           2 H</a:t>
            </a:r>
            <a:r>
              <a:rPr lang="pt-BR" sz="4800" b="1" baseline="-25000" dirty="0" smtClean="0"/>
              <a:t>2</a:t>
            </a:r>
            <a:r>
              <a:rPr lang="pt-BR" sz="4800" b="1" dirty="0" smtClean="0"/>
              <a:t>O</a:t>
            </a:r>
          </a:p>
          <a:p>
            <a:endParaRPr lang="pt-BR" sz="48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067944" y="1470537"/>
            <a:ext cx="1224136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85800" y="2348880"/>
            <a:ext cx="83346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Indique: 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Os reagentes</a:t>
            </a:r>
            <a:r>
              <a:rPr lang="pt-BR" sz="2400" dirty="0" smtClean="0"/>
              <a:t>: </a:t>
            </a:r>
            <a:r>
              <a:rPr lang="pt-BR" sz="2400" i="1" dirty="0" smtClean="0"/>
              <a:t>H</a:t>
            </a:r>
            <a:r>
              <a:rPr lang="pt-BR" sz="2400" i="1" baseline="-25000" dirty="0" smtClean="0"/>
              <a:t>2</a:t>
            </a:r>
            <a:r>
              <a:rPr lang="pt-BR" sz="2400" dirty="0" smtClean="0"/>
              <a:t> e </a:t>
            </a:r>
            <a:r>
              <a:rPr lang="pt-BR" sz="2400" i="1" dirty="0" smtClean="0"/>
              <a:t>O</a:t>
            </a:r>
            <a:r>
              <a:rPr lang="pt-BR" sz="2400" i="1" baseline="-25000" dirty="0" smtClean="0"/>
              <a:t>2</a:t>
            </a:r>
            <a:endParaRPr lang="pt-BR" sz="2400" i="1" baseline="-25000" dirty="0" smtClean="0"/>
          </a:p>
          <a:p>
            <a:pPr marL="342900" indent="-342900">
              <a:buAutoNum type="alphaLcParenR"/>
            </a:pPr>
            <a:r>
              <a:rPr lang="pt-BR" sz="2400" dirty="0" smtClean="0"/>
              <a:t> Os produtos</a:t>
            </a:r>
            <a:r>
              <a:rPr lang="pt-BR" sz="2400" dirty="0" smtClean="0"/>
              <a:t>: </a:t>
            </a:r>
            <a:r>
              <a:rPr lang="pt-BR" sz="2400" dirty="0" smtClean="0">
                <a:solidFill>
                  <a:srgbClr val="FF0000"/>
                </a:solidFill>
              </a:rPr>
              <a:t>H</a:t>
            </a:r>
            <a:r>
              <a:rPr lang="pt-BR" sz="2400" baseline="-25000" dirty="0" smtClean="0">
                <a:solidFill>
                  <a:srgbClr val="FF0000"/>
                </a:solidFill>
              </a:rPr>
              <a:t>2</a:t>
            </a:r>
            <a:r>
              <a:rPr lang="pt-BR" sz="2400" dirty="0" smtClean="0">
                <a:solidFill>
                  <a:srgbClr val="FF0000"/>
                </a:solidFill>
              </a:rPr>
              <a:t>O</a:t>
            </a:r>
            <a:endParaRPr lang="pt-BR" sz="2400" dirty="0" smtClean="0">
              <a:solidFill>
                <a:srgbClr val="FF0000"/>
              </a:solidFill>
            </a:endParaRPr>
          </a:p>
          <a:p>
            <a:pPr marL="342900" indent="-342900">
              <a:buAutoNum type="alphaLcParenR"/>
            </a:pPr>
            <a:r>
              <a:rPr lang="pt-BR" sz="2400" dirty="0" smtClean="0"/>
              <a:t> Indique quais substâncias são </a:t>
            </a:r>
            <a:r>
              <a:rPr lang="pt-BR" sz="2400" dirty="0" smtClean="0">
                <a:solidFill>
                  <a:srgbClr val="FF0000"/>
                </a:solidFill>
              </a:rPr>
              <a:t>compostas</a:t>
            </a:r>
            <a:r>
              <a:rPr lang="pt-BR" sz="2400" dirty="0" smtClean="0"/>
              <a:t> e quais são </a:t>
            </a:r>
            <a:r>
              <a:rPr lang="pt-BR" sz="2400" i="1" dirty="0" smtClean="0"/>
              <a:t>simples</a:t>
            </a:r>
            <a:r>
              <a:rPr lang="pt-BR" sz="2400" dirty="0" smtClean="0"/>
              <a:t>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Complete a tabela: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951340"/>
              </p:ext>
            </p:extLst>
          </p:nvPr>
        </p:nvGraphicFramePr>
        <p:xfrm>
          <a:off x="1605136" y="465313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Experiemento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2 H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O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2 H</a:t>
                      </a:r>
                      <a:r>
                        <a:rPr lang="pt-BR" sz="1800" b="1" baseline="-25000" dirty="0" smtClean="0"/>
                        <a:t>2</a:t>
                      </a:r>
                      <a:r>
                        <a:rPr lang="pt-BR" sz="1800" b="1" dirty="0" smtClean="0"/>
                        <a:t>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8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16 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r>
                        <a:rPr lang="pt-BR" b="1" baseline="0" dirty="0" smtClean="0"/>
                        <a:t>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 g</a:t>
                      </a:r>
                      <a:endParaRPr lang="pt-B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baseline="0" dirty="0" smtClean="0"/>
                        <a:t>1 g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 g</a:t>
                      </a:r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51520" y="188640"/>
            <a:ext cx="8568952" cy="6408712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748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332656"/>
            <a:ext cx="8640960" cy="6264696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extBox 2"/>
          <p:cNvSpPr txBox="1"/>
          <p:nvPr/>
        </p:nvSpPr>
        <p:spPr>
          <a:xfrm>
            <a:off x="2123728" y="332656"/>
            <a:ext cx="51496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400" b="1" dirty="0" smtClean="0">
                <a:solidFill>
                  <a:srgbClr val="002060"/>
                </a:solidFill>
              </a:rPr>
              <a:t>Observe a reação</a:t>
            </a:r>
            <a:endParaRPr lang="pt-BR" sz="54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672" y="1283306"/>
            <a:ext cx="65688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800" dirty="0" smtClean="0"/>
              <a:t>CH</a:t>
            </a:r>
            <a:r>
              <a:rPr lang="pt-BR" sz="4800" baseline="-25000" dirty="0" smtClean="0"/>
              <a:t>4</a:t>
            </a:r>
            <a:r>
              <a:rPr lang="pt-BR" sz="4800" dirty="0" smtClean="0"/>
              <a:t> + 2O</a:t>
            </a:r>
            <a:r>
              <a:rPr lang="pt-BR" sz="4800" baseline="-25000" dirty="0" smtClean="0"/>
              <a:t>2</a:t>
            </a:r>
            <a:r>
              <a:rPr lang="pt-BR" sz="4800" dirty="0" smtClean="0"/>
              <a:t>       CO</a:t>
            </a:r>
            <a:r>
              <a:rPr lang="pt-BR" sz="4800" baseline="-25000" dirty="0" smtClean="0"/>
              <a:t>2</a:t>
            </a:r>
            <a:r>
              <a:rPr lang="pt-BR" sz="4800" dirty="0" smtClean="0"/>
              <a:t> + 2 H</a:t>
            </a:r>
            <a:r>
              <a:rPr lang="pt-BR" sz="4800" baseline="-25000" dirty="0" smtClean="0"/>
              <a:t>2</a:t>
            </a:r>
            <a:r>
              <a:rPr lang="pt-BR" sz="4800" dirty="0" smtClean="0"/>
              <a:t>O</a:t>
            </a:r>
            <a:endParaRPr lang="pt-BR" sz="4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129458" y="1698804"/>
            <a:ext cx="774639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32096" y="2413337"/>
            <a:ext cx="8416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Indique: </a:t>
            </a:r>
          </a:p>
          <a:p>
            <a:pPr marL="342900" indent="-342900">
              <a:buAutoNum type="alphaLcParenR"/>
            </a:pPr>
            <a:r>
              <a:rPr lang="pt-BR" sz="2400" dirty="0"/>
              <a:t>Os reagentes: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Os </a:t>
            </a:r>
            <a:r>
              <a:rPr lang="pt-BR" sz="2400" dirty="0"/>
              <a:t>produtos:</a:t>
            </a:r>
          </a:p>
          <a:p>
            <a:pPr marL="342900" indent="-342900">
              <a:buAutoNum type="alphaLcParenR"/>
            </a:pPr>
            <a:r>
              <a:rPr lang="pt-BR" sz="2400" dirty="0" smtClean="0"/>
              <a:t>Indique </a:t>
            </a:r>
            <a:r>
              <a:rPr lang="pt-BR" sz="2400" dirty="0"/>
              <a:t>quais substâncias </a:t>
            </a:r>
            <a:r>
              <a:rPr lang="pt-BR" sz="2400" dirty="0" smtClean="0"/>
              <a:t>são compostas </a:t>
            </a:r>
            <a:r>
              <a:rPr lang="pt-BR" sz="2400" dirty="0"/>
              <a:t>e quais são simples:</a:t>
            </a:r>
          </a:p>
          <a:p>
            <a:pPr marL="342900" indent="-342900">
              <a:buAutoNum type="alphaLcParenR"/>
            </a:pPr>
            <a:r>
              <a:rPr lang="pt-BR" sz="2400" dirty="0"/>
              <a:t>Complete a tabela:</a:t>
            </a:r>
          </a:p>
          <a:p>
            <a:endParaRPr lang="pt-BR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530166"/>
              </p:ext>
            </p:extLst>
          </p:nvPr>
        </p:nvGraphicFramePr>
        <p:xfrm>
          <a:off x="1524000" y="4437112"/>
          <a:ext cx="6144345" cy="1990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869"/>
                <a:gridCol w="1228869"/>
                <a:gridCol w="1228869"/>
                <a:gridCol w="1228869"/>
                <a:gridCol w="1228869"/>
              </a:tblGrid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Experiemento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aseline="0" dirty="0" smtClean="0"/>
                        <a:t> CH</a:t>
                      </a:r>
                      <a:r>
                        <a:rPr lang="pt-BR" sz="1800" baseline="-25000" dirty="0" smtClean="0"/>
                        <a:t>4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 2O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 smtClean="0"/>
                        <a:t>2 H</a:t>
                      </a:r>
                      <a:r>
                        <a:rPr lang="pt-BR" sz="1800" b="1" baseline="-25000" dirty="0" smtClean="0"/>
                        <a:t>2</a:t>
                      </a:r>
                      <a:r>
                        <a:rPr lang="pt-BR" sz="1800" b="1" dirty="0" smtClean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aseline="0" dirty="0" smtClean="0"/>
                        <a:t> CO</a:t>
                      </a:r>
                      <a:r>
                        <a:rPr lang="pt-BR" sz="1800" baseline="-25000" dirty="0" smtClean="0"/>
                        <a:t>2</a:t>
                      </a:r>
                      <a:endParaRPr lang="pt-BR" sz="18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dirty="0" smtClean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4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 </a:t>
                      </a:r>
                      <a:endParaRPr lang="pt-BR" b="1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2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9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</a:tr>
              <a:tr h="45005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3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16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baseline="0" dirty="0" smtClean="0"/>
                        <a:t> 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/>
                        <a:t>12 g</a:t>
                      </a:r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8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204</Words>
  <Application>Microsoft Office PowerPoint</Application>
  <PresentationFormat>On-screen Show (4:3)</PresentationFormat>
  <Paragraphs>74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Correção do PowerPoint – reações químicas – parte 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Correção do PowerPoint – reações – parte 2</dc:title>
  <dc:creator>Natalia</dc:creator>
  <cp:lastModifiedBy>Natalia</cp:lastModifiedBy>
  <cp:revision>11</cp:revision>
  <dcterms:created xsi:type="dcterms:W3CDTF">2020-05-20T14:55:03Z</dcterms:created>
  <dcterms:modified xsi:type="dcterms:W3CDTF">2020-06-02T13:15:29Z</dcterms:modified>
</cp:coreProperties>
</file>