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1541C-224D-4C3B-8AE3-9A66DA7C7654}" type="datetimeFigureOut">
              <a:rPr lang="pt-BR" smtClean="0"/>
              <a:t>28/05/2020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F093E-EC3C-40F7-B44A-23A0D986BBFA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543365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1541C-224D-4C3B-8AE3-9A66DA7C7654}" type="datetimeFigureOut">
              <a:rPr lang="pt-BR" smtClean="0"/>
              <a:t>28/05/2020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F093E-EC3C-40F7-B44A-23A0D986BBFA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10687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1541C-224D-4C3B-8AE3-9A66DA7C7654}" type="datetimeFigureOut">
              <a:rPr lang="pt-BR" smtClean="0"/>
              <a:t>28/05/2020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F093E-EC3C-40F7-B44A-23A0D986BBFA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019463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1541C-224D-4C3B-8AE3-9A66DA7C7654}" type="datetimeFigureOut">
              <a:rPr lang="pt-BR" smtClean="0"/>
              <a:t>28/05/2020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F093E-EC3C-40F7-B44A-23A0D986BBFA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729113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1541C-224D-4C3B-8AE3-9A66DA7C7654}" type="datetimeFigureOut">
              <a:rPr lang="pt-BR" smtClean="0"/>
              <a:t>28/05/2020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F093E-EC3C-40F7-B44A-23A0D986BBFA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63606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1541C-224D-4C3B-8AE3-9A66DA7C7654}" type="datetimeFigureOut">
              <a:rPr lang="pt-BR" smtClean="0"/>
              <a:t>28/05/2020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F093E-EC3C-40F7-B44A-23A0D986BBFA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780718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1541C-224D-4C3B-8AE3-9A66DA7C7654}" type="datetimeFigureOut">
              <a:rPr lang="pt-BR" smtClean="0"/>
              <a:t>28/05/2020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F093E-EC3C-40F7-B44A-23A0D986BBFA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457614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1541C-224D-4C3B-8AE3-9A66DA7C7654}" type="datetimeFigureOut">
              <a:rPr lang="pt-BR" smtClean="0"/>
              <a:t>28/05/2020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F093E-EC3C-40F7-B44A-23A0D986BBFA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27522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1541C-224D-4C3B-8AE3-9A66DA7C7654}" type="datetimeFigureOut">
              <a:rPr lang="pt-BR" smtClean="0"/>
              <a:t>28/05/2020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F093E-EC3C-40F7-B44A-23A0D986BBFA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317373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1541C-224D-4C3B-8AE3-9A66DA7C7654}" type="datetimeFigureOut">
              <a:rPr lang="pt-BR" smtClean="0"/>
              <a:t>28/05/2020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F093E-EC3C-40F7-B44A-23A0D986BBFA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714431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1541C-224D-4C3B-8AE3-9A66DA7C7654}" type="datetimeFigureOut">
              <a:rPr lang="pt-BR" smtClean="0"/>
              <a:t>28/05/2020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F093E-EC3C-40F7-B44A-23A0D986BBFA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43159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01541C-224D-4C3B-8AE3-9A66DA7C7654}" type="datetimeFigureOut">
              <a:rPr lang="pt-BR" smtClean="0"/>
              <a:t>28/05/2020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EF093E-EC3C-40F7-B44A-23A0D986BBFA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260909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3792" y="476672"/>
            <a:ext cx="7772400" cy="1470025"/>
          </a:xfrm>
        </p:spPr>
        <p:txBody>
          <a:bodyPr/>
          <a:lstStyle/>
          <a:p>
            <a:r>
              <a:rPr lang="pt-BR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Correção do PowerPoint – reações químicas – parte 2</a:t>
            </a:r>
            <a:endParaRPr lang="pt-BR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4" name="Imagem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536" y="2120571"/>
            <a:ext cx="4104456" cy="2026085"/>
          </a:xfrm>
          <a:prstGeom prst="rect">
            <a:avLst/>
          </a:prstGeom>
        </p:spPr>
      </p:pic>
      <p:pic>
        <p:nvPicPr>
          <p:cNvPr id="5" name="Imagem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93242" y="2292808"/>
            <a:ext cx="4237125" cy="1681609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326" y="4379967"/>
            <a:ext cx="3952875" cy="1876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3241" y="4379966"/>
            <a:ext cx="4237125" cy="16832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Curved Left Arrow 7"/>
          <p:cNvSpPr/>
          <p:nvPr/>
        </p:nvSpPr>
        <p:spPr>
          <a:xfrm>
            <a:off x="8460432" y="3013291"/>
            <a:ext cx="181903" cy="432048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724874" y="3056362"/>
            <a:ext cx="37702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600" b="1" dirty="0" smtClean="0">
                <a:solidFill>
                  <a:srgbClr val="FF0000"/>
                </a:solidFill>
              </a:rPr>
              <a:t>/4</a:t>
            </a:r>
            <a:endParaRPr lang="pt-BR" sz="1600" b="1" dirty="0">
              <a:solidFill>
                <a:srgbClr val="FF0000"/>
              </a:solidFill>
            </a:endParaRPr>
          </a:p>
        </p:txBody>
      </p:sp>
      <p:sp>
        <p:nvSpPr>
          <p:cNvPr id="12" name="Curved Right Arrow 11"/>
          <p:cNvSpPr/>
          <p:nvPr/>
        </p:nvSpPr>
        <p:spPr>
          <a:xfrm>
            <a:off x="2699792" y="2984857"/>
            <a:ext cx="288032" cy="812567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087588" y="3181336"/>
            <a:ext cx="66396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600" b="1" dirty="0" smtClean="0">
                <a:solidFill>
                  <a:srgbClr val="FF0000"/>
                </a:solidFill>
              </a:rPr>
              <a:t>X1,25</a:t>
            </a:r>
            <a:endParaRPr lang="pt-BR" sz="1600" b="1" dirty="0">
              <a:solidFill>
                <a:srgbClr val="FF0000"/>
              </a:solidFill>
            </a:endParaRPr>
          </a:p>
        </p:txBody>
      </p:sp>
      <p:sp>
        <p:nvSpPr>
          <p:cNvPr id="16" name="Curved Left Arrow 15"/>
          <p:cNvSpPr/>
          <p:nvPr/>
        </p:nvSpPr>
        <p:spPr>
          <a:xfrm>
            <a:off x="4242298" y="2903176"/>
            <a:ext cx="181903" cy="432048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382583" y="2934534"/>
            <a:ext cx="4074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1" dirty="0" smtClean="0">
                <a:solidFill>
                  <a:srgbClr val="FF0000"/>
                </a:solidFill>
              </a:rPr>
              <a:t>x2</a:t>
            </a:r>
            <a:endParaRPr lang="pt-BR" b="1" dirty="0">
              <a:solidFill>
                <a:srgbClr val="FF0000"/>
              </a:solidFill>
            </a:endParaRPr>
          </a:p>
        </p:txBody>
      </p:sp>
      <p:sp>
        <p:nvSpPr>
          <p:cNvPr id="18" name="Curved Right Arrow 17"/>
          <p:cNvSpPr/>
          <p:nvPr/>
        </p:nvSpPr>
        <p:spPr>
          <a:xfrm>
            <a:off x="7711217" y="3034490"/>
            <a:ext cx="288032" cy="631733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255345" y="3165691"/>
            <a:ext cx="4074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1" dirty="0" smtClean="0">
                <a:solidFill>
                  <a:srgbClr val="FF0000"/>
                </a:solidFill>
              </a:rPr>
              <a:t>x3</a:t>
            </a:r>
            <a:endParaRPr lang="pt-BR" b="1" dirty="0">
              <a:solidFill>
                <a:srgbClr val="FF0000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7397" y="188640"/>
            <a:ext cx="9077856" cy="6408712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79209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6631" y="332656"/>
            <a:ext cx="6336704" cy="6336704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95536" y="188640"/>
            <a:ext cx="8352928" cy="6480720"/>
          </a:xfrm>
          <a:prstGeom prst="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32357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051720" y="399651"/>
            <a:ext cx="5420074" cy="21852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4400" dirty="0" smtClean="0"/>
              <a:t>   </a:t>
            </a:r>
            <a:r>
              <a:rPr lang="pt-BR" sz="4400" dirty="0" smtClean="0">
                <a:solidFill>
                  <a:schemeClr val="tx2"/>
                </a:solidFill>
              </a:rPr>
              <a:t>Observe a reação:</a:t>
            </a:r>
          </a:p>
          <a:p>
            <a:r>
              <a:rPr lang="pt-BR" sz="4800" b="1" dirty="0" smtClean="0"/>
              <a:t>N</a:t>
            </a:r>
            <a:r>
              <a:rPr lang="pt-BR" sz="4800" b="1" baseline="-25000" dirty="0" smtClean="0"/>
              <a:t>2</a:t>
            </a:r>
            <a:r>
              <a:rPr lang="pt-BR" sz="4800" b="1" dirty="0" smtClean="0"/>
              <a:t> + 3 H</a:t>
            </a:r>
            <a:r>
              <a:rPr lang="pt-BR" sz="4800" b="1" baseline="-25000" dirty="0" smtClean="0"/>
              <a:t>2</a:t>
            </a:r>
            <a:r>
              <a:rPr lang="pt-BR" sz="4800" b="1" dirty="0" smtClean="0"/>
              <a:t>           2 NH</a:t>
            </a:r>
            <a:r>
              <a:rPr lang="pt-BR" sz="4800" b="1" baseline="-25000" dirty="0" smtClean="0"/>
              <a:t>3</a:t>
            </a:r>
          </a:p>
          <a:p>
            <a:endParaRPr lang="pt-BR" sz="4400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4475623" y="1503846"/>
            <a:ext cx="1224136" cy="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539552" y="2492896"/>
            <a:ext cx="8238858" cy="22159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 smtClean="0"/>
              <a:t>Indique: </a:t>
            </a:r>
          </a:p>
          <a:p>
            <a:pPr marL="342900" indent="-342900">
              <a:buAutoNum type="alphaLcParenR"/>
            </a:pPr>
            <a:r>
              <a:rPr lang="pt-BR" sz="2400" dirty="0" smtClean="0"/>
              <a:t>Os reagentes:</a:t>
            </a:r>
          </a:p>
          <a:p>
            <a:pPr marL="342900" indent="-342900">
              <a:buAutoNum type="alphaLcParenR"/>
            </a:pPr>
            <a:r>
              <a:rPr lang="pt-BR" sz="2400" dirty="0"/>
              <a:t> </a:t>
            </a:r>
            <a:r>
              <a:rPr lang="pt-BR" sz="2400" dirty="0" smtClean="0"/>
              <a:t>Os produtos:</a:t>
            </a:r>
          </a:p>
          <a:p>
            <a:pPr marL="342900" indent="-342900">
              <a:buAutoNum type="alphaLcParenR"/>
            </a:pPr>
            <a:r>
              <a:rPr lang="pt-BR" sz="2400" dirty="0"/>
              <a:t> </a:t>
            </a:r>
            <a:r>
              <a:rPr lang="pt-BR" sz="2400" dirty="0" smtClean="0"/>
              <a:t>Indique quais substâncias são compostas e quais são simples:</a:t>
            </a:r>
          </a:p>
          <a:p>
            <a:pPr marL="342900" indent="-342900">
              <a:buAutoNum type="alphaLcParenR"/>
            </a:pPr>
            <a:r>
              <a:rPr lang="pt-BR" sz="2400" dirty="0" smtClean="0"/>
              <a:t>Complete a tabela:</a:t>
            </a:r>
          </a:p>
          <a:p>
            <a:endParaRPr lang="pt-BR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8587207"/>
              </p:ext>
            </p:extLst>
          </p:nvPr>
        </p:nvGraphicFramePr>
        <p:xfrm>
          <a:off x="1403648" y="4708887"/>
          <a:ext cx="60960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/>
                        <a:t>Experiemento</a:t>
                      </a:r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/>
                        <a:t>N</a:t>
                      </a:r>
                      <a:r>
                        <a:rPr lang="pt-BR" sz="1800" baseline="-25000" dirty="0" smtClean="0"/>
                        <a:t>2</a:t>
                      </a:r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/>
                        <a:t>3 H</a:t>
                      </a:r>
                      <a:r>
                        <a:rPr lang="pt-BR" sz="1800" baseline="-25000" dirty="0" smtClean="0"/>
                        <a:t>2</a:t>
                      </a:r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dirty="0" smtClean="0"/>
                        <a:t>2 NH</a:t>
                      </a:r>
                      <a:r>
                        <a:rPr lang="pt-BR" sz="1800" baseline="-25000" dirty="0" smtClean="0"/>
                        <a:t>3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0,5 g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1,5 g</a:t>
                      </a:r>
                      <a:endParaRPr lang="pt-BR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2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1,5 g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3,0 g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3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4,0</a:t>
                      </a:r>
                      <a:r>
                        <a:rPr lang="pt-BR" b="1" baseline="0" dirty="0" smtClean="0"/>
                        <a:t> g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179512" y="188640"/>
            <a:ext cx="8712968" cy="6480720"/>
          </a:xfrm>
          <a:prstGeom prst="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0090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19672" y="309436"/>
            <a:ext cx="579613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800" dirty="0" smtClean="0">
                <a:solidFill>
                  <a:schemeClr val="tx2"/>
                </a:solidFill>
              </a:rPr>
              <a:t>   Observe a reação:</a:t>
            </a:r>
          </a:p>
          <a:p>
            <a:r>
              <a:rPr lang="pt-BR" sz="4800" b="1" dirty="0" smtClean="0"/>
              <a:t>2H</a:t>
            </a:r>
            <a:r>
              <a:rPr lang="pt-BR" sz="4800" b="1" baseline="-25000" dirty="0" smtClean="0"/>
              <a:t>2</a:t>
            </a:r>
            <a:r>
              <a:rPr lang="pt-BR" sz="4800" b="1" dirty="0" smtClean="0"/>
              <a:t> +  O</a:t>
            </a:r>
            <a:r>
              <a:rPr lang="pt-BR" sz="4800" b="1" baseline="-25000" dirty="0" smtClean="0"/>
              <a:t>2</a:t>
            </a:r>
            <a:r>
              <a:rPr lang="pt-BR" sz="4800" b="1" dirty="0" smtClean="0"/>
              <a:t>           2 H</a:t>
            </a:r>
            <a:r>
              <a:rPr lang="pt-BR" sz="4800" b="1" baseline="-25000" dirty="0" smtClean="0"/>
              <a:t>2</a:t>
            </a:r>
            <a:r>
              <a:rPr lang="pt-BR" sz="4800" b="1" dirty="0" smtClean="0"/>
              <a:t>O</a:t>
            </a:r>
          </a:p>
          <a:p>
            <a:endParaRPr lang="pt-BR" sz="4800" dirty="0"/>
          </a:p>
        </p:txBody>
      </p:sp>
      <p:cxnSp>
        <p:nvCxnSpPr>
          <p:cNvPr id="3" name="Straight Arrow Connector 2"/>
          <p:cNvCxnSpPr/>
          <p:nvPr/>
        </p:nvCxnSpPr>
        <p:spPr>
          <a:xfrm>
            <a:off x="4067944" y="1470537"/>
            <a:ext cx="1224136" cy="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485800" y="2348880"/>
            <a:ext cx="833467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dirty="0" smtClean="0"/>
              <a:t>Indique: </a:t>
            </a:r>
          </a:p>
          <a:p>
            <a:pPr marL="342900" indent="-342900">
              <a:buAutoNum type="alphaLcParenR"/>
            </a:pPr>
            <a:r>
              <a:rPr lang="pt-BR" sz="2400" dirty="0" smtClean="0"/>
              <a:t>Os reagentes:</a:t>
            </a:r>
          </a:p>
          <a:p>
            <a:pPr marL="342900" indent="-342900">
              <a:buAutoNum type="alphaLcParenR"/>
            </a:pPr>
            <a:r>
              <a:rPr lang="pt-BR" sz="2400" dirty="0" smtClean="0"/>
              <a:t> Os produtos:</a:t>
            </a:r>
          </a:p>
          <a:p>
            <a:pPr marL="342900" indent="-342900">
              <a:buAutoNum type="alphaLcParenR"/>
            </a:pPr>
            <a:r>
              <a:rPr lang="pt-BR" sz="2400" dirty="0" smtClean="0"/>
              <a:t> Indique quais substâncias são compostas e quais são simples:</a:t>
            </a:r>
          </a:p>
          <a:p>
            <a:pPr marL="342900" indent="-342900">
              <a:buAutoNum type="alphaLcParenR"/>
            </a:pPr>
            <a:r>
              <a:rPr lang="pt-BR" sz="2400" dirty="0" smtClean="0"/>
              <a:t>Complete a tabela: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2702694"/>
              </p:ext>
            </p:extLst>
          </p:nvPr>
        </p:nvGraphicFramePr>
        <p:xfrm>
          <a:off x="1605136" y="4653136"/>
          <a:ext cx="60960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/>
                        <a:t>Experiemento</a:t>
                      </a:r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aseline="0" dirty="0" smtClean="0"/>
                        <a:t>2 H</a:t>
                      </a:r>
                      <a:r>
                        <a:rPr lang="pt-BR" sz="1800" baseline="-25000" dirty="0" smtClean="0"/>
                        <a:t>2</a:t>
                      </a:r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/>
                        <a:t> O</a:t>
                      </a:r>
                      <a:r>
                        <a:rPr lang="pt-BR" sz="1800" baseline="-25000" dirty="0" smtClean="0"/>
                        <a:t>2</a:t>
                      </a:r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1" dirty="0" smtClean="0"/>
                        <a:t>2 H</a:t>
                      </a:r>
                      <a:r>
                        <a:rPr lang="pt-BR" sz="1800" b="1" baseline="-25000" dirty="0" smtClean="0"/>
                        <a:t>2</a:t>
                      </a:r>
                      <a:r>
                        <a:rPr lang="pt-BR" sz="1800" b="1" dirty="0" smtClean="0"/>
                        <a:t>O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8 g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16 g</a:t>
                      </a:r>
                      <a:endParaRPr lang="pt-BR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2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4 g</a:t>
                      </a:r>
                      <a:endParaRPr lang="pt-BR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3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 g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baseline="0" dirty="0" smtClean="0"/>
                        <a:t> 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2 g</a:t>
                      </a:r>
                      <a:endParaRPr lang="pt-BR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251520" y="188640"/>
            <a:ext cx="8568952" cy="6408712"/>
          </a:xfrm>
          <a:prstGeom prst="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27482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332656"/>
            <a:ext cx="8640960" cy="6264696"/>
          </a:xfrm>
          <a:prstGeom prst="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TextBox 2"/>
          <p:cNvSpPr txBox="1"/>
          <p:nvPr/>
        </p:nvSpPr>
        <p:spPr>
          <a:xfrm>
            <a:off x="2123728" y="332656"/>
            <a:ext cx="514967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5400" b="1" dirty="0" smtClean="0">
                <a:solidFill>
                  <a:srgbClr val="002060"/>
                </a:solidFill>
              </a:rPr>
              <a:t>Observe a reação</a:t>
            </a:r>
            <a:endParaRPr lang="pt-BR" sz="5400" b="1" dirty="0">
              <a:solidFill>
                <a:srgbClr val="00206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19672" y="1283306"/>
            <a:ext cx="656885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4800" dirty="0" smtClean="0"/>
              <a:t>CH</a:t>
            </a:r>
            <a:r>
              <a:rPr lang="pt-BR" sz="4800" baseline="-25000" dirty="0" smtClean="0"/>
              <a:t>4</a:t>
            </a:r>
            <a:r>
              <a:rPr lang="pt-BR" sz="4800" dirty="0" smtClean="0"/>
              <a:t> + 2O</a:t>
            </a:r>
            <a:r>
              <a:rPr lang="pt-BR" sz="4800" baseline="-25000" dirty="0" smtClean="0"/>
              <a:t>2</a:t>
            </a:r>
            <a:r>
              <a:rPr lang="pt-BR" sz="4800" dirty="0" smtClean="0"/>
              <a:t>       CO</a:t>
            </a:r>
            <a:r>
              <a:rPr lang="pt-BR" sz="4800" baseline="-25000" dirty="0" smtClean="0"/>
              <a:t>2</a:t>
            </a:r>
            <a:r>
              <a:rPr lang="pt-BR" sz="4800" dirty="0" smtClean="0"/>
              <a:t> + 2 H</a:t>
            </a:r>
            <a:r>
              <a:rPr lang="pt-BR" sz="4800" baseline="-25000" dirty="0" smtClean="0"/>
              <a:t>2</a:t>
            </a:r>
            <a:r>
              <a:rPr lang="pt-BR" sz="4800" dirty="0" smtClean="0"/>
              <a:t>O</a:t>
            </a:r>
            <a:endParaRPr lang="pt-BR" sz="4800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4129458" y="1698804"/>
            <a:ext cx="774639" cy="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332096" y="2413337"/>
            <a:ext cx="841636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dirty="0"/>
              <a:t>Indique: </a:t>
            </a:r>
          </a:p>
          <a:p>
            <a:pPr marL="342900" indent="-342900">
              <a:buAutoNum type="alphaLcParenR"/>
            </a:pPr>
            <a:r>
              <a:rPr lang="pt-BR" sz="2400" dirty="0"/>
              <a:t>Os reagentes:</a:t>
            </a:r>
          </a:p>
          <a:p>
            <a:pPr marL="342900" indent="-342900">
              <a:buAutoNum type="alphaLcParenR"/>
            </a:pPr>
            <a:r>
              <a:rPr lang="pt-BR" sz="2400" dirty="0" smtClean="0"/>
              <a:t>Os </a:t>
            </a:r>
            <a:r>
              <a:rPr lang="pt-BR" sz="2400" dirty="0"/>
              <a:t>produtos:</a:t>
            </a:r>
          </a:p>
          <a:p>
            <a:pPr marL="342900" indent="-342900">
              <a:buAutoNum type="alphaLcParenR"/>
            </a:pPr>
            <a:r>
              <a:rPr lang="pt-BR" sz="2400" dirty="0" smtClean="0"/>
              <a:t>Indique </a:t>
            </a:r>
            <a:r>
              <a:rPr lang="pt-BR" sz="2400" dirty="0"/>
              <a:t>quais substâncias </a:t>
            </a:r>
            <a:r>
              <a:rPr lang="pt-BR" sz="2400" dirty="0" smtClean="0"/>
              <a:t>são compostas </a:t>
            </a:r>
            <a:r>
              <a:rPr lang="pt-BR" sz="2400" dirty="0"/>
              <a:t>e quais são simples:</a:t>
            </a:r>
          </a:p>
          <a:p>
            <a:pPr marL="342900" indent="-342900">
              <a:buAutoNum type="alphaLcParenR"/>
            </a:pPr>
            <a:r>
              <a:rPr lang="pt-BR" sz="2400" dirty="0"/>
              <a:t>Complete a tabela:</a:t>
            </a:r>
          </a:p>
          <a:p>
            <a:endParaRPr lang="pt-BR" sz="2400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4530166"/>
              </p:ext>
            </p:extLst>
          </p:nvPr>
        </p:nvGraphicFramePr>
        <p:xfrm>
          <a:off x="1524000" y="4437112"/>
          <a:ext cx="6144345" cy="19902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8869"/>
                <a:gridCol w="1228869"/>
                <a:gridCol w="1228869"/>
                <a:gridCol w="1228869"/>
                <a:gridCol w="1228869"/>
              </a:tblGrid>
              <a:tr h="450050"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/>
                        <a:t>Experiemento</a:t>
                      </a:r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aseline="0" dirty="0" smtClean="0"/>
                        <a:t> CH</a:t>
                      </a:r>
                      <a:r>
                        <a:rPr lang="pt-BR" sz="1800" baseline="-25000" dirty="0" smtClean="0"/>
                        <a:t>4</a:t>
                      </a:r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/>
                        <a:t> </a:t>
                      </a:r>
                      <a:r>
                        <a:rPr lang="pt-BR" sz="1800" dirty="0" smtClean="0"/>
                        <a:t>2O</a:t>
                      </a:r>
                      <a:r>
                        <a:rPr lang="pt-BR" sz="1800" baseline="-25000" dirty="0" smtClean="0"/>
                        <a:t>2</a:t>
                      </a:r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1" dirty="0" smtClean="0"/>
                        <a:t>2 H</a:t>
                      </a:r>
                      <a:r>
                        <a:rPr lang="pt-BR" sz="1800" b="1" baseline="-25000" dirty="0" smtClean="0"/>
                        <a:t>2</a:t>
                      </a:r>
                      <a:r>
                        <a:rPr lang="pt-BR" sz="1800" b="1" dirty="0" smtClean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aseline="0" dirty="0" smtClean="0"/>
                        <a:t> CO</a:t>
                      </a:r>
                      <a:r>
                        <a:rPr lang="pt-BR" sz="1800" baseline="-25000" dirty="0" smtClean="0"/>
                        <a:t>2</a:t>
                      </a:r>
                      <a:endParaRPr lang="pt-BR" sz="18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800" b="1" dirty="0" smtClean="0"/>
                    </a:p>
                  </a:txBody>
                  <a:tcPr/>
                </a:tc>
              </a:tr>
              <a:tr h="45005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4 </a:t>
                      </a:r>
                      <a:r>
                        <a:rPr lang="pt-BR" b="1" dirty="0" smtClean="0"/>
                        <a:t>g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2 g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3 </a:t>
                      </a:r>
                      <a:r>
                        <a:rPr lang="pt-BR" b="1" dirty="0" smtClean="0"/>
                        <a:t>g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 </a:t>
                      </a:r>
                      <a:endParaRPr lang="pt-BR" b="1" dirty="0"/>
                    </a:p>
                  </a:txBody>
                  <a:tcPr/>
                </a:tc>
              </a:tr>
              <a:tr h="45005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2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9 </a:t>
                      </a:r>
                      <a:r>
                        <a:rPr lang="pt-BR" b="1" dirty="0" smtClean="0"/>
                        <a:t>g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</a:tr>
              <a:tr h="45005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3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16 </a:t>
                      </a:r>
                      <a:r>
                        <a:rPr lang="pt-BR" b="1" dirty="0" smtClean="0"/>
                        <a:t>g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baseline="0" dirty="0" smtClean="0"/>
                        <a:t> 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12 </a:t>
                      </a:r>
                      <a:r>
                        <a:rPr lang="pt-BR" b="1" dirty="0" smtClean="0"/>
                        <a:t>g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74817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181</Words>
  <Application>Microsoft Office PowerPoint</Application>
  <PresentationFormat>On-screen Show (4:3)</PresentationFormat>
  <Paragraphs>67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Correção do PowerPoint – reações químicas – parte 2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Correção do PowerPoint – reações – parte 2</dc:title>
  <dc:creator>Natalia</dc:creator>
  <cp:lastModifiedBy>Natalia</cp:lastModifiedBy>
  <cp:revision>8</cp:revision>
  <dcterms:created xsi:type="dcterms:W3CDTF">2020-05-20T14:55:03Z</dcterms:created>
  <dcterms:modified xsi:type="dcterms:W3CDTF">2020-05-28T14:53:10Z</dcterms:modified>
</cp:coreProperties>
</file>