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8" r:id="rId3"/>
    <p:sldId id="260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08" y="3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4" name="Group 3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61708" y="2091263"/>
            <a:ext cx="9068586" cy="2590800"/>
          </a:xfrm>
        </p:spPr>
        <p:txBody>
          <a:bodyPr tIns="45720" bIns="45720" anchor="ctr">
            <a:noAutofit/>
          </a:bodyPr>
          <a:lstStyle>
            <a:lvl1pPr algn="ctr">
              <a:lnSpc>
                <a:spcPct val="83000"/>
              </a:lnSpc>
              <a:defRPr lang="en-US" sz="7200" b="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62100" y="4682062"/>
            <a:ext cx="9070848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600" spc="80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5"/>
            <a:ext cx="1554480" cy="527213"/>
          </a:xfrm>
        </p:spPr>
        <p:txBody>
          <a:bodyPr/>
          <a:lstStyle>
            <a:lvl1pPr algn="ctr">
              <a:defRPr sz="1300" spc="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9252A15A-B896-41A7-A7BE-C786358B2DB5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453896" y="5211060"/>
            <a:ext cx="5905500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19" y="5212080"/>
            <a:ext cx="2111881" cy="2286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E8B1A30-9080-4860-9C4A-A48B49D35C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4760520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A15A-B896-41A7-A7BE-C786358B2DB5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1A30-9080-4860-9C4A-A48B49D35C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08878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A15A-B896-41A7-A7BE-C786358B2DB5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1A30-9080-4860-9C4A-A48B49D35C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42509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A15A-B896-41A7-A7BE-C786358B2DB5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1A30-9080-4860-9C4A-A48B49D35C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08700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Cabeçalho da Seçã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blipFill dpi="0" rotWithShape="1">
            <a:blip r:embed="rId2">
              <a:alphaModFix amt="45000"/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rcRect/>
            <a:tile tx="-44450" ty="38100" sx="85000" sy="85000" flip="none" algn="tl"/>
          </a:blip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/>
          </a:solidFill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0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31" name="Group 30"/>
          <p:cNvGrpSpPr/>
          <p:nvPr/>
        </p:nvGrpSpPr>
        <p:grpSpPr>
          <a:xfrm>
            <a:off x="5250180" y="1267730"/>
            <a:ext cx="1691640" cy="645295"/>
            <a:chOff x="5318306" y="1386268"/>
            <a:chExt cx="1567331" cy="645295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5318306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3" name="Straight Connector 32"/>
            <p:cNvCxnSpPr/>
            <p:nvPr/>
          </p:nvCxnSpPr>
          <p:spPr>
            <a:xfrm>
              <a:off x="6885637" y="1386268"/>
              <a:ext cx="0" cy="64008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Straight Connector 33"/>
            <p:cNvCxnSpPr/>
            <p:nvPr/>
          </p:nvCxnSpPr>
          <p:spPr>
            <a:xfrm>
              <a:off x="5318306" y="2031563"/>
              <a:ext cx="1567331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chemeClr val="tx1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63623" y="2094309"/>
            <a:ext cx="9070848" cy="2587752"/>
          </a:xfrm>
        </p:spPr>
        <p:txBody>
          <a:bodyPr anchor="ctr">
            <a:noAutofit/>
          </a:bodyPr>
          <a:lstStyle>
            <a:lvl1pPr algn="ctr">
              <a:lnSpc>
                <a:spcPct val="83000"/>
              </a:lnSpc>
              <a:defRPr lang="en-US" sz="7200" kern="1200" cap="all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63624" y="4682062"/>
            <a:ext cx="9070848" cy="45720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>
                <a:solidFill>
                  <a:schemeClr val="tx1"/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21808" y="1344502"/>
            <a:ext cx="1554480" cy="530352"/>
          </a:xfrm>
        </p:spPr>
        <p:txBody>
          <a:bodyPr/>
          <a:lstStyle>
            <a:lvl1pPr algn="ctr">
              <a:defRPr lang="en-US" sz="1300" kern="1200" spc="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</a:lstStyle>
          <a:p>
            <a:fld id="{9252A15A-B896-41A7-A7BE-C786358B2DB5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453553" y="5211060"/>
            <a:ext cx="5907024" cy="228600"/>
          </a:xfrm>
        </p:spPr>
        <p:txBody>
          <a:bodyPr/>
          <a:lstStyle>
            <a:lvl1pPr algn="l">
              <a:defRPr/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211060"/>
            <a:ext cx="2112264" cy="228600"/>
          </a:xfrm>
        </p:spPr>
        <p:txBody>
          <a:bodyPr/>
          <a:lstStyle/>
          <a:p>
            <a:fld id="{2E8B1A30-9080-4860-9C4A-A48B49D35C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4112090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70320" y="2103120"/>
            <a:ext cx="475488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A15A-B896-41A7-A7BE-C786358B2DB5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1A30-9080-4860-9C4A-A48B49D35C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08518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  <a:latin typeface="+mn-lt"/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55898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73368" y="2074334"/>
            <a:ext cx="4754880" cy="640080"/>
          </a:xfrm>
        </p:spPr>
        <p:txBody>
          <a:bodyPr anchor="ctr">
            <a:normAutofit/>
          </a:bodyPr>
          <a:lstStyle>
            <a:lvl1pPr marL="0" indent="0" algn="ctr">
              <a:spcBef>
                <a:spcPts val="0"/>
              </a:spcBef>
              <a:buNone/>
              <a:defRPr sz="1900" b="0">
                <a:solidFill>
                  <a:schemeClr val="tx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73368" y="2756581"/>
            <a:ext cx="4754880" cy="32004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A15A-B896-41A7-A7BE-C786358B2DB5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1A30-9080-4860-9C4A-A48B49D35C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80559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A15A-B896-41A7-A7BE-C786358B2DB5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1A30-9080-4860-9C4A-A48B49D35C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180959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A15A-B896-41A7-A7BE-C786358B2DB5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8B1A30-9080-4860-9C4A-A48B49D35C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13502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>
          <a:xfrm>
            <a:off x="245529" y="237744"/>
            <a:ext cx="8531352" cy="638251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7392"/>
            <a:ext cx="2430780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en-US" sz="2800" b="0" kern="1200" cap="none" spc="0" baseline="0" dirty="0">
                <a:solidFill>
                  <a:srgbClr val="FFFFFF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7772400" cy="533400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0780" cy="35052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52A15A-B896-41A7-A7BE-C786358B2DB5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algn="r">
              <a:defRPr/>
            </a:lvl1pPr>
          </a:lstStyle>
          <a:p>
            <a:endParaRPr lang="pt-BR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3677" y="6223002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8B1A30-9080-4860-9C4A-A48B49D35CA1}" type="slidenum">
              <a:rPr lang="pt-BR" smtClean="0"/>
              <a:t>‹nº›</a:t>
            </a:fld>
            <a:endParaRPr lang="pt-BR"/>
          </a:p>
        </p:txBody>
      </p:sp>
      <p:sp>
        <p:nvSpPr>
          <p:cNvPr id="12" name="Rectangle 11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7374125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9020386" y="237744"/>
            <a:ext cx="2926080" cy="638251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296400" y="603504"/>
            <a:ext cx="2432304" cy="1645920"/>
          </a:xfrm>
        </p:spPr>
        <p:txBody>
          <a:bodyPr anchor="b">
            <a:noAutofit/>
          </a:bodyPr>
          <a:lstStyle>
            <a:lvl1pPr algn="l">
              <a:defRPr sz="2800" b="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8531352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t-BR"/>
              <a:t>Clique no ícone para adicionar uma imagem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296400" y="2286000"/>
            <a:ext cx="2432304" cy="3502152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9252A15A-B896-41A7-A7BE-C786358B2DB5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 marL="0" algn="r" defTabSz="914400" rtl="0" eaLnBrk="1" latinLnBrk="0" hangingPunct="1">
              <a:defRPr lang="en-US" sz="1000" kern="1200" dirty="0">
                <a:solidFill>
                  <a:srgbClr val="FFFFFF"/>
                </a:solidFill>
                <a:effectLst>
                  <a:outerShdw blurRad="1270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endParaRPr lang="pt-B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227064"/>
            <a:ext cx="1463040" cy="274320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2E8B1A30-9080-4860-9C4A-A48B49D35CA1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Rectangle 9"/>
          <p:cNvSpPr/>
          <p:nvPr/>
        </p:nvSpPr>
        <p:spPr>
          <a:xfrm>
            <a:off x="9157546" y="374904"/>
            <a:ext cx="2651760" cy="6108192"/>
          </a:xfrm>
          <a:prstGeom prst="rect">
            <a:avLst/>
          </a:prstGeom>
          <a:noFill/>
          <a:ln w="63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9307397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2"/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74320" y="6307672"/>
            <a:ext cx="274320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9252A15A-B896-41A7-A7BE-C786358B2DB5}" type="datetimeFigureOut">
              <a:rPr lang="pt-BR" smtClean="0"/>
              <a:t>10/08/2020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89960" y="6307672"/>
            <a:ext cx="521208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9880" y="6307672"/>
            <a:ext cx="1463040" cy="27432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2E8B1A30-9080-4860-9C4A-A48B49D35CA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946325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80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0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9E26155-9A8F-42AD-BA83-62CC4F5E892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/>
              <a:t>PORTUGUÊS </a:t>
            </a:r>
            <a:br>
              <a:rPr lang="pt-BR" dirty="0"/>
            </a:br>
            <a:r>
              <a:rPr lang="pt-BR" dirty="0"/>
              <a:t> 6º ANO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CDE683A-F3E8-4C22-9D4E-A49358A3F90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pt-BR" dirty="0"/>
              <a:t>PROFESSORA CHRISTINA ALMEIDA</a:t>
            </a:r>
          </a:p>
        </p:txBody>
      </p:sp>
    </p:spTree>
    <p:extLst>
      <p:ext uri="{BB962C8B-B14F-4D97-AF65-F5344CB8AC3E}">
        <p14:creationId xmlns:p14="http://schemas.microsoft.com/office/powerpoint/2010/main" val="58493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24A5E7E-CB27-49E9-A916-53862B7815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8323" y="378941"/>
            <a:ext cx="11656541" cy="6203091"/>
          </a:xfrm>
        </p:spPr>
        <p:txBody>
          <a:bodyPr>
            <a:normAutofit fontScale="55000" lnSpcReduction="20000"/>
          </a:bodyPr>
          <a:lstStyle/>
          <a:p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Complete as lacunas com a forma correta dos verbos VER e VIR (Presente do indicativo ou Pretérito Perfeito)</a:t>
            </a:r>
          </a:p>
          <a:p>
            <a:endParaRPr lang="pt-BR" sz="2200" b="1" dirty="0">
              <a:highlight>
                <a:srgbClr val="FFFF00"/>
              </a:highligh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1. Alguns amigos meus </a:t>
            </a:r>
            <a:r>
              <a:rPr lang="pt-BR" sz="2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VIERAM</a:t>
            </a:r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ao Chile me visitar no ano passado.</a:t>
            </a:r>
          </a:p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Que bom que vocês ___ me visitar! Estava com saudade!</a:t>
            </a:r>
          </a:p>
          <a:p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3. Vocês </a:t>
            </a:r>
            <a:r>
              <a:rPr lang="pt-BR" sz="2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VIRAM</a:t>
            </a:r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 que aconteceu?</a:t>
            </a:r>
          </a:p>
          <a:p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4. Eles não </a:t>
            </a:r>
            <a:r>
              <a:rPr lang="pt-BR" sz="2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VIRAM</a:t>
            </a:r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quando o cantor passou mal no palco.</a:t>
            </a:r>
          </a:p>
          <a:p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5. Eu estava com dor de estômago, por isso não </a:t>
            </a:r>
            <a:r>
              <a:rPr lang="pt-BR" sz="2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VIM</a:t>
            </a:r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almoçar com você hoje.</a:t>
            </a:r>
          </a:p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Sempre que ___ ao Brasil no verão, passo mal com o calor.</a:t>
            </a:r>
          </a:p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Você ___ muito aqui?</a:t>
            </a:r>
          </a:p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“Porque eu sou do tamanho do que ___ e não do tamanho da minha altura” (Fernando Pessoa)</a:t>
            </a:r>
          </a:p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9. Nós nunca ___ a neve, por isso ___ ao Chile para passar as férias.</a:t>
            </a:r>
          </a:p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10. Meus alunos nunca me ___ triste.</a:t>
            </a:r>
          </a:p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11. -Por que você ___ para o Chile e não foi pra Argentina? – Porque alguns alunos meus ___ e amaram as Cordilheiras.</a:t>
            </a:r>
          </a:p>
          <a:p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12. Seus primos </a:t>
            </a:r>
            <a:r>
              <a:rPr lang="pt-BR" sz="2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VIERAM / VÊM </a:t>
            </a:r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de carro ou de avião?</a:t>
            </a:r>
          </a:p>
          <a:p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13. Seu chefe ­­</a:t>
            </a:r>
            <a:r>
              <a:rPr lang="pt-BR" sz="2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VEIO / VEM </a:t>
            </a:r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a trabalho ou a passeio?</a:t>
            </a:r>
          </a:p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14. Eu ­­___ a pé porque você mora muito perto de mim.</a:t>
            </a:r>
          </a:p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15. Meus amigos estrangeiros ___ bater um papo e curtir um samba na minha casa. Por que você não veio?</a:t>
            </a:r>
          </a:p>
          <a:p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16. Ela </a:t>
            </a:r>
            <a:r>
              <a:rPr lang="pt-BR" sz="2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VEM / VEIO</a:t>
            </a:r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em casa me ver porque não me </a:t>
            </a:r>
            <a:r>
              <a:rPr lang="pt-BR" sz="2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VIU</a:t>
            </a:r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ontem na festa e ficou preocupada.</a:t>
            </a:r>
          </a:p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17. Meu ex-namorado sempre me ___ nos lugares e não fala comigo. Tenho certeza que ele me ___  agora!</a:t>
            </a:r>
          </a:p>
          <a:p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18. Você </a:t>
            </a:r>
            <a:r>
              <a:rPr lang="pt-BR" sz="2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VIU</a:t>
            </a:r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quem acabou de passar na nossa frente?</a:t>
            </a:r>
          </a:p>
          <a:p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19. Muitos haitianos </a:t>
            </a:r>
            <a:r>
              <a:rPr lang="pt-BR" sz="2200" b="1" dirty="0">
                <a:solidFill>
                  <a:srgbClr val="FF0000"/>
                </a:solidFill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VIERAM</a:t>
            </a:r>
            <a:r>
              <a:rPr lang="pt-BR" sz="2200" b="1" dirty="0">
                <a:highlight>
                  <a:srgbClr val="FFFF00"/>
                </a:highlight>
                <a:latin typeface="Times New Roman" panose="02020603050405020304" pitchFamily="18" charset="0"/>
                <a:cs typeface="Times New Roman" panose="02020603050405020304" pitchFamily="18" charset="0"/>
              </a:rPr>
              <a:t> morar no Chile nos últimos anos.</a:t>
            </a:r>
          </a:p>
          <a:p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20. Aqueles turistas ___ o céu estrelado de Valle </a:t>
            </a:r>
            <a:r>
              <a:rPr lang="pt-B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del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t-BR" sz="2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Elqui</a:t>
            </a:r>
            <a:r>
              <a:rPr lang="pt-BR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ficaram maravilhados. Disseram que ___ ao Chile porque estudam astronomia</a:t>
            </a:r>
            <a:r>
              <a:rPr lang="pt-BR" dirty="0"/>
              <a:t>.</a:t>
            </a:r>
          </a:p>
        </p:txBody>
      </p:sp>
      <p:sp>
        <p:nvSpPr>
          <p:cNvPr id="2" name="CaixaDeTexto 1">
            <a:extLst>
              <a:ext uri="{FF2B5EF4-FFF2-40B4-BE49-F238E27FC236}">
                <a16:creationId xmlns:a16="http://schemas.microsoft.com/office/drawing/2014/main" id="{7CE18CD7-543B-4D6A-921A-D9F0C8009F78}"/>
              </a:ext>
            </a:extLst>
          </p:cNvPr>
          <p:cNvSpPr txBox="1"/>
          <p:nvPr/>
        </p:nvSpPr>
        <p:spPr>
          <a:xfrm>
            <a:off x="9020432" y="469557"/>
            <a:ext cx="26690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As frases em amarelo foram realizadas em aula. Para o dia 13/08, corrigiremos as demais.</a:t>
            </a:r>
          </a:p>
        </p:txBody>
      </p:sp>
      <p:sp>
        <p:nvSpPr>
          <p:cNvPr id="4" name="Seta: para a Direita 3">
            <a:extLst>
              <a:ext uri="{FF2B5EF4-FFF2-40B4-BE49-F238E27FC236}">
                <a16:creationId xmlns:a16="http://schemas.microsoft.com/office/drawing/2014/main" id="{53B9FF89-97EB-42A4-9A60-8BCF42E7FA67}"/>
              </a:ext>
            </a:extLst>
          </p:cNvPr>
          <p:cNvSpPr/>
          <p:nvPr/>
        </p:nvSpPr>
        <p:spPr>
          <a:xfrm>
            <a:off x="7125730" y="790832"/>
            <a:ext cx="1548713" cy="7661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341305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ço Reservado para Conteúdo 3">
            <a:extLst>
              <a:ext uri="{FF2B5EF4-FFF2-40B4-BE49-F238E27FC236}">
                <a16:creationId xmlns:a16="http://schemas.microsoft.com/office/drawing/2014/main" id="{3929A079-A3A5-4173-830D-41A0BB3304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4959" y="647249"/>
            <a:ext cx="8915400" cy="2247900"/>
          </a:xfrm>
          <a:prstGeom prst="rect">
            <a:avLst/>
          </a:prstGeom>
        </p:spPr>
      </p:pic>
      <p:pic>
        <p:nvPicPr>
          <p:cNvPr id="6" name="Imagem 5">
            <a:extLst>
              <a:ext uri="{FF2B5EF4-FFF2-40B4-BE49-F238E27FC236}">
                <a16:creationId xmlns:a16="http://schemas.microsoft.com/office/drawing/2014/main" id="{D51473A0-C486-418D-874B-DC0161DE87A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59" y="3962852"/>
            <a:ext cx="8945223" cy="2181529"/>
          </a:xfrm>
          <a:prstGeom prst="rect">
            <a:avLst/>
          </a:prstGeom>
        </p:spPr>
      </p:pic>
      <p:sp>
        <p:nvSpPr>
          <p:cNvPr id="7" name="CaixaDeTexto 6">
            <a:extLst>
              <a:ext uri="{FF2B5EF4-FFF2-40B4-BE49-F238E27FC236}">
                <a16:creationId xmlns:a16="http://schemas.microsoft.com/office/drawing/2014/main" id="{94FA7B2C-4AE9-4CE1-A2BB-A417B4A62456}"/>
              </a:ext>
            </a:extLst>
          </p:cNvPr>
          <p:cNvSpPr txBox="1"/>
          <p:nvPr/>
        </p:nvSpPr>
        <p:spPr>
          <a:xfrm>
            <a:off x="1178011" y="304800"/>
            <a:ext cx="56841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VERBO VER</a:t>
            </a:r>
          </a:p>
        </p:txBody>
      </p:sp>
      <p:sp>
        <p:nvSpPr>
          <p:cNvPr id="8" name="CaixaDeTexto 7">
            <a:extLst>
              <a:ext uri="{FF2B5EF4-FFF2-40B4-BE49-F238E27FC236}">
                <a16:creationId xmlns:a16="http://schemas.microsoft.com/office/drawing/2014/main" id="{29324695-35D5-4A58-8ED8-CD6D2A7F27EA}"/>
              </a:ext>
            </a:extLst>
          </p:cNvPr>
          <p:cNvSpPr txBox="1"/>
          <p:nvPr/>
        </p:nvSpPr>
        <p:spPr>
          <a:xfrm>
            <a:off x="1112107" y="3583459"/>
            <a:ext cx="4300151" cy="379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/>
              <a:t>VERBO VIR</a:t>
            </a:r>
          </a:p>
        </p:txBody>
      </p:sp>
    </p:spTree>
    <p:extLst>
      <p:ext uri="{BB962C8B-B14F-4D97-AF65-F5344CB8AC3E}">
        <p14:creationId xmlns:p14="http://schemas.microsoft.com/office/powerpoint/2010/main" val="14911009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">
  <a:themeElements>
    <a:clrScheme name="Savon">
      <a:dk1>
        <a:sysClr val="windowText" lastClr="000000"/>
      </a:dk1>
      <a:lt1>
        <a:sysClr val="window" lastClr="FFFFFF"/>
      </a:lt1>
      <a:dk2>
        <a:srgbClr val="1485A4"/>
      </a:dk2>
      <a:lt2>
        <a:srgbClr val="E3DED1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F49100"/>
      </a:hlink>
      <a:folHlink>
        <a:srgbClr val="739D9B"/>
      </a:folHlink>
    </a:clrScheme>
    <a:fontScheme name="Savon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2000"/>
                <a:satMod val="160000"/>
              </a:schemeClr>
            </a:gs>
            <a:gs pos="77000">
              <a:schemeClr val="phClr">
                <a:tint val="100000"/>
                <a:shade val="73000"/>
                <a:satMod val="155000"/>
              </a:schemeClr>
            </a:gs>
            <a:gs pos="100000">
              <a:schemeClr val="phClr">
                <a:tint val="100000"/>
                <a:shade val="67000"/>
                <a:satMod val="145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" id="{1306E473-ED32-493B-A2D0-240A757EDD34}" vid="{C20BADFE-D095-436F-9677-9264042809F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Savon</Template>
  <TotalTime>207</TotalTime>
  <Words>373</Words>
  <Application>Microsoft Office PowerPoint</Application>
  <PresentationFormat>Widescreen</PresentationFormat>
  <Paragraphs>27</Paragraphs>
  <Slides>3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7" baseType="lpstr">
      <vt:lpstr>Century Gothic</vt:lpstr>
      <vt:lpstr>Garamond</vt:lpstr>
      <vt:lpstr>Times New Roman</vt:lpstr>
      <vt:lpstr>Savon</vt:lpstr>
      <vt:lpstr>PORTUGUÊS   6º ANO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CHRISTINA ALMEIDA</dc:creator>
  <cp:lastModifiedBy>CHRISTINA ALMEIDA</cp:lastModifiedBy>
  <cp:revision>9</cp:revision>
  <dcterms:created xsi:type="dcterms:W3CDTF">2020-08-07T01:49:21Z</dcterms:created>
  <dcterms:modified xsi:type="dcterms:W3CDTF">2020-08-10T14:54:41Z</dcterms:modified>
</cp:coreProperties>
</file>