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5" r:id="rId5"/>
    <p:sldId id="266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58BBB28-26F8-47C7-8277-30708EDB6713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133A894-5C00-4E8F-9F30-693A7B02CD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7809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BBB28-26F8-47C7-8277-30708EDB6713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A894-5C00-4E8F-9F30-693A7B02CD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095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BBB28-26F8-47C7-8277-30708EDB6713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A894-5C00-4E8F-9F30-693A7B02CD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307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BBB28-26F8-47C7-8277-30708EDB6713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A894-5C00-4E8F-9F30-693A7B02CD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8586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58BBB28-26F8-47C7-8277-30708EDB6713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133A894-5C00-4E8F-9F30-693A7B02CD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715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BBB28-26F8-47C7-8277-30708EDB6713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A894-5C00-4E8F-9F30-693A7B02CD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4499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BBB28-26F8-47C7-8277-30708EDB6713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A894-5C00-4E8F-9F30-693A7B02CD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42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BBB28-26F8-47C7-8277-30708EDB6713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A894-5C00-4E8F-9F30-693A7B02CD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21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BBB28-26F8-47C7-8277-30708EDB6713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A894-5C00-4E8F-9F30-693A7B02CD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4209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BBB28-26F8-47C7-8277-30708EDB6713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33A894-5C00-4E8F-9F30-693A7B02CDF7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10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58BBB28-26F8-47C7-8277-30708EDB6713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33A894-5C00-4E8F-9F30-693A7B02CDF7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4392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58BBB28-26F8-47C7-8277-30708EDB6713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133A894-5C00-4E8F-9F30-693A7B02CD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63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A0350F-CF0E-45A4-823B-823A068788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1486126"/>
          </a:xfrm>
        </p:spPr>
        <p:txBody>
          <a:bodyPr/>
          <a:lstStyle/>
          <a:p>
            <a:r>
              <a:rPr lang="pt-BR" sz="6000" dirty="0"/>
              <a:t>PORTUGUÊS – 6º 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48AA34-9D94-4917-B17D-765181BD72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				</a:t>
            </a:r>
            <a:r>
              <a:rPr lang="pt-BR" b="1" dirty="0">
                <a:solidFill>
                  <a:schemeClr val="tx2"/>
                </a:solidFill>
              </a:rPr>
              <a:t>PROFESSORA CHRISTINA ALMEIDA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C5056EB-B7E1-456C-BC5C-7C7D18FB5A0B}"/>
              </a:ext>
            </a:extLst>
          </p:cNvPr>
          <p:cNvSpPr txBox="1"/>
          <p:nvPr/>
        </p:nvSpPr>
        <p:spPr>
          <a:xfrm>
            <a:off x="4483769" y="3429000"/>
            <a:ext cx="389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AULA DO DIA 28 DE AGOSTO</a:t>
            </a:r>
          </a:p>
        </p:txBody>
      </p:sp>
    </p:spTree>
    <p:extLst>
      <p:ext uri="{BB962C8B-B14F-4D97-AF65-F5344CB8AC3E}">
        <p14:creationId xmlns:p14="http://schemas.microsoft.com/office/powerpoint/2010/main" val="309997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D2955D-39D8-4A2B-938D-89E5E0B45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QUANTAS ORAÇÕES HÁ?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77027EF4-6CA3-4AF4-8396-232F66AEB0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59" y="1887741"/>
            <a:ext cx="10058400" cy="2916936"/>
          </a:xfr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666A604B-52B7-4501-9EC1-56FD6BAFDB69}"/>
              </a:ext>
            </a:extLst>
          </p:cNvPr>
          <p:cNvSpPr txBox="1"/>
          <p:nvPr/>
        </p:nvSpPr>
        <p:spPr>
          <a:xfrm>
            <a:off x="881449" y="5099222"/>
            <a:ext cx="106927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CORREÇÃO:</a:t>
            </a:r>
          </a:p>
          <a:p>
            <a:r>
              <a:rPr lang="pt-BR" dirty="0"/>
              <a:t>1º quadrinho: 2 orações / 1 oração</a:t>
            </a:r>
          </a:p>
          <a:p>
            <a:r>
              <a:rPr lang="pt-BR" dirty="0"/>
              <a:t>2º quadrinho: 1 oração</a:t>
            </a:r>
          </a:p>
          <a:p>
            <a:r>
              <a:rPr lang="pt-BR" dirty="0"/>
              <a:t>3º quadrinho: 1 oração</a:t>
            </a:r>
          </a:p>
        </p:txBody>
      </p:sp>
    </p:spTree>
    <p:extLst>
      <p:ext uri="{BB962C8B-B14F-4D97-AF65-F5344CB8AC3E}">
        <p14:creationId xmlns:p14="http://schemas.microsoft.com/office/powerpoint/2010/main" val="67141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10BF23-CBE8-4C45-86B6-E7BC5255E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567" y="181275"/>
            <a:ext cx="10058400" cy="914357"/>
          </a:xfrm>
        </p:spPr>
        <p:txBody>
          <a:bodyPr/>
          <a:lstStyle/>
          <a:p>
            <a:r>
              <a:rPr lang="pt-BR" dirty="0"/>
              <a:t>EXERCÍCIOS: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A7F94398-BA0B-4C72-B35B-3660EA3928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5925" y="1013254"/>
            <a:ext cx="7558345" cy="5519351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1D907667-2F8A-4544-B2B9-C2F7EF83568E}"/>
              </a:ext>
            </a:extLst>
          </p:cNvPr>
          <p:cNvSpPr txBox="1"/>
          <p:nvPr/>
        </p:nvSpPr>
        <p:spPr>
          <a:xfrm>
            <a:off x="8468497" y="1013254"/>
            <a:ext cx="32786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a)</a:t>
            </a:r>
            <a:r>
              <a:rPr lang="pt-BR" dirty="0">
                <a:solidFill>
                  <a:srgbClr val="FF0000"/>
                </a:solidFill>
              </a:rPr>
              <a:t>PS – verbo elegeremos</a:t>
            </a:r>
          </a:p>
          <a:p>
            <a:r>
              <a:rPr lang="pt-BR" dirty="0"/>
              <a:t>b)</a:t>
            </a:r>
            <a:r>
              <a:rPr lang="pt-BR" dirty="0">
                <a:solidFill>
                  <a:srgbClr val="FF0000"/>
                </a:solidFill>
              </a:rPr>
              <a:t>PC – latiu, espantou</a:t>
            </a:r>
          </a:p>
          <a:p>
            <a:r>
              <a:rPr lang="pt-BR" dirty="0"/>
              <a:t>c)</a:t>
            </a:r>
            <a:r>
              <a:rPr lang="pt-BR" dirty="0">
                <a:solidFill>
                  <a:srgbClr val="FF0000"/>
                </a:solidFill>
              </a:rPr>
              <a:t>PS – verbo concordaram</a:t>
            </a:r>
          </a:p>
          <a:p>
            <a:r>
              <a:rPr lang="pt-BR" dirty="0"/>
              <a:t>d)</a:t>
            </a:r>
            <a:r>
              <a:rPr lang="pt-BR" dirty="0">
                <a:solidFill>
                  <a:srgbClr val="FF0000"/>
                </a:solidFill>
              </a:rPr>
              <a:t>PC – falam, agem</a:t>
            </a:r>
          </a:p>
          <a:p>
            <a:r>
              <a:rPr lang="pt-BR" dirty="0"/>
              <a:t>e)</a:t>
            </a:r>
            <a:r>
              <a:rPr lang="pt-BR" dirty="0">
                <a:solidFill>
                  <a:srgbClr val="FF0000"/>
                </a:solidFill>
              </a:rPr>
              <a:t>PC – confie, brigue, seja</a:t>
            </a:r>
          </a:p>
          <a:p>
            <a:r>
              <a:rPr lang="pt-BR" dirty="0"/>
              <a:t>f) </a:t>
            </a:r>
            <a:r>
              <a:rPr lang="pt-BR" dirty="0">
                <a:solidFill>
                  <a:srgbClr val="FF0000"/>
                </a:solidFill>
              </a:rPr>
              <a:t>PC – ganham, ganha</a:t>
            </a:r>
          </a:p>
          <a:p>
            <a:r>
              <a:rPr lang="pt-BR" dirty="0"/>
              <a:t>g)</a:t>
            </a:r>
            <a:r>
              <a:rPr lang="pt-BR" dirty="0">
                <a:solidFill>
                  <a:srgbClr val="FF0000"/>
                </a:solidFill>
              </a:rPr>
              <a:t>PS – verbo ficou</a:t>
            </a:r>
            <a:endParaRPr lang="pt-BR" dirty="0"/>
          </a:p>
          <a:p>
            <a:r>
              <a:rPr lang="pt-BR" dirty="0"/>
              <a:t>h)</a:t>
            </a:r>
            <a:r>
              <a:rPr lang="pt-BR" dirty="0">
                <a:solidFill>
                  <a:srgbClr val="FF0000"/>
                </a:solidFill>
              </a:rPr>
              <a:t>PC – aproximou, iniciou, desistiu</a:t>
            </a:r>
          </a:p>
          <a:p>
            <a:r>
              <a:rPr lang="pt-BR" dirty="0"/>
              <a:t>i)</a:t>
            </a:r>
            <a:r>
              <a:rPr lang="pt-BR" dirty="0">
                <a:solidFill>
                  <a:srgbClr val="FF0000"/>
                </a:solidFill>
              </a:rPr>
              <a:t>PS – verbo soube</a:t>
            </a:r>
          </a:p>
          <a:p>
            <a:r>
              <a:rPr lang="pt-BR" dirty="0"/>
              <a:t>j)</a:t>
            </a:r>
            <a:r>
              <a:rPr lang="pt-BR" dirty="0">
                <a:solidFill>
                  <a:srgbClr val="FF0000"/>
                </a:solidFill>
              </a:rPr>
              <a:t>PC – escreverei, darei</a:t>
            </a:r>
          </a:p>
          <a:p>
            <a:r>
              <a:rPr lang="pt-BR" dirty="0"/>
              <a:t>k)</a:t>
            </a:r>
            <a:r>
              <a:rPr lang="pt-BR" dirty="0">
                <a:solidFill>
                  <a:srgbClr val="FF0000"/>
                </a:solidFill>
              </a:rPr>
              <a:t>PC – tem, faz, apaga</a:t>
            </a:r>
          </a:p>
          <a:p>
            <a:r>
              <a:rPr lang="pt-BR" dirty="0"/>
              <a:t>l)</a:t>
            </a:r>
            <a:r>
              <a:rPr lang="pt-BR" dirty="0">
                <a:solidFill>
                  <a:srgbClr val="FF0000"/>
                </a:solidFill>
              </a:rPr>
              <a:t>PS – verbo crê</a:t>
            </a:r>
          </a:p>
          <a:p>
            <a:r>
              <a:rPr lang="pt-BR" dirty="0"/>
              <a:t>m)</a:t>
            </a:r>
            <a:r>
              <a:rPr lang="pt-BR" dirty="0">
                <a:solidFill>
                  <a:srgbClr val="FF0000"/>
                </a:solidFill>
              </a:rPr>
              <a:t>PC – insistem, protestam, gesticulam</a:t>
            </a:r>
          </a:p>
        </p:txBody>
      </p:sp>
    </p:spTree>
    <p:extLst>
      <p:ext uri="{BB962C8B-B14F-4D97-AF65-F5344CB8AC3E}">
        <p14:creationId xmlns:p14="http://schemas.microsoft.com/office/powerpoint/2010/main" val="4113599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688062-9C0A-4B5B-BC4C-79F562999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946" y="230702"/>
            <a:ext cx="10058400" cy="939071"/>
          </a:xfrm>
        </p:spPr>
        <p:txBody>
          <a:bodyPr/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DESAFIO - EXERCÍCIOS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FF015A-5965-4D14-8902-0E83AD56A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178" y="1169773"/>
            <a:ext cx="11565925" cy="39319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1800" b="0" i="0" u="none" strike="noStrike" baseline="0" dirty="0">
                <a:latin typeface="Georgia" panose="02040502050405020303" pitchFamily="18" charset="0"/>
              </a:rPr>
              <a:t>“</a:t>
            </a:r>
            <a:r>
              <a:rPr lang="pt-BR" sz="1800" b="1" i="0" u="none" strike="noStrike" baseline="0" dirty="0">
                <a:latin typeface="Georgia" panose="02040502050405020303" pitchFamily="18" charset="0"/>
              </a:rPr>
              <a:t>No dia seguinte, fui </a:t>
            </a:r>
            <a:r>
              <a:rPr lang="pt-BR" sz="1800" b="1" i="0" u="none" strike="noStrike" baseline="0" dirty="0">
                <a:latin typeface="TimesNewRomanPSMT"/>
              </a:rPr>
              <a:t>à </a:t>
            </a:r>
            <a:r>
              <a:rPr lang="pt-BR" sz="1800" b="1" i="0" u="none" strike="noStrike" baseline="0" dirty="0">
                <a:latin typeface="Georgia" panose="02040502050405020303" pitchFamily="18" charset="0"/>
              </a:rPr>
              <a:t>sua casa, literalmente correndo. Ela n</a:t>
            </a:r>
            <a:r>
              <a:rPr lang="pt-BR" sz="1800" b="1" i="0" u="none" strike="noStrike" baseline="0" dirty="0">
                <a:latin typeface="TimesNewRomanPSMT"/>
              </a:rPr>
              <a:t>ã</a:t>
            </a:r>
            <a:r>
              <a:rPr lang="pt-BR" sz="1800" b="1" i="0" u="none" strike="noStrike" baseline="0" dirty="0">
                <a:latin typeface="Georgia" panose="02040502050405020303" pitchFamily="18" charset="0"/>
              </a:rPr>
              <a:t>o morava num sobrado como eu, e sim numa casa. N</a:t>
            </a:r>
            <a:r>
              <a:rPr lang="pt-BR" sz="1800" b="1" i="0" u="none" strike="noStrike" baseline="0" dirty="0">
                <a:latin typeface="TimesNewRomanPSMT"/>
              </a:rPr>
              <a:t>ã</a:t>
            </a:r>
            <a:r>
              <a:rPr lang="pt-BR" sz="1800" b="1" i="0" u="none" strike="noStrike" baseline="0" dirty="0">
                <a:latin typeface="Georgia" panose="02040502050405020303" pitchFamily="18" charset="0"/>
              </a:rPr>
              <a:t>o me mandou entrar. Olhando bem para meus olhos, disse-me que havia emprestado o livro a outra menina, e que eu voltasse no dia seguinte para busc</a:t>
            </a:r>
            <a:r>
              <a:rPr lang="pt-BR" sz="1800" b="1" i="0" u="none" strike="noStrike" baseline="0" dirty="0">
                <a:latin typeface="TimesNewRomanPSMT"/>
              </a:rPr>
              <a:t>á</a:t>
            </a:r>
            <a:r>
              <a:rPr lang="pt-BR" sz="1800" b="1" i="0" u="none" strike="noStrike" baseline="0" dirty="0">
                <a:latin typeface="Georgia" panose="02040502050405020303" pitchFamily="18" charset="0"/>
              </a:rPr>
              <a:t>-lo</a:t>
            </a:r>
            <a:r>
              <a:rPr lang="pt-BR" sz="1800" b="0" i="0" u="none" strike="noStrike" baseline="0" dirty="0">
                <a:latin typeface="Georgia" panose="02040502050405020303" pitchFamily="18" charset="0"/>
              </a:rPr>
              <a:t>.”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800" b="0" i="0" u="none" strike="noStrike" baseline="0" dirty="0">
                <a:latin typeface="Georgia" panose="02040502050405020303" pitchFamily="18" charset="0"/>
              </a:rPr>
              <a:t>(Felicidade Clandestina, Clarice Lispector)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t-BR" dirty="0">
                <a:highlight>
                  <a:srgbClr val="FFFF00"/>
                </a:highlight>
                <a:latin typeface="Georgia" panose="02040502050405020303" pitchFamily="18" charset="0"/>
              </a:rPr>
              <a:t>Quantos períodos há nesse parágrafo?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t-BR" dirty="0">
                <a:highlight>
                  <a:srgbClr val="FFFF00"/>
                </a:highlight>
                <a:latin typeface="Georgia" panose="02040502050405020303" pitchFamily="18" charset="0"/>
              </a:rPr>
              <a:t>Como cada período se classifica? Simples ou Composto? Identifique o número de orações.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dirty="0">
              <a:highlight>
                <a:srgbClr val="FFFF00"/>
              </a:highlight>
              <a:latin typeface="Georgia" panose="02040502050405020303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highlight>
                  <a:srgbClr val="FFFF00"/>
                </a:highlight>
                <a:latin typeface="Georgia" panose="02040502050405020303" pitchFamily="18" charset="0"/>
              </a:rPr>
              <a:t>CORRIGIREMOS NA PRÓXIMA AULA, 03/09.</a:t>
            </a:r>
            <a:endParaRPr lang="pt-BR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077935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7228B-D92E-4515-AC9F-7E30673E1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421" y="255415"/>
            <a:ext cx="6750909" cy="972022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SUJEITO E PREDICADO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61A358F8-1E4B-40F5-B990-B19C2F5C7F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5" y="1169772"/>
            <a:ext cx="6592129" cy="5296931"/>
          </a:xfr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75F2013-C937-415E-8C5F-77F8AB04409A}"/>
              </a:ext>
            </a:extLst>
          </p:cNvPr>
          <p:cNvSpPr txBox="1"/>
          <p:nvPr/>
        </p:nvSpPr>
        <p:spPr>
          <a:xfrm>
            <a:off x="6746790" y="1375719"/>
            <a:ext cx="5058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Ex.: </a:t>
            </a:r>
            <a:r>
              <a:rPr lang="pt-BR" dirty="0">
                <a:highlight>
                  <a:srgbClr val="FFFF00"/>
                </a:highlight>
              </a:rPr>
              <a:t>Estão cada vez mais poluídas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as praias</a:t>
            </a:r>
            <a:r>
              <a:rPr lang="pt-BR" dirty="0"/>
              <a:t>.</a:t>
            </a:r>
          </a:p>
        </p:txBody>
      </p: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64AC8F55-A8FD-48C8-AB58-381AC8D35927}"/>
              </a:ext>
            </a:extLst>
          </p:cNvPr>
          <p:cNvSpPr/>
          <p:nvPr/>
        </p:nvSpPr>
        <p:spPr>
          <a:xfrm>
            <a:off x="10873947" y="1893333"/>
            <a:ext cx="527221" cy="12768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B86AEC18-B614-43F0-91C5-29FD755CC992}"/>
              </a:ext>
            </a:extLst>
          </p:cNvPr>
          <p:cNvSpPr/>
          <p:nvPr/>
        </p:nvSpPr>
        <p:spPr>
          <a:xfrm>
            <a:off x="5100151" y="3357604"/>
            <a:ext cx="2504303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CA434E6-27FB-4F7E-8B8F-C9703946EB88}"/>
              </a:ext>
            </a:extLst>
          </p:cNvPr>
          <p:cNvSpPr txBox="1"/>
          <p:nvPr/>
        </p:nvSpPr>
        <p:spPr>
          <a:xfrm>
            <a:off x="7735330" y="3429000"/>
            <a:ext cx="2065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Ordem direta.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DF2F44B-CA32-4EC1-9E6D-02DC2CC4554A}"/>
              </a:ext>
            </a:extLst>
          </p:cNvPr>
          <p:cNvSpPr txBox="1"/>
          <p:nvPr/>
        </p:nvSpPr>
        <p:spPr>
          <a:xfrm>
            <a:off x="10566358" y="3318480"/>
            <a:ext cx="16256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Ordem</a:t>
            </a:r>
          </a:p>
          <a:p>
            <a:r>
              <a:rPr lang="pt-BR" dirty="0"/>
              <a:t>Inversa, sujeito está em outra posição.</a:t>
            </a:r>
          </a:p>
        </p:txBody>
      </p:sp>
    </p:spTree>
    <p:extLst>
      <p:ext uri="{BB962C8B-B14F-4D97-AF65-F5344CB8AC3E}">
        <p14:creationId xmlns:p14="http://schemas.microsoft.com/office/powerpoint/2010/main" val="41609739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259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Century Gothic</vt:lpstr>
      <vt:lpstr>Garamond</vt:lpstr>
      <vt:lpstr>Georgia</vt:lpstr>
      <vt:lpstr>TimesNewRomanPSMT</vt:lpstr>
      <vt:lpstr>Savon</vt:lpstr>
      <vt:lpstr>PORTUGUÊS – 6º ANO</vt:lpstr>
      <vt:lpstr>QUANTAS ORAÇÕES HÁ?</vt:lpstr>
      <vt:lpstr>EXERCÍCIOS:</vt:lpstr>
      <vt:lpstr>DESAFIO - EXERCÍCIOS</vt:lpstr>
      <vt:lpstr>SUJEITO E PREDICADO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– 6º ANO</dc:title>
  <dc:creator>CHRISTINA ALMEIDA</dc:creator>
  <cp:lastModifiedBy>CHRISTINA ALMEIDA</cp:lastModifiedBy>
  <cp:revision>1</cp:revision>
  <dcterms:created xsi:type="dcterms:W3CDTF">2020-08-28T14:01:28Z</dcterms:created>
  <dcterms:modified xsi:type="dcterms:W3CDTF">2020-08-28T14:07:38Z</dcterms:modified>
</cp:coreProperties>
</file>