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6" r:id="rId3"/>
    <p:sldId id="257" r:id="rId4"/>
    <p:sldId id="258" r:id="rId5"/>
    <p:sldId id="259" r:id="rId6"/>
    <p:sldId id="262" r:id="rId7"/>
    <p:sldId id="263" r:id="rId8"/>
    <p:sldId id="265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F03FB44-C881-4051-98F4-3CFF272CC25E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189DE23-92BC-4C9E-AFB3-AF8EC0B0A146}" type="slidenum">
              <a:rPr lang="pt-BR" smtClean="0"/>
              <a:t>‹nº›</a:t>
            </a:fld>
            <a:endParaRPr lang="pt-BR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59757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3FB44-C881-4051-98F4-3CFF272CC25E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9DE23-92BC-4C9E-AFB3-AF8EC0B0A1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75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3FB44-C881-4051-98F4-3CFF272CC25E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9DE23-92BC-4C9E-AFB3-AF8EC0B0A1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4048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3FB44-C881-4051-98F4-3CFF272CC25E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9DE23-92BC-4C9E-AFB3-AF8EC0B0A1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6239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F03FB44-C881-4051-98F4-3CFF272CC25E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189DE23-92BC-4C9E-AFB3-AF8EC0B0A146}" type="slidenum">
              <a:rPr lang="pt-BR" smtClean="0"/>
              <a:t>‹nº›</a:t>
            </a:fld>
            <a:endParaRPr lang="pt-BR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0772736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3FB44-C881-4051-98F4-3CFF272CC25E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9DE23-92BC-4C9E-AFB3-AF8EC0B0A1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92226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3FB44-C881-4051-98F4-3CFF272CC25E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9DE23-92BC-4C9E-AFB3-AF8EC0B0A1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959317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3FB44-C881-4051-98F4-3CFF272CC25E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9DE23-92BC-4C9E-AFB3-AF8EC0B0A1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9997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3FB44-C881-4051-98F4-3CFF272CC25E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9DE23-92BC-4C9E-AFB3-AF8EC0B0A1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9926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8F03FB44-C881-4051-98F4-3CFF272CC25E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6189DE23-92BC-4C9E-AFB3-AF8EC0B0A146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516014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8F03FB44-C881-4051-98F4-3CFF272CC25E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6189DE23-92BC-4C9E-AFB3-AF8EC0B0A1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9813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F03FB44-C881-4051-98F4-3CFF272CC25E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189DE23-92BC-4C9E-AFB3-AF8EC0B0A146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50581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B89811-950C-4395-A4F1-59203C9405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PORTUGUÊS</a:t>
            </a:r>
            <a:br>
              <a:rPr lang="pt-BR" dirty="0"/>
            </a:br>
            <a:r>
              <a:rPr lang="pt-BR" dirty="0"/>
              <a:t>7º ANO REVISÃO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37D140A-9850-40D7-B56A-306D576098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95925" y="5979196"/>
            <a:ext cx="6696075" cy="742279"/>
          </a:xfrm>
        </p:spPr>
        <p:txBody>
          <a:bodyPr/>
          <a:lstStyle/>
          <a:p>
            <a:r>
              <a:rPr lang="pt-BR" dirty="0"/>
              <a:t>PROFESSORA CHRISTINA ALMEIDA</a:t>
            </a:r>
          </a:p>
        </p:txBody>
      </p:sp>
    </p:spTree>
    <p:extLst>
      <p:ext uri="{BB962C8B-B14F-4D97-AF65-F5344CB8AC3E}">
        <p14:creationId xmlns:p14="http://schemas.microsoft.com/office/powerpoint/2010/main" val="2498082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>
            <a:extLst>
              <a:ext uri="{FF2B5EF4-FFF2-40B4-BE49-F238E27FC236}">
                <a16:creationId xmlns:a16="http://schemas.microsoft.com/office/drawing/2014/main" id="{566899F8-48E1-43F8-88CD-ADF1223775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1284" y="585537"/>
            <a:ext cx="8775032" cy="567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24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2CCD4D-D7DC-4437-8833-BF1296B1B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VERBOS IMPESSOAIS </a:t>
            </a:r>
            <a:r>
              <a:rPr lang="pt-BR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ORAÇÕES SEM SUJEITO OU SUJEITO INEXISTENTE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3E7C219-B66C-4C4F-B007-C5DF27DF74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Verbos Impessoais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São aqueles que não possuem sujeito. Por isso, eles não têm com quem concordar, ficando, então, obrigatoriamente, na </a:t>
            </a:r>
            <a:r>
              <a:rPr lang="pt-BR" sz="1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terceira pessoa do singular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com exceção do </a:t>
            </a:r>
            <a:r>
              <a:rPr lang="pt-BR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verbo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SER. Confira os exemplos: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lphaLcParenR"/>
            </a:pPr>
            <a:r>
              <a:rPr lang="pt-BR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Verbos que denotam fenômenos da natureza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buNone/>
            </a:pP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Exemplos: </a:t>
            </a:r>
            <a:r>
              <a:rPr lang="pt-BR" sz="1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Choveu ontem à tarde. </a:t>
            </a:r>
            <a:endParaRPr lang="pt-BR" sz="18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Esses </a:t>
            </a:r>
            <a:r>
              <a:rPr lang="pt-BR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verbos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quanto à predicação verbal, são intransitivos, pois não possuem complemento.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Caso haja na frase um sujeito claro, mesmo sendo fenômeno da natureza, obviamente o </a:t>
            </a:r>
            <a:r>
              <a:rPr lang="pt-BR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verbo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não mais será impessoal. O mesmo acontece se o </a:t>
            </a:r>
            <a:r>
              <a:rPr lang="pt-BR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verbo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usado em sentido figurado.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 ambos os casos, o </a:t>
            </a:r>
            <a:r>
              <a:rPr lang="pt-BR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verbo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concordará com o sujeito. 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Como no exemplo: </a:t>
            </a:r>
            <a:r>
              <a:rPr lang="pt-BR" sz="1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Choveram pedras enormes durante a tempestade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(sujeito simples = pedras enormes). 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25745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046CA26-4071-44BF-B836-5BC4D9839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4610" y="234950"/>
            <a:ext cx="9901989" cy="6394450"/>
          </a:xfrm>
        </p:spPr>
        <p:txBody>
          <a:bodyPr>
            <a:normAutofit fontScale="92500" lnSpcReduction="10000"/>
          </a:bodyPr>
          <a:lstStyle/>
          <a:p>
            <a:r>
              <a:rPr lang="pt-BR" sz="1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pt-BR" sz="18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Verbo</a:t>
            </a:r>
            <a:r>
              <a:rPr lang="pt-BR" sz="1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fazer, indicando tempo decorrido ou fenômeno da natureza.</a:t>
            </a:r>
            <a:br>
              <a:rPr lang="pt-BR" sz="1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Exemplos: </a:t>
            </a:r>
            <a:r>
              <a:rPr lang="pt-BR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Ontem fez dez anos que ele morreu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/ </a:t>
            </a:r>
            <a:r>
              <a:rPr lang="pt-BR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Faz noites friíssimas nas serras gaúchas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Nesses casos, o verbo fazer, quanto à predicação, é transitivo direto. O elemento que parece ser sujeito, na verdade é objeto direto.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c) </a:t>
            </a:r>
            <a:r>
              <a:rPr lang="pt-BR" sz="18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Verbo</a:t>
            </a:r>
            <a:r>
              <a:rPr lang="pt-BR" sz="1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haver, significando existir ou acontecer ou indicando tempo decorrido</a:t>
            </a:r>
            <a:endParaRPr lang="pt-BR" sz="18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Exemplos: </a:t>
            </a:r>
            <a:r>
              <a:rPr lang="pt-BR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Colégio Maxi existe há quatorze anos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Há problemas gravíssimos que não conseguimos resolver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O verbo haver, quanto à predicação, é transitivo direto.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elemento que parece ser sujeito, na verdade é objeto direto.  Confira: Há problemas gravíssimos. (problemas gravíssimos = objeto direto).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 locução verbal, cujo verbo principal seja haver, significando existir ou acontecer ou indicando tempo decorrido, o </a:t>
            </a:r>
            <a:r>
              <a:rPr lang="pt-BR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verbo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auxiliar também ficará na terceira pessoa do singular. Veja: Poderá haver soluções para esses problemas?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d) com a expressão passar de, indicando horas.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Exemplo: Já passa das 10h.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800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1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com o </a:t>
            </a:r>
            <a:r>
              <a:rPr lang="pt-BR" sz="18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verbo</a:t>
            </a:r>
            <a:r>
              <a:rPr lang="pt-BR" sz="1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ser, indicando horas, datas e distâncias.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Esse </a:t>
            </a:r>
            <a:r>
              <a:rPr lang="pt-BR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verbo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apesar de ser impessoal, não ficará obrigatoriamente na terceira pessoa do singular. Quando indicar horas, o verbo concordará com o numeral a que se refere, veja: </a:t>
            </a:r>
            <a:r>
              <a:rPr lang="pt-BR" sz="1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São duas horas da tarde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1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 uma e cinquenta e dois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1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Era meio-dia quando ela chegou.</a:t>
            </a:r>
            <a:endParaRPr lang="pt-BR" sz="18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1251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259B59-8093-496B-9BE9-A95037929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736" y="0"/>
            <a:ext cx="10515600" cy="902201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FF0000"/>
                </a:solidFill>
              </a:rPr>
              <a:t>EXERCÍCIOS DE REVISÃO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5B4FA5B-56A0-41AB-880F-920F857A3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6063"/>
            <a:ext cx="10515600" cy="5999747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pt-BR" dirty="0"/>
              <a:t>Indique a classificação dos sujeitos das frases abaixo:</a:t>
            </a:r>
          </a:p>
          <a:p>
            <a:pPr marL="514350" indent="-514350">
              <a:buAutoNum type="alphaLcParenR"/>
            </a:pPr>
            <a:r>
              <a:rPr lang="pt-BR" dirty="0"/>
              <a:t>Naquele dia, </a:t>
            </a:r>
            <a:r>
              <a:rPr lang="pt-BR" dirty="0">
                <a:highlight>
                  <a:srgbClr val="FFFF00"/>
                </a:highlight>
              </a:rPr>
              <a:t>ventava</a:t>
            </a:r>
            <a:r>
              <a:rPr lang="pt-BR" dirty="0"/>
              <a:t> muito na minha cidade.</a:t>
            </a:r>
            <a:r>
              <a:rPr lang="pt-BR" dirty="0">
                <a:solidFill>
                  <a:srgbClr val="FF0000"/>
                </a:solidFill>
              </a:rPr>
              <a:t> Sujeito inexistente ou oração sem sujeito.</a:t>
            </a:r>
            <a:endParaRPr lang="pt-BR" dirty="0"/>
          </a:p>
          <a:p>
            <a:pPr marL="514350" indent="-514350">
              <a:buAutoNum type="alphaLcParenR"/>
            </a:pPr>
            <a:r>
              <a:rPr lang="pt-BR" dirty="0">
                <a:highlight>
                  <a:srgbClr val="FFFF00"/>
                </a:highlight>
              </a:rPr>
              <a:t>(Eles) Ouviram</a:t>
            </a:r>
            <a:r>
              <a:rPr lang="pt-BR" dirty="0"/>
              <a:t> barulhos durante a noite. </a:t>
            </a:r>
            <a:r>
              <a:rPr lang="pt-BR" dirty="0">
                <a:solidFill>
                  <a:srgbClr val="FF0000"/>
                </a:solidFill>
              </a:rPr>
              <a:t>Sujeito indeterminado</a:t>
            </a:r>
          </a:p>
          <a:p>
            <a:pPr marL="514350" indent="-514350">
              <a:buAutoNum type="alphaLcParenR"/>
            </a:pPr>
            <a:r>
              <a:rPr lang="pt-BR" dirty="0"/>
              <a:t>No relógio da igreja, </a:t>
            </a:r>
            <a:r>
              <a:rPr lang="pt-BR" u="sng" dirty="0"/>
              <a:t>as </a:t>
            </a:r>
            <a:r>
              <a:rPr lang="pt-BR" u="sng" dirty="0">
                <a:solidFill>
                  <a:srgbClr val="FF0000"/>
                </a:solidFill>
              </a:rPr>
              <a:t>horas</a:t>
            </a:r>
            <a:r>
              <a:rPr lang="pt-BR" u="sng" dirty="0"/>
              <a:t> </a:t>
            </a:r>
            <a:r>
              <a:rPr lang="pt-BR" dirty="0">
                <a:highlight>
                  <a:srgbClr val="FFFF00"/>
                </a:highlight>
              </a:rPr>
              <a:t>passavam</a:t>
            </a:r>
            <a:r>
              <a:rPr lang="pt-BR" dirty="0"/>
              <a:t> rápido. </a:t>
            </a:r>
            <a:r>
              <a:rPr lang="pt-BR" dirty="0">
                <a:solidFill>
                  <a:srgbClr val="FF0000"/>
                </a:solidFill>
              </a:rPr>
              <a:t>Sujeito simples</a:t>
            </a:r>
          </a:p>
          <a:p>
            <a:pPr marL="514350" indent="-514350">
              <a:buAutoNum type="alphaLcParenR"/>
            </a:pPr>
            <a:r>
              <a:rPr lang="pt-BR" dirty="0">
                <a:highlight>
                  <a:srgbClr val="FFFF00"/>
                </a:highlight>
              </a:rPr>
              <a:t>Faz</a:t>
            </a:r>
            <a:r>
              <a:rPr lang="pt-BR" dirty="0"/>
              <a:t> muitos anos que não a </a:t>
            </a:r>
            <a:r>
              <a:rPr lang="pt-BR" dirty="0">
                <a:highlight>
                  <a:srgbClr val="FFFF00"/>
                </a:highlight>
              </a:rPr>
              <a:t>vejo</a:t>
            </a:r>
            <a:r>
              <a:rPr lang="pt-BR" dirty="0"/>
              <a:t>. </a:t>
            </a:r>
            <a:r>
              <a:rPr lang="pt-BR" dirty="0">
                <a:solidFill>
                  <a:srgbClr val="FF0000"/>
                </a:solidFill>
              </a:rPr>
              <a:t>Sujeito inexistente ou oração sem sujeito / (eu) sujeito oculto.</a:t>
            </a:r>
          </a:p>
          <a:p>
            <a:pPr marL="514350" indent="-514350">
              <a:buAutoNum type="alphaLcParenR"/>
            </a:pPr>
            <a:r>
              <a:rPr lang="pt-BR" dirty="0">
                <a:highlight>
                  <a:srgbClr val="FFFF00"/>
                </a:highlight>
              </a:rPr>
              <a:t>(Eu / Ele)Conversava</a:t>
            </a:r>
            <a:r>
              <a:rPr lang="pt-BR" dirty="0"/>
              <a:t> sobre os seus projetos futuros. </a:t>
            </a:r>
            <a:r>
              <a:rPr lang="pt-BR" dirty="0">
                <a:solidFill>
                  <a:srgbClr val="FF0000"/>
                </a:solidFill>
              </a:rPr>
              <a:t>Sujeito oculto</a:t>
            </a:r>
          </a:p>
          <a:p>
            <a:pPr marL="514350" indent="-514350">
              <a:buAutoNum type="alphaLcParenR"/>
            </a:pPr>
            <a:r>
              <a:rPr lang="pt-BR" dirty="0">
                <a:highlight>
                  <a:srgbClr val="FFFF00"/>
                </a:highlight>
              </a:rPr>
              <a:t>Estava</a:t>
            </a:r>
            <a:r>
              <a:rPr lang="pt-BR" dirty="0"/>
              <a:t> </a:t>
            </a:r>
            <a:r>
              <a:rPr lang="pt-BR" dirty="0">
                <a:highlight>
                  <a:srgbClr val="FFFF00"/>
                </a:highlight>
              </a:rPr>
              <a:t>nevando</a:t>
            </a:r>
            <a:r>
              <a:rPr lang="pt-BR" dirty="0"/>
              <a:t> quando </a:t>
            </a:r>
            <a:r>
              <a:rPr lang="pt-BR" dirty="0">
                <a:highlight>
                  <a:srgbClr val="FFFF00"/>
                </a:highlight>
              </a:rPr>
              <a:t>fui</a:t>
            </a:r>
            <a:r>
              <a:rPr lang="pt-BR" dirty="0"/>
              <a:t> ao sul do país. </a:t>
            </a:r>
            <a:r>
              <a:rPr lang="pt-BR" dirty="0">
                <a:solidFill>
                  <a:srgbClr val="FF0000"/>
                </a:solidFill>
              </a:rPr>
              <a:t>Sujeito inexistente ou oração sem sujeito / (Eu) Sujeito oculto</a:t>
            </a:r>
          </a:p>
          <a:p>
            <a:pPr marL="514350" indent="-514350">
              <a:buAutoNum type="alphaLcParenR"/>
            </a:pPr>
            <a:r>
              <a:rPr lang="pt-BR" dirty="0">
                <a:highlight>
                  <a:srgbClr val="FFFF00"/>
                </a:highlight>
              </a:rPr>
              <a:t>Compraram</a:t>
            </a:r>
            <a:r>
              <a:rPr lang="pt-BR" dirty="0"/>
              <a:t> dois livros </a:t>
            </a:r>
            <a:r>
              <a:rPr lang="pt-BR" u="sng" dirty="0"/>
              <a:t>a </a:t>
            </a:r>
            <a:r>
              <a:rPr lang="pt-BR" u="sng" dirty="0">
                <a:solidFill>
                  <a:srgbClr val="FF0000"/>
                </a:solidFill>
              </a:rPr>
              <a:t>mãe</a:t>
            </a:r>
            <a:r>
              <a:rPr lang="pt-BR" u="sng" dirty="0"/>
              <a:t> e seus </a:t>
            </a:r>
            <a:r>
              <a:rPr lang="pt-BR" u="sng" dirty="0">
                <a:solidFill>
                  <a:srgbClr val="FF0000"/>
                </a:solidFill>
              </a:rPr>
              <a:t>filhos</a:t>
            </a:r>
            <a:r>
              <a:rPr lang="pt-BR" dirty="0"/>
              <a:t>. </a:t>
            </a:r>
            <a:r>
              <a:rPr lang="pt-BR" dirty="0">
                <a:solidFill>
                  <a:srgbClr val="FF0000"/>
                </a:solidFill>
              </a:rPr>
              <a:t>Sujeito Composto</a:t>
            </a:r>
          </a:p>
          <a:p>
            <a:pPr marL="0" indent="0">
              <a:buNone/>
            </a:pPr>
            <a:r>
              <a:rPr lang="pt-BR" u="sng" dirty="0">
                <a:solidFill>
                  <a:srgbClr val="FF0000"/>
                </a:solidFill>
              </a:rPr>
              <a:t>A mãe e seus filhos </a:t>
            </a:r>
            <a:r>
              <a:rPr lang="pt-BR" dirty="0">
                <a:solidFill>
                  <a:srgbClr val="FF0000"/>
                </a:solidFill>
              </a:rPr>
              <a:t>compraram dois livros.</a:t>
            </a:r>
          </a:p>
          <a:p>
            <a:pPr marL="514350" indent="-514350">
              <a:buAutoNum type="alphaLcParenR"/>
            </a:pP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587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F7C506-24A1-4015-911E-88D53CB47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688534"/>
          </a:xfrm>
        </p:spPr>
        <p:txBody>
          <a:bodyPr>
            <a:normAutofit fontScale="90000"/>
          </a:bodyPr>
          <a:lstStyle/>
          <a:p>
            <a:r>
              <a:rPr lang="pt-BR" dirty="0"/>
              <a:t>REVISÃO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EFD84E1-DC75-4C38-90EE-66E8BF3B6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153297"/>
            <a:ext cx="10178322" cy="5478162"/>
          </a:xfrm>
        </p:spPr>
        <p:txBody>
          <a:bodyPr>
            <a:normAutofit/>
          </a:bodyPr>
          <a:lstStyle/>
          <a:p>
            <a:pPr marL="342900" marR="70485" lvl="0" indent="-342900">
              <a:spcBef>
                <a:spcPts val="450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421005" algn="l"/>
              </a:tabLst>
            </a:pPr>
            <a:r>
              <a:rPr lang="pt-BR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Leia 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 frases a seguir, observando os verbos destacados. Depois, classifique-os, usando </a:t>
            </a:r>
            <a:r>
              <a:rPr lang="pt-BR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VS 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para verbo significativo e </a:t>
            </a:r>
            <a:r>
              <a:rPr lang="pt-BR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VL 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para verbo de</a:t>
            </a:r>
            <a:r>
              <a:rPr lang="pt-BR" sz="1800" spc="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ligação.</a:t>
            </a:r>
          </a:p>
          <a:p>
            <a:pPr marL="0" indent="0">
              <a:spcBef>
                <a:spcPts val="50"/>
              </a:spcBef>
              <a:buNone/>
            </a:pP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lvl="0" indent="0">
              <a:buSzPts val="1200"/>
              <a:buNone/>
              <a:tabLst>
                <a:tab pos="402590" algn="l"/>
              </a:tabLst>
            </a:pP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a) Apesar do barulho </a:t>
            </a:r>
            <a:r>
              <a:rPr lang="pt-BR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lá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fora, a professora </a:t>
            </a:r>
            <a:r>
              <a:rPr lang="pt-BR" sz="1800" b="1" u="heavy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continuou</a:t>
            </a:r>
            <a:r>
              <a:rPr lang="pt-BR" sz="1800" b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leitura do</a:t>
            </a:r>
            <a:r>
              <a:rPr lang="pt-BR" sz="1800" spc="2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conto.</a:t>
            </a:r>
          </a:p>
          <a:p>
            <a:pPr marL="0" indent="0">
              <a:spcBef>
                <a:spcPts val="40"/>
              </a:spcBef>
              <a:buNone/>
            </a:pP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R= </a:t>
            </a:r>
            <a:r>
              <a:rPr lang="pt-BR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VS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450"/>
              </a:spcBef>
              <a:spcAft>
                <a:spcPts val="0"/>
              </a:spcAft>
              <a:buSzPts val="1200"/>
              <a:buNone/>
              <a:tabLst>
                <a:tab pos="408940" algn="l"/>
              </a:tabLst>
            </a:pP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b) O rapazinho </a:t>
            </a:r>
            <a:r>
              <a:rPr lang="pt-BR" sz="1800" b="1" u="heavy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continua</a:t>
            </a:r>
            <a:r>
              <a:rPr lang="pt-BR" sz="1800" b="1" spc="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doente.</a:t>
            </a:r>
          </a:p>
          <a:p>
            <a:pPr marL="0" indent="0">
              <a:spcBef>
                <a:spcPts val="10"/>
              </a:spcBef>
              <a:buNone/>
            </a:pPr>
            <a:r>
              <a:rPr lang="pt-BR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R= </a:t>
            </a:r>
            <a:r>
              <a:rPr lang="pt-BR" sz="1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VL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450"/>
              </a:spcBef>
              <a:spcAft>
                <a:spcPts val="0"/>
              </a:spcAft>
              <a:buSzPts val="1200"/>
              <a:buNone/>
              <a:tabLst>
                <a:tab pos="402590" algn="l"/>
              </a:tabLst>
            </a:pP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c) A torcida </a:t>
            </a:r>
            <a:r>
              <a:rPr lang="pt-BR" sz="1800" b="1" u="heavy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permanece</a:t>
            </a:r>
            <a:r>
              <a:rPr lang="pt-BR" sz="1800" b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otimista </a:t>
            </a:r>
            <a:r>
              <a:rPr lang="pt-BR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pt-BR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time,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apesar das</a:t>
            </a:r>
            <a:r>
              <a:rPr lang="pt-BR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derrotas.</a:t>
            </a:r>
          </a:p>
          <a:p>
            <a:pPr marL="0" indent="0">
              <a:spcBef>
                <a:spcPts val="10"/>
              </a:spcBef>
              <a:buNone/>
            </a:pP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R= </a:t>
            </a:r>
            <a:r>
              <a:rPr lang="pt-BR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VL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lvl="0" indent="0">
              <a:spcBef>
                <a:spcPts val="450"/>
              </a:spcBef>
              <a:buSzPts val="1200"/>
              <a:buNone/>
              <a:tabLst>
                <a:tab pos="411480" algn="l"/>
              </a:tabLst>
            </a:pP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d) A torcida </a:t>
            </a:r>
            <a:r>
              <a:rPr lang="pt-BR" sz="1800" b="1" u="heavy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permaneceu</a:t>
            </a:r>
            <a:r>
              <a:rPr lang="pt-BR" sz="1800" b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estádio depois do </a:t>
            </a:r>
            <a:r>
              <a:rPr lang="pt-BR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torneio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pt-BR" sz="18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futebol.</a:t>
            </a:r>
          </a:p>
          <a:p>
            <a:pPr marL="0" indent="0">
              <a:spcBef>
                <a:spcPts val="10"/>
              </a:spcBef>
              <a:buNone/>
            </a:pP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R= </a:t>
            </a:r>
            <a:r>
              <a:rPr lang="pt-BR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VS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lvl="0" indent="0">
              <a:spcBef>
                <a:spcPts val="450"/>
              </a:spcBef>
              <a:spcAft>
                <a:spcPts val="0"/>
              </a:spcAft>
              <a:buSzPts val="1200"/>
              <a:buNone/>
              <a:tabLst>
                <a:tab pos="402590" algn="l"/>
              </a:tabLst>
            </a:pP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e) A escola </a:t>
            </a:r>
            <a:r>
              <a:rPr lang="pt-BR" sz="1800" b="1" u="heavy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está oferecendo</a:t>
            </a:r>
            <a:r>
              <a:rPr lang="pt-BR" sz="1800" b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vagas a novos</a:t>
            </a:r>
            <a:r>
              <a:rPr lang="pt-BR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alunos.</a:t>
            </a:r>
          </a:p>
          <a:p>
            <a:pPr marL="0" indent="0">
              <a:spcBef>
                <a:spcPts val="10"/>
              </a:spcBef>
              <a:buNone/>
            </a:pP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R= </a:t>
            </a:r>
            <a:r>
              <a:rPr lang="pt-BR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VS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lvl="0" indent="0">
              <a:spcBef>
                <a:spcPts val="450"/>
              </a:spcBef>
              <a:spcAft>
                <a:spcPts val="0"/>
              </a:spcAft>
              <a:buSzPts val="1200"/>
              <a:buNone/>
              <a:tabLst>
                <a:tab pos="381000" algn="l"/>
              </a:tabLst>
            </a:pP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f) Nesta última semana, </a:t>
            </a:r>
            <a:r>
              <a:rPr lang="pt-BR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meu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amigo </a:t>
            </a:r>
            <a:r>
              <a:rPr lang="pt-BR" sz="1800" b="1" u="heavy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andou</a:t>
            </a:r>
            <a:r>
              <a:rPr lang="pt-BR" sz="1800" b="1" spc="1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desanimado.</a:t>
            </a:r>
          </a:p>
          <a:p>
            <a:pPr marL="0" indent="0">
              <a:buNone/>
            </a:pPr>
            <a:r>
              <a:rPr lang="pt-BR" dirty="0"/>
              <a:t>R = </a:t>
            </a:r>
            <a:r>
              <a:rPr lang="pt-BR" dirty="0">
                <a:solidFill>
                  <a:srgbClr val="FF0000"/>
                </a:solidFill>
              </a:rPr>
              <a:t>VL</a:t>
            </a:r>
          </a:p>
        </p:txBody>
      </p:sp>
    </p:spTree>
    <p:extLst>
      <p:ext uri="{BB962C8B-B14F-4D97-AF65-F5344CB8AC3E}">
        <p14:creationId xmlns:p14="http://schemas.microsoft.com/office/powerpoint/2010/main" val="355660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3FE416-1E58-4DDE-85DF-68357AD25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596023"/>
          </a:xfrm>
        </p:spPr>
        <p:txBody>
          <a:bodyPr>
            <a:normAutofit fontScale="90000"/>
          </a:bodyPr>
          <a:lstStyle/>
          <a:p>
            <a:r>
              <a:rPr lang="pt-BR" dirty="0"/>
              <a:t>REVISÃO</a:t>
            </a:r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3232D9FA-3348-4046-A9C0-3886321CD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070919"/>
            <a:ext cx="10178322" cy="48086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2. Complete as frases adequadamente com um dos verbos de ligação do quadro a seguir.</a:t>
            </a:r>
          </a:p>
          <a:p>
            <a:endParaRPr lang="pt-BR" dirty="0"/>
          </a:p>
          <a:p>
            <a:endParaRPr lang="pt-BR" dirty="0"/>
          </a:p>
          <a:p>
            <a:pPr marL="0" indent="0">
              <a:buNone/>
            </a:pPr>
            <a:r>
              <a:rPr lang="pt-BR" dirty="0"/>
              <a:t>a)	Aquela estrada </a:t>
            </a:r>
            <a:r>
              <a:rPr lang="pt-BR" dirty="0">
                <a:solidFill>
                  <a:srgbClr val="FF0000"/>
                </a:solidFill>
              </a:rPr>
              <a:t>permanece, é</a:t>
            </a:r>
            <a:r>
              <a:rPr lang="pt-BR" dirty="0"/>
              <a:t> sem fim.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dirty="0"/>
              <a:t>b)	Mariana </a:t>
            </a:r>
            <a:r>
              <a:rPr lang="pt-BR" dirty="0">
                <a:solidFill>
                  <a:srgbClr val="FF0000"/>
                </a:solidFill>
              </a:rPr>
              <a:t>fica, ficou, permaneceu </a:t>
            </a:r>
            <a:r>
              <a:rPr lang="pt-BR" dirty="0"/>
              <a:t>calada durante toda a aula.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dirty="0"/>
              <a:t>c)	A partir daquele dia, o menino </a:t>
            </a:r>
            <a:r>
              <a:rPr lang="pt-BR" dirty="0">
                <a:solidFill>
                  <a:srgbClr val="FF0000"/>
                </a:solidFill>
              </a:rPr>
              <a:t>virou, tornou-se </a:t>
            </a:r>
            <a:r>
              <a:rPr lang="pt-BR" dirty="0"/>
              <a:t>homem.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dirty="0"/>
              <a:t>d)	Apesar de já ter sido medicada, a criança </a:t>
            </a:r>
            <a:r>
              <a:rPr lang="pt-BR" dirty="0">
                <a:solidFill>
                  <a:srgbClr val="FF0000"/>
                </a:solidFill>
              </a:rPr>
              <a:t>permanecia, continua </a:t>
            </a:r>
            <a:r>
              <a:rPr lang="pt-BR" dirty="0"/>
              <a:t>febril.</a:t>
            </a:r>
          </a:p>
          <a:p>
            <a:endParaRPr lang="pt-BR" dirty="0"/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B7604455-0F4F-4CD1-A8EE-F29573A50F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1124" y="1638654"/>
            <a:ext cx="6058746" cy="466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703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4D1BEB-2857-4D48-8B30-3F4385B85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3296" y="69347"/>
            <a:ext cx="10178322" cy="688534"/>
          </a:xfrm>
        </p:spPr>
        <p:txBody>
          <a:bodyPr>
            <a:normAutofit fontScale="90000"/>
          </a:bodyPr>
          <a:lstStyle/>
          <a:p>
            <a:r>
              <a:rPr lang="pt-BR" dirty="0"/>
              <a:t>revisão</a:t>
            </a:r>
          </a:p>
        </p:txBody>
      </p:sp>
      <p:pic>
        <p:nvPicPr>
          <p:cNvPr id="10" name="Espaço Reservado para Conteúdo 9">
            <a:extLst>
              <a:ext uri="{FF2B5EF4-FFF2-40B4-BE49-F238E27FC236}">
                <a16:creationId xmlns:a16="http://schemas.microsoft.com/office/drawing/2014/main" id="{5D5824CB-9EBD-4D8B-A097-0543B448CE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3385" y="757881"/>
            <a:ext cx="7199154" cy="5651157"/>
          </a:xfr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5A003E1A-4940-41CD-92A4-C625A6659BF2}"/>
              </a:ext>
            </a:extLst>
          </p:cNvPr>
          <p:cNvSpPr txBox="1"/>
          <p:nvPr/>
        </p:nvSpPr>
        <p:spPr>
          <a:xfrm>
            <a:off x="6623222" y="4267200"/>
            <a:ext cx="2405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CORRETA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B0A3AAF-651F-49E6-9CCD-0B7B239658BE}"/>
              </a:ext>
            </a:extLst>
          </p:cNvPr>
          <p:cNvSpPr txBox="1"/>
          <p:nvPr/>
        </p:nvSpPr>
        <p:spPr>
          <a:xfrm>
            <a:off x="7038975" y="5314950"/>
            <a:ext cx="752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25</a:t>
            </a:r>
          </a:p>
        </p:txBody>
      </p:sp>
    </p:spTree>
    <p:extLst>
      <p:ext uri="{BB962C8B-B14F-4D97-AF65-F5344CB8AC3E}">
        <p14:creationId xmlns:p14="http://schemas.microsoft.com/office/powerpoint/2010/main" val="779610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133875-A707-4039-AF86-4195D729E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110536"/>
            <a:ext cx="10178322" cy="688534"/>
          </a:xfrm>
        </p:spPr>
        <p:txBody>
          <a:bodyPr>
            <a:normAutofit fontScale="90000"/>
          </a:bodyPr>
          <a:lstStyle/>
          <a:p>
            <a:r>
              <a:rPr lang="pt-BR" dirty="0"/>
              <a:t>REVISÃO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589F0FC-51A6-4D80-B30F-78C405E74C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7924" y="716692"/>
            <a:ext cx="10532076" cy="6030772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SzPts val="1200"/>
              <a:buNone/>
              <a:tabLst>
                <a:tab pos="476250" algn="l"/>
              </a:tabLst>
            </a:pPr>
            <a:r>
              <a:rPr lang="pt-BR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Identifique o sujeito das orações e</a:t>
            </a:r>
            <a:r>
              <a:rPr lang="pt-BR" sz="1800" spc="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classifique-o.</a:t>
            </a:r>
          </a:p>
          <a:p>
            <a:pPr marL="0" indent="0">
              <a:spcBef>
                <a:spcPts val="5"/>
              </a:spcBef>
              <a:buNone/>
            </a:pP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>
              <a:buSzPts val="1200"/>
              <a:buAutoNum type="alphaLcParenR"/>
              <a:tabLst>
                <a:tab pos="403225" algn="l"/>
              </a:tabLst>
            </a:pPr>
            <a:r>
              <a:rPr lang="pt-BR" sz="1800" spc="-5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Os escritores </a:t>
            </a:r>
            <a:r>
              <a:rPr lang="pt-BR" sz="1800" spc="-5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pt-BR" sz="1800" spc="-5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professores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fizeram uma boa</a:t>
            </a:r>
            <a:r>
              <a:rPr lang="pt-BR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conferência. </a:t>
            </a:r>
            <a:r>
              <a:rPr lang="pt-BR" sz="1800" spc="-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COMPOSTO</a:t>
            </a:r>
          </a:p>
          <a:p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78740" lvl="0" indent="0">
              <a:lnSpc>
                <a:spcPct val="100000"/>
              </a:lnSpc>
              <a:spcAft>
                <a:spcPts val="0"/>
              </a:spcAft>
              <a:buSzPts val="1200"/>
              <a:buNone/>
              <a:tabLst>
                <a:tab pos="421005" algn="l"/>
              </a:tabLst>
            </a:pPr>
            <a:r>
              <a:rPr lang="pt-BR" sz="18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b) </a:t>
            </a:r>
            <a:r>
              <a:rPr lang="pt-BR" sz="1800" spc="-5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O progresso da indústria automobilística </a:t>
            </a:r>
            <a:r>
              <a:rPr lang="pt-BR" sz="1800" spc="-5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pt-BR" sz="1800" spc="-5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o desenvolvimento da indústria de pneumáticos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aumentaram o consumo da</a:t>
            </a:r>
            <a:r>
              <a:rPr lang="pt-BR" sz="1800" spc="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borracha.</a:t>
            </a:r>
          </a:p>
          <a:p>
            <a:pPr>
              <a:spcBef>
                <a:spcPts val="40"/>
              </a:spcBef>
            </a:pPr>
            <a:r>
              <a:rPr lang="pt-BR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COMPOSTO</a:t>
            </a:r>
          </a:p>
          <a:p>
            <a:pPr marL="0" lvl="0" indent="0">
              <a:buSzPts val="1200"/>
              <a:buNone/>
              <a:tabLst>
                <a:tab pos="403225" algn="l"/>
              </a:tabLst>
            </a:pP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c) </a:t>
            </a:r>
            <a:r>
              <a:rPr lang="pt-BR" sz="1800" spc="-5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Muitos agricultores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por medo, não desenvolvem a</a:t>
            </a:r>
            <a:r>
              <a:rPr lang="pt-BR" sz="1800" spc="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agricultura. </a:t>
            </a:r>
            <a:r>
              <a:rPr lang="pt-BR" sz="1800" spc="-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SIMPLES</a:t>
            </a:r>
          </a:p>
          <a:p>
            <a:pPr marL="0" indent="0">
              <a:spcBef>
                <a:spcPts val="5"/>
              </a:spcBef>
              <a:buNone/>
            </a:pP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lvl="0" indent="0">
              <a:buSzPts val="1200"/>
              <a:buNone/>
              <a:tabLst>
                <a:tab pos="412115" algn="l"/>
              </a:tabLst>
            </a:pP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d) </a:t>
            </a:r>
            <a:r>
              <a:rPr lang="pt-BR" sz="1800" spc="-5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Os deputados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impediram a propaganda de remédios pela</a:t>
            </a:r>
            <a:r>
              <a:rPr lang="pt-BR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televisão. </a:t>
            </a:r>
            <a:r>
              <a:rPr lang="pt-BR" sz="1800" spc="-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SIMPLES</a:t>
            </a:r>
          </a:p>
          <a:p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SzPts val="1200"/>
              <a:buNone/>
              <a:tabLst>
                <a:tab pos="403225" algn="l"/>
              </a:tabLst>
            </a:pP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e) Com </a:t>
            </a:r>
            <a:r>
              <a:rPr lang="pt-BR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maior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poder aquisitivo, </a:t>
            </a:r>
            <a:r>
              <a:rPr lang="pt-BR" sz="1800" spc="-5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muitos brasileiros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fazem viagens ao</a:t>
            </a:r>
            <a:r>
              <a:rPr lang="pt-BR" sz="1800" spc="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exterior. </a:t>
            </a:r>
            <a:r>
              <a:rPr lang="pt-BR" sz="1800" spc="-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SIMPLES</a:t>
            </a:r>
          </a:p>
          <a:p>
            <a:pPr marL="0" indent="0">
              <a:buNone/>
            </a:pP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lvl="0" indent="0">
              <a:buSzPts val="1200"/>
              <a:buNone/>
              <a:tabLst>
                <a:tab pos="381635" algn="l"/>
              </a:tabLst>
            </a:pP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f) </a:t>
            </a:r>
            <a:r>
              <a:rPr lang="pt-BR" sz="1800" spc="-5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Os sindicalistas </a:t>
            </a:r>
            <a:r>
              <a:rPr lang="pt-BR" sz="1800" spc="-5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pt-BR" sz="1800" spc="-5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os patrões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comemoraram o aniversário do</a:t>
            </a:r>
            <a:r>
              <a:rPr lang="pt-BR" sz="1800" spc="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governador. </a:t>
            </a:r>
            <a:r>
              <a:rPr lang="pt-BR" sz="1800" spc="-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COMPOSTO</a:t>
            </a:r>
          </a:p>
          <a:p>
            <a:pPr marL="0" indent="0">
              <a:buNone/>
            </a:pP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lvl="0" indent="0">
              <a:buSzPts val="1200"/>
              <a:buNone/>
              <a:tabLst>
                <a:tab pos="412115" algn="l"/>
              </a:tabLst>
            </a:pP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g) (</a:t>
            </a:r>
            <a:r>
              <a:rPr lang="pt-BR" sz="18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ELES)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Falaram muito sobre seu trabalho. </a:t>
            </a:r>
            <a:r>
              <a:rPr lang="pt-BR" sz="1800" spc="-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INDETERMINADO</a:t>
            </a:r>
          </a:p>
          <a:p>
            <a:pPr marL="0" indent="0">
              <a:buNone/>
            </a:pP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lvl="0" indent="0">
              <a:buSzPts val="1200"/>
              <a:buNone/>
              <a:tabLst>
                <a:tab pos="408940" algn="l"/>
              </a:tabLst>
            </a:pP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h) </a:t>
            </a:r>
            <a:r>
              <a:rPr lang="pt-BR" sz="1800" spc="-5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Os dois sobrinhos </a:t>
            </a:r>
            <a:r>
              <a:rPr lang="pt-BR" sz="1800" spc="-5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pt-BR" sz="1800" spc="-5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seus colegas de escola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foram</a:t>
            </a:r>
            <a:r>
              <a:rPr lang="pt-B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acampar. </a:t>
            </a:r>
            <a:r>
              <a:rPr lang="pt-BR" sz="1800" spc="-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COMPOSTO</a:t>
            </a:r>
          </a:p>
          <a:p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SzPts val="1200"/>
              <a:buNone/>
              <a:tabLst>
                <a:tab pos="375285" algn="l"/>
              </a:tabLst>
            </a:pP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i) (ELES) Entregaram o cheque hoje pela</a:t>
            </a:r>
            <a:r>
              <a:rPr lang="pt-BR" sz="1800" spc="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manhã. </a:t>
            </a:r>
            <a:r>
              <a:rPr lang="pt-BR" sz="1800" spc="-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INDETERMINADO</a:t>
            </a:r>
          </a:p>
          <a:p>
            <a:pPr>
              <a:spcBef>
                <a:spcPts val="5"/>
              </a:spcBef>
            </a:pP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SzPts val="1200"/>
              <a:buNone/>
              <a:tabLst>
                <a:tab pos="375285" algn="l"/>
              </a:tabLst>
            </a:pP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j) (NÓS) Olhávamos as vitrines. </a:t>
            </a:r>
            <a:r>
              <a:rPr lang="pt-BR" sz="1800" spc="-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OCULTO, DESINENCIAL OU IMPLÍCITO</a:t>
            </a:r>
          </a:p>
          <a:p>
            <a:endParaRPr lang="pt-BR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CCC4224-002B-47A6-83EC-5CC08F61F40E}"/>
              </a:ext>
            </a:extLst>
          </p:cNvPr>
          <p:cNvSpPr txBox="1"/>
          <p:nvPr/>
        </p:nvSpPr>
        <p:spPr>
          <a:xfrm>
            <a:off x="5000368" y="716692"/>
            <a:ext cx="4341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PARA CASA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4F339796-2CBF-4216-AFA3-357F3261ED64}"/>
              </a:ext>
            </a:extLst>
          </p:cNvPr>
          <p:cNvSpPr txBox="1"/>
          <p:nvPr/>
        </p:nvSpPr>
        <p:spPr>
          <a:xfrm>
            <a:off x="9303608" y="2690336"/>
            <a:ext cx="2667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highlight>
                  <a:srgbClr val="FFFF00"/>
                </a:highlight>
              </a:rPr>
              <a:t>SIMPLES</a:t>
            </a:r>
          </a:p>
          <a:p>
            <a:r>
              <a:rPr lang="pt-BR" dirty="0">
                <a:highlight>
                  <a:srgbClr val="FFFF00"/>
                </a:highlight>
              </a:rPr>
              <a:t>COMPOSTO</a:t>
            </a:r>
          </a:p>
          <a:p>
            <a:r>
              <a:rPr lang="pt-BR" dirty="0">
                <a:highlight>
                  <a:srgbClr val="FFFF00"/>
                </a:highlight>
              </a:rPr>
              <a:t>INDETERMINADO</a:t>
            </a:r>
          </a:p>
          <a:p>
            <a:r>
              <a:rPr lang="pt-BR" dirty="0">
                <a:highlight>
                  <a:srgbClr val="FFFF00"/>
                </a:highlight>
              </a:rPr>
              <a:t>OCULTO</a:t>
            </a:r>
          </a:p>
          <a:p>
            <a:r>
              <a:rPr lang="pt-BR" dirty="0"/>
              <a:t>INEXISTENTE</a:t>
            </a:r>
          </a:p>
        </p:txBody>
      </p:sp>
    </p:spTree>
    <p:extLst>
      <p:ext uri="{BB962C8B-B14F-4D97-AF65-F5344CB8AC3E}">
        <p14:creationId xmlns:p14="http://schemas.microsoft.com/office/powerpoint/2010/main" val="1450575134"/>
      </p:ext>
    </p:extLst>
  </p:cSld>
  <p:clrMapOvr>
    <a:masterClrMapping/>
  </p:clrMapOvr>
</p:sld>
</file>

<file path=ppt/theme/theme1.xml><?xml version="1.0" encoding="utf-8"?>
<a:theme xmlns:a="http://schemas.openxmlformats.org/drawingml/2006/main" name="Selo">
  <a:themeElements>
    <a:clrScheme name="Selo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Selo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lo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Selo</Template>
  <TotalTime>98</TotalTime>
  <Words>894</Words>
  <Application>Microsoft Office PowerPoint</Application>
  <PresentationFormat>Widescreen</PresentationFormat>
  <Paragraphs>87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5" baseType="lpstr">
      <vt:lpstr>Arial</vt:lpstr>
      <vt:lpstr>Calibri</vt:lpstr>
      <vt:lpstr>Gill Sans MT</vt:lpstr>
      <vt:lpstr>Impact</vt:lpstr>
      <vt:lpstr>Times New Roman</vt:lpstr>
      <vt:lpstr>Selo</vt:lpstr>
      <vt:lpstr>PORTUGUÊS 7º ANO REVISÃO</vt:lpstr>
      <vt:lpstr>Apresentação do PowerPoint</vt:lpstr>
      <vt:lpstr>VERBOS IMPESSOAIS – ORAÇÕES SEM SUJEITO OU SUJEITO INEXISTENTE</vt:lpstr>
      <vt:lpstr>Apresentação do PowerPoint</vt:lpstr>
      <vt:lpstr>EXERCÍCIOS DE REVISÃO</vt:lpstr>
      <vt:lpstr>REVISÃO</vt:lpstr>
      <vt:lpstr>REVISÃO</vt:lpstr>
      <vt:lpstr>revisão</vt:lpstr>
      <vt:lpstr>REVISÃO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PORTUGUÊS 7º ANO</dc:title>
  <dc:creator>CHRISTINA ALMEIDA</dc:creator>
  <cp:lastModifiedBy>CHRISTINA ALMEIDA</cp:lastModifiedBy>
  <cp:revision>6</cp:revision>
  <dcterms:created xsi:type="dcterms:W3CDTF">2020-08-10T13:59:32Z</dcterms:created>
  <dcterms:modified xsi:type="dcterms:W3CDTF">2020-08-17T14:04:25Z</dcterms:modified>
</cp:coreProperties>
</file>