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9B7A9-6C81-4E5D-B4C0-0DE763A15D26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9A2F3-9880-46B3-B2C6-C2E996809A4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11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28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62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16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9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1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80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712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44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92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47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18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D0626-578E-4900-A0BD-1EF0BB8D36EF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A8F9-8703-4F64-B73E-7E4865DBC5B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56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Ligações Químicas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239" y="1711238"/>
            <a:ext cx="59795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600" b="1" dirty="0" smtClean="0">
                <a:latin typeface="Cooper Black" pitchFamily="18" charset="0"/>
              </a:rPr>
              <a:t>Ligações </a:t>
            </a:r>
          </a:p>
          <a:p>
            <a:pPr algn="ctr"/>
            <a:r>
              <a:rPr lang="pt-BR" sz="9600" b="1" dirty="0" smtClean="0">
                <a:latin typeface="Cooper Black" pitchFamily="18" charset="0"/>
              </a:rPr>
              <a:t>Químicas</a:t>
            </a:r>
            <a:endParaRPr lang="pt-BR" sz="9600" b="1" dirty="0"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261339"/>
            <a:ext cx="8928992" cy="640802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47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Considere as seguintes espécies químicas:</a:t>
            </a:r>
          </a:p>
          <a:p>
            <a:pPr algn="just"/>
            <a:r>
              <a:rPr lang="pt-BR" sz="2400" dirty="0" smtClean="0">
                <a:latin typeface="Cooper Black" pitchFamily="18" charset="0"/>
              </a:rPr>
              <a:t>           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Na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Ca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Al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3+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O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2-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Br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r>
              <a:rPr lang="pt-BR" sz="2400" dirty="0" smtClean="0">
                <a:solidFill>
                  <a:srgbClr val="FF0000"/>
                </a:solidFill>
                <a:latin typeface="Cooper Black" pitchFamily="18" charset="0"/>
              </a:rPr>
              <a:t>, Cl</a:t>
            </a:r>
            <a:r>
              <a:rPr lang="pt-BR" sz="2400" baseline="30000" dirty="0" smtClean="0">
                <a:solidFill>
                  <a:srgbClr val="FF0000"/>
                </a:solidFill>
                <a:latin typeface="Cooper Black" pitchFamily="18" charset="0"/>
              </a:rPr>
              <a:t>1-</a:t>
            </a:r>
            <a:endParaRPr lang="pt-BR" sz="2400" dirty="0" smtClean="0">
              <a:solidFill>
                <a:srgbClr val="FF0000"/>
              </a:solidFill>
              <a:latin typeface="Cooper Black" pitchFamily="18" charset="0"/>
            </a:endParaRPr>
          </a:p>
          <a:p>
            <a:pPr algn="just"/>
            <a:r>
              <a:rPr lang="pt-BR" sz="2400" dirty="0" smtClean="0">
                <a:latin typeface="Cooper Black" pitchFamily="18" charset="0"/>
              </a:rPr>
              <a:t>Qual das fórmulas a seguir está correta?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NaCl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3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AlO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H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r>
              <a:rPr lang="pt-BR" sz="2400" dirty="0" smtClean="0">
                <a:effectLst/>
                <a:latin typeface="Cooper Black" pitchFamily="18" charset="0"/>
              </a:rPr>
              <a:t>Br</a:t>
            </a:r>
          </a:p>
          <a:p>
            <a:pPr algn="just"/>
            <a:r>
              <a:rPr lang="pt-BR" sz="2400" dirty="0" smtClean="0">
                <a:effectLst/>
                <a:latin typeface="Cooper Black" pitchFamily="18" charset="0"/>
              </a:rPr>
              <a:t>CaCl</a:t>
            </a:r>
            <a:r>
              <a:rPr lang="pt-BR" sz="2400" baseline="-25000" dirty="0" smtClean="0">
                <a:effectLst/>
                <a:latin typeface="Cooper Black" pitchFamily="18" charset="0"/>
              </a:rPr>
              <a:t>2</a:t>
            </a:r>
            <a:endParaRPr lang="pt-BR" sz="2400" dirty="0" smtClean="0">
              <a:effectLst/>
              <a:latin typeface="Cooper Black" pitchFamily="18" charset="0"/>
            </a:endParaRPr>
          </a:p>
          <a:p>
            <a:pPr algn="just"/>
            <a:endParaRPr lang="pt-BR" dirty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1520" y="332656"/>
            <a:ext cx="8568952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1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Gases Nobres</a:t>
            </a:r>
            <a:endParaRPr lang="pt-BR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602079"/>
              </p:ext>
            </p:extLst>
          </p:nvPr>
        </p:nvGraphicFramePr>
        <p:xfrm>
          <a:off x="395536" y="1916832"/>
          <a:ext cx="8291264" cy="341297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145632"/>
                <a:gridCol w="4145632"/>
              </a:tblGrid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Elementos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Elétrons na última camada</a:t>
                      </a:r>
                      <a:endParaRPr lang="pt-BR" sz="2400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Hélio</a:t>
                      </a:r>
                      <a:endParaRPr lang="pt-B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Neônio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Argônio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Kriptônio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Xenônio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  <a:tr h="487568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Radônio</a:t>
                      </a:r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8</a:t>
                      </a:r>
                      <a:endParaRPr lang="pt-BR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9512" y="260648"/>
            <a:ext cx="8784976" cy="6336704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Regra do octeto</a:t>
            </a:r>
            <a:endParaRPr lang="pt-BR" sz="5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2012"/>
            <a:ext cx="8229600" cy="4525963"/>
          </a:xfrm>
        </p:spPr>
        <p:txBody>
          <a:bodyPr/>
          <a:lstStyle/>
          <a:p>
            <a:pPr algn="just"/>
            <a:r>
              <a:rPr lang="pt-BR" sz="3600" dirty="0" smtClean="0">
                <a:latin typeface="Cooper Black" pitchFamily="18" charset="0"/>
              </a:rPr>
              <a:t>O átomo adquire estabilidade ao completar 8 elétrons na camada de valência (última camada).</a:t>
            </a:r>
          </a:p>
          <a:p>
            <a:pPr algn="just"/>
            <a:endParaRPr lang="pt-BR" dirty="0">
              <a:latin typeface="Cooper Black" pitchFamily="18" charset="0"/>
            </a:endParaRP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</a:p>
          <a:p>
            <a:pPr algn="just"/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Covalente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260648"/>
            <a:ext cx="8640960" cy="6192688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144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Ligação Iônica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400600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             </a:t>
            </a:r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endParaRPr lang="pt-BR" sz="4400" baseline="-25000" dirty="0"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52910"/>
            <a:ext cx="293370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615502"/>
            <a:ext cx="1512168" cy="86409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00" y="2815009"/>
            <a:ext cx="22764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573299" y="1916832"/>
            <a:ext cx="16350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>
                <a:latin typeface="Cooper Black" pitchFamily="18" charset="0"/>
              </a:rPr>
              <a:t>Na</a:t>
            </a:r>
            <a:r>
              <a:rPr lang="pt-BR" sz="4400" baseline="-25000" dirty="0" smtClean="0">
                <a:latin typeface="Cooper Black" pitchFamily="18" charset="0"/>
              </a:rPr>
              <a:t>11</a:t>
            </a:r>
            <a:r>
              <a:rPr lang="pt-BR" sz="4400" baseline="30000" dirty="0" smtClean="0">
                <a:latin typeface="Cooper Black" pitchFamily="18" charset="0"/>
              </a:rPr>
              <a:t>+</a:t>
            </a:r>
            <a:endParaRPr lang="pt-BR" sz="44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3528" y="404664"/>
            <a:ext cx="8568952" cy="6048672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504164">
            <a:off x="4029027" y="1746821"/>
            <a:ext cx="2265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Cátion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95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sz="4800" dirty="0" smtClean="0">
                <a:latin typeface="Cooper Black" pitchFamily="18" charset="0"/>
              </a:rPr>
              <a:t>         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endParaRPr lang="pt-BR" sz="4800" baseline="-25000" dirty="0">
              <a:latin typeface="Cooper Black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53770"/>
            <a:ext cx="2808312" cy="300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067944" y="3332235"/>
            <a:ext cx="1152128" cy="64807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39" y="2249801"/>
            <a:ext cx="3158793" cy="281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84168" y="1298323"/>
            <a:ext cx="1444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latin typeface="Cooper Black" pitchFamily="18" charset="0"/>
              </a:rPr>
              <a:t>Cl</a:t>
            </a:r>
            <a:r>
              <a:rPr lang="pt-BR" sz="4800" baseline="-25000" dirty="0" smtClean="0">
                <a:latin typeface="Cooper Black" pitchFamily="18" charset="0"/>
              </a:rPr>
              <a:t>17</a:t>
            </a:r>
            <a:r>
              <a:rPr lang="pt-BR" sz="4800" baseline="30000" dirty="0" smtClean="0">
                <a:latin typeface="Cooper Black" pitchFamily="18" charset="0"/>
              </a:rPr>
              <a:t>-</a:t>
            </a:r>
            <a:endParaRPr lang="pt-BR" sz="4800" baseline="30000" dirty="0">
              <a:latin typeface="Cooper Black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 rot="20354346">
            <a:off x="3902993" y="1071842"/>
            <a:ext cx="2109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>
                <a:solidFill>
                  <a:srgbClr val="FF0000"/>
                </a:solidFill>
                <a:latin typeface="Cooper Black" pitchFamily="18" charset="0"/>
              </a:rPr>
              <a:t>Ânion</a:t>
            </a:r>
            <a:endParaRPr lang="pt-BR" sz="48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0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3689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Interação entre os íons</a:t>
            </a:r>
            <a:br>
              <a:rPr lang="pt-BR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</a:br>
            <a:endParaRPr lang="pt-BR" dirty="0"/>
          </a:p>
        </p:txBody>
      </p:sp>
      <p:sp>
        <p:nvSpPr>
          <p:cNvPr id="3" name="Rectangle 2"/>
          <p:cNvSpPr/>
          <p:nvPr/>
        </p:nvSpPr>
        <p:spPr>
          <a:xfrm>
            <a:off x="5940152" y="2322062"/>
            <a:ext cx="22833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Cl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17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-</a:t>
            </a:r>
            <a:endParaRPr lang="pt-BR" sz="8000" baseline="30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322061"/>
            <a:ext cx="33843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8000" dirty="0" smtClean="0">
                <a:solidFill>
                  <a:schemeClr val="accent2"/>
                </a:solidFill>
                <a:latin typeface="Cooper Black" pitchFamily="18" charset="0"/>
              </a:rPr>
              <a:t>Na</a:t>
            </a:r>
            <a:r>
              <a:rPr lang="pt-BR" sz="8000" baseline="-25000" dirty="0" smtClean="0">
                <a:solidFill>
                  <a:schemeClr val="accent2"/>
                </a:solidFill>
                <a:latin typeface="Cooper Black" pitchFamily="18" charset="0"/>
              </a:rPr>
              <a:t>11</a:t>
            </a:r>
            <a:r>
              <a:rPr lang="pt-BR" sz="8000" baseline="30000" dirty="0" smtClean="0">
                <a:solidFill>
                  <a:schemeClr val="accent2"/>
                </a:solidFill>
                <a:latin typeface="Cooper Black" pitchFamily="18" charset="0"/>
              </a:rPr>
              <a:t>+</a:t>
            </a:r>
            <a:endParaRPr lang="pt-BR" sz="8000" dirty="0">
              <a:solidFill>
                <a:schemeClr val="accent2"/>
              </a:solidFill>
            </a:endParaRPr>
          </a:p>
        </p:txBody>
      </p:sp>
      <p:sp>
        <p:nvSpPr>
          <p:cNvPr id="5" name="Left-Right-Up Arrow 4"/>
          <p:cNvSpPr/>
          <p:nvPr/>
        </p:nvSpPr>
        <p:spPr>
          <a:xfrm rot="10800000">
            <a:off x="3643411" y="2685851"/>
            <a:ext cx="1911181" cy="1728192"/>
          </a:xfrm>
          <a:prstGeom prst="leftRight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2987824" y="4653136"/>
            <a:ext cx="32223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600" dirty="0" smtClean="0">
                <a:latin typeface="Cooper Black" pitchFamily="18" charset="0"/>
              </a:rPr>
              <a:t>NaCl</a:t>
            </a:r>
            <a:endParaRPr lang="pt-BR" sz="9600" dirty="0">
              <a:latin typeface="Cooper Black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404664"/>
            <a:ext cx="8496944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05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488832" cy="520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395536" y="332656"/>
            <a:ext cx="8352928" cy="6120680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58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96752"/>
            <a:ext cx="5197079" cy="51970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78747" y="533134"/>
            <a:ext cx="46549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>
                <a:solidFill>
                  <a:schemeClr val="accent2"/>
                </a:solidFill>
                <a:latin typeface="Cooper Black" pitchFamily="18" charset="0"/>
              </a:rPr>
              <a:t>Vamos tentar.....?</a:t>
            </a:r>
            <a:endParaRPr lang="pt-BR" sz="4000" dirty="0">
              <a:solidFill>
                <a:schemeClr val="accent2"/>
              </a:solidFill>
              <a:latin typeface="Cooper Black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332656"/>
            <a:ext cx="8136904" cy="6061175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3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ooper Black" pitchFamily="18" charset="0"/>
              </a:rPr>
              <a:t>Um elemento X, pertencente ao grupo 2 da tabela periódica, forma ligação química com outro elemento Y do grupo 17. Qual a fórmula do composto formado e o tipo de ligação entre X e Y?</a:t>
            </a:r>
          </a:p>
          <a:p>
            <a:pPr algn="just"/>
            <a:endParaRPr lang="pt-BR" sz="2400" dirty="0" smtClean="0">
              <a:latin typeface="Cooper Black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476672"/>
            <a:ext cx="8496944" cy="5904656"/>
          </a:xfrm>
          <a:prstGeom prst="roundRect">
            <a:avLst/>
          </a:prstGeom>
          <a:noFill/>
          <a:ln w="7620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53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C3B8A9"/>
      </a:dk2>
      <a:lt2>
        <a:srgbClr val="ECEDD1"/>
      </a:lt2>
      <a:accent1>
        <a:srgbClr val="93A299"/>
      </a:accent1>
      <a:accent2>
        <a:srgbClr val="E2988B"/>
      </a:accent2>
      <a:accent3>
        <a:srgbClr val="CCCC00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138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Ligações Químicas</vt:lpstr>
      <vt:lpstr>Gases Nobres</vt:lpstr>
      <vt:lpstr>Regra do octeto</vt:lpstr>
      <vt:lpstr>Ligação Iônica</vt:lpstr>
      <vt:lpstr>PowerPoint Presentation</vt:lpstr>
      <vt:lpstr>Interação entre os íons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Ligações Químicas</dc:title>
  <dc:creator>Natalia</dc:creator>
  <cp:lastModifiedBy>Natalia</cp:lastModifiedBy>
  <cp:revision>14</cp:revision>
  <dcterms:created xsi:type="dcterms:W3CDTF">2020-06-09T22:09:00Z</dcterms:created>
  <dcterms:modified xsi:type="dcterms:W3CDTF">2020-08-25T13:04:57Z</dcterms:modified>
</cp:coreProperties>
</file>