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4" r:id="rId1"/>
  </p:sldMasterIdLst>
  <p:handoutMasterIdLst>
    <p:handoutMasterId r:id="rId17"/>
  </p:handoutMasterIdLst>
  <p:sldIdLst>
    <p:sldId id="256" r:id="rId2"/>
    <p:sldId id="299" r:id="rId3"/>
    <p:sldId id="300" r:id="rId4"/>
    <p:sldId id="301" r:id="rId5"/>
    <p:sldId id="295" r:id="rId6"/>
    <p:sldId id="302" r:id="rId7"/>
    <p:sldId id="286" r:id="rId8"/>
    <p:sldId id="288" r:id="rId9"/>
    <p:sldId id="283" r:id="rId10"/>
    <p:sldId id="296" r:id="rId11"/>
    <p:sldId id="303" r:id="rId12"/>
    <p:sldId id="304" r:id="rId13"/>
    <p:sldId id="305" r:id="rId14"/>
    <p:sldId id="297" r:id="rId15"/>
    <p:sldId id="298" r:id="rId16"/>
  </p:sldIdLst>
  <p:sldSz cx="12192000" cy="6858000"/>
  <p:notesSz cx="6888163" cy="100171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4871" cy="502596"/>
          </a:xfrm>
          <a:prstGeom prst="rect">
            <a:avLst/>
          </a:prstGeom>
        </p:spPr>
        <p:txBody>
          <a:bodyPr vert="horz" lIns="96597" tIns="48299" rIns="96597" bIns="48299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901698" y="1"/>
            <a:ext cx="2984871" cy="502596"/>
          </a:xfrm>
          <a:prstGeom prst="rect">
            <a:avLst/>
          </a:prstGeom>
        </p:spPr>
        <p:txBody>
          <a:bodyPr vert="horz" lIns="96597" tIns="48299" rIns="96597" bIns="48299" rtlCol="0"/>
          <a:lstStyle>
            <a:lvl1pPr algn="r">
              <a:defRPr sz="1300"/>
            </a:lvl1pPr>
          </a:lstStyle>
          <a:p>
            <a:fld id="{5BE7EC3E-3CE8-40F0-868C-B72D861C9227}" type="datetimeFigureOut">
              <a:rPr lang="pt-BR" smtClean="0"/>
              <a:t>04/08/2020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514531"/>
            <a:ext cx="2984871" cy="502595"/>
          </a:xfrm>
          <a:prstGeom prst="rect">
            <a:avLst/>
          </a:prstGeom>
        </p:spPr>
        <p:txBody>
          <a:bodyPr vert="horz" lIns="96597" tIns="48299" rIns="96597" bIns="48299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901698" y="9514531"/>
            <a:ext cx="2984871" cy="502595"/>
          </a:xfrm>
          <a:prstGeom prst="rect">
            <a:avLst/>
          </a:prstGeom>
        </p:spPr>
        <p:txBody>
          <a:bodyPr vert="horz" lIns="96597" tIns="48299" rIns="96597" bIns="48299" rtlCol="0" anchor="b"/>
          <a:lstStyle>
            <a:lvl1pPr algn="r">
              <a:defRPr sz="1300"/>
            </a:lvl1pPr>
          </a:lstStyle>
          <a:p>
            <a:fld id="{88849164-EDB7-431A-8449-3CBE69DF1B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31001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8/4/2020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051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8/4/2020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4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8/4/2020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375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8/4/2020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980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8/4/2020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0833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8/4/2020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7701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8/4/2020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4103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5382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526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818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8/4/2020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003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366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417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758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92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8/4/2020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31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8/4/2020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440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8/4/2020</a:t>
            </a:fld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546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NATURALISMO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73897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685801"/>
            <a:ext cx="9601200" cy="821028"/>
          </a:xfrm>
        </p:spPr>
        <p:txBody>
          <a:bodyPr/>
          <a:lstStyle/>
          <a:p>
            <a:r>
              <a:rPr lang="pt-BR" dirty="0" smtClean="0"/>
              <a:t>Aluísio Azevedo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3401" y="1506829"/>
            <a:ext cx="11084416" cy="4932608"/>
          </a:xfrm>
        </p:spPr>
        <p:txBody>
          <a:bodyPr>
            <a:normAutofit/>
          </a:bodyPr>
          <a:lstStyle/>
          <a:p>
            <a:endParaRPr lang="pt-BR" dirty="0" smtClean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  <a:p>
            <a:endParaRPr lang="pt-BR" dirty="0" smtClean="0">
              <a:solidFill>
                <a:schemeClr val="tx1"/>
              </a:solidFill>
            </a:endParaRPr>
          </a:p>
          <a:p>
            <a:r>
              <a:rPr lang="pt-BR" dirty="0" smtClean="0">
                <a:solidFill>
                  <a:schemeClr val="tx1"/>
                </a:solidFill>
              </a:rPr>
              <a:t>Os </a:t>
            </a:r>
            <a:r>
              <a:rPr lang="pt-BR" dirty="0">
                <a:solidFill>
                  <a:schemeClr val="tx1"/>
                </a:solidFill>
              </a:rPr>
              <a:t>diálogos são vivos e naturais. </a:t>
            </a:r>
            <a:r>
              <a:rPr lang="pt-BR" dirty="0" smtClean="0">
                <a:solidFill>
                  <a:schemeClr val="tx1"/>
                </a:solidFill>
              </a:rPr>
              <a:t>As descrições </a:t>
            </a:r>
            <a:r>
              <a:rPr lang="pt-BR" dirty="0">
                <a:solidFill>
                  <a:schemeClr val="tx1"/>
                </a:solidFill>
              </a:rPr>
              <a:t>minuciosas e precisas</a:t>
            </a:r>
            <a:r>
              <a:rPr lang="pt-BR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pt-BR" dirty="0" smtClean="0">
                <a:solidFill>
                  <a:schemeClr val="tx1"/>
                </a:solidFill>
              </a:rPr>
              <a:t>Sua ocupação artística reside em verificar o comportamento social dos seres que cria</a:t>
            </a:r>
            <a:r>
              <a:rPr lang="pt-BR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smtClean="0">
                <a:solidFill>
                  <a:schemeClr val="tx1"/>
                </a:solidFill>
              </a:rPr>
              <a:t>Melhor ainda: quer sondar até que ponto o social é capaz de determinar a vida individual do ser humano, como ocorre com os inúmeros portugueses que pululam no livro, todos aos poucos se condicionando ao clima</a:t>
            </a:r>
            <a:r>
              <a:rPr lang="pt-BR" dirty="0">
                <a:solidFill>
                  <a:schemeClr val="tx1"/>
                </a:solidFill>
              </a:rPr>
              <a:t>, ao meio tropical brasileiro, perdendo </a:t>
            </a:r>
            <a:r>
              <a:rPr lang="pt-BR" dirty="0" smtClean="0">
                <a:solidFill>
                  <a:schemeClr val="tx1"/>
                </a:solidFill>
              </a:rPr>
              <a:t>suas qualidades </a:t>
            </a:r>
            <a:r>
              <a:rPr lang="pt-BR" dirty="0">
                <a:solidFill>
                  <a:schemeClr val="tx1"/>
                </a:solidFill>
              </a:rPr>
              <a:t>sóbrias e </a:t>
            </a:r>
            <a:r>
              <a:rPr lang="pt-BR" dirty="0" smtClean="0">
                <a:solidFill>
                  <a:schemeClr val="tx1"/>
                </a:solidFill>
              </a:rPr>
              <a:t>modestas </a:t>
            </a:r>
            <a:r>
              <a:rPr lang="pt-BR" dirty="0">
                <a:solidFill>
                  <a:schemeClr val="tx1"/>
                </a:solidFill>
              </a:rPr>
              <a:t>para caírem </a:t>
            </a:r>
            <a:r>
              <a:rPr lang="pt-BR" dirty="0" smtClean="0">
                <a:solidFill>
                  <a:schemeClr val="tx1"/>
                </a:solidFill>
              </a:rPr>
              <a:t>vítimas do </a:t>
            </a:r>
            <a:r>
              <a:rPr lang="pt-BR" dirty="0">
                <a:solidFill>
                  <a:schemeClr val="tx1"/>
                </a:solidFill>
              </a:rPr>
              <a:t>sensualismo tropical e da malandragem </a:t>
            </a:r>
            <a:r>
              <a:rPr lang="pt-BR" dirty="0" smtClean="0">
                <a:solidFill>
                  <a:schemeClr val="tx1"/>
                </a:solidFill>
              </a:rPr>
              <a:t>coletiva que </a:t>
            </a:r>
            <a:r>
              <a:rPr lang="pt-BR" dirty="0">
                <a:solidFill>
                  <a:schemeClr val="tx1"/>
                </a:solidFill>
              </a:rPr>
              <a:t>domina a todos</a:t>
            </a:r>
            <a:r>
              <a:rPr lang="pt-BR" dirty="0" smtClean="0">
                <a:solidFill>
                  <a:schemeClr val="tx1"/>
                </a:solidFill>
              </a:rPr>
              <a:t>.</a:t>
            </a:r>
            <a:endParaRPr lang="pt-BR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4954" y="651706"/>
            <a:ext cx="8761413" cy="728480"/>
          </a:xfrm>
        </p:spPr>
        <p:txBody>
          <a:bodyPr/>
          <a:lstStyle/>
          <a:p>
            <a:pPr algn="ctr"/>
            <a:r>
              <a:rPr lang="pt-BR" dirty="0" smtClean="0"/>
              <a:t>O cortiço – Aluísio Azevedo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9094" y="1983346"/>
            <a:ext cx="11539470" cy="453336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pt-BR" b="1" dirty="0" smtClean="0"/>
          </a:p>
          <a:p>
            <a:pPr marL="0" indent="0" algn="ctr">
              <a:buNone/>
            </a:pPr>
            <a:r>
              <a:rPr lang="pt-BR" b="1" dirty="0" smtClean="0"/>
              <a:t>Uma </a:t>
            </a:r>
            <a:r>
              <a:rPr lang="pt-BR" b="1" dirty="0"/>
              <a:t>alegoria do Brasil do século </a:t>
            </a:r>
            <a:r>
              <a:rPr lang="pt-BR" b="1" dirty="0" smtClean="0"/>
              <a:t>XIX</a:t>
            </a:r>
            <a:endParaRPr lang="pt-BR" dirty="0" smtClean="0"/>
          </a:p>
          <a:p>
            <a:pPr algn="just"/>
            <a:r>
              <a:rPr lang="pt-BR" dirty="0" smtClean="0"/>
              <a:t>Ao </a:t>
            </a:r>
            <a:r>
              <a:rPr lang="pt-BR" dirty="0"/>
              <a:t>ser lançado, em 1890, “O Cortiço” teve boa recepção da crítica, chegando a obscurecer escritores do nível de Machado de Assis. Isso se deve ao fato de Aluísio Azevedo estar mais em sintonia com a doutrina naturalista, que gozava de grande prestígio na Europa. O livro é composto de 23 capítulos, que relatam a vida em uma habitação coletiva de pessoas pobres (cortiço) na cidade do Rio de Janeiro</a:t>
            </a:r>
            <a:r>
              <a:rPr lang="pt-BR" dirty="0" smtClean="0"/>
              <a:t>.</a:t>
            </a:r>
            <a:endParaRPr lang="pt-BR" dirty="0"/>
          </a:p>
          <a:p>
            <a:r>
              <a:rPr lang="pt-BR" b="1" dirty="0">
                <a:solidFill>
                  <a:schemeClr val="tx1"/>
                </a:solidFill>
              </a:rPr>
              <a:t>O Cortiço </a:t>
            </a:r>
            <a:r>
              <a:rPr lang="pt-BR" dirty="0">
                <a:solidFill>
                  <a:schemeClr val="tx1"/>
                </a:solidFill>
              </a:rPr>
              <a:t>- O protagonista do romance é o ambiente do cortiço, com toda a movimentação de seus personagens</a:t>
            </a:r>
            <a:r>
              <a:rPr lang="pt-BR" dirty="0" smtClean="0">
                <a:solidFill>
                  <a:schemeClr val="tx1"/>
                </a:solidFill>
              </a:rPr>
              <a:t>.</a:t>
            </a:r>
          </a:p>
          <a:p>
            <a:r>
              <a:rPr lang="pt-BR" dirty="0">
                <a:solidFill>
                  <a:schemeClr val="tx1"/>
                </a:solidFill>
              </a:rPr>
              <a:t>Em um trecho do romance o narrador compara o cortiço a uma estrutura biológica (floresta), um organismo vivo que cresce e se desenvolve, aumentando as forças daninhas e determinando o caráter moral de quem habita seu </a:t>
            </a:r>
            <a:r>
              <a:rPr lang="pt-BR" dirty="0" smtClean="0">
                <a:solidFill>
                  <a:schemeClr val="tx1"/>
                </a:solidFill>
              </a:rPr>
              <a:t>interior, ou diz o narrador “os </a:t>
            </a:r>
            <a:r>
              <a:rPr lang="pt-BR" dirty="0">
                <a:solidFill>
                  <a:schemeClr val="tx1"/>
                </a:solidFill>
              </a:rPr>
              <a:t>olhos do cortiço se abrem”</a:t>
            </a:r>
            <a:endParaRPr lang="pt-BR" dirty="0">
              <a:solidFill>
                <a:schemeClr val="tx1"/>
              </a:solidFill>
            </a:endParaRPr>
          </a:p>
          <a:p>
            <a:r>
              <a:rPr lang="pt-BR" dirty="0">
                <a:solidFill>
                  <a:schemeClr val="tx1"/>
                </a:solidFill>
              </a:rPr>
              <a:t>João Romão, empregado dum vendeiro, consegue comprar a venda do patrão, depois de muito economizar. Constrói, então, um conjunto de casinhas, que formam o “O Cortiço São Romão”. Amiga-se com Bertoleza, a escrava que se submete a todas as privações para servir a ele, que considera seu senhor. O cortiço progride, desenvolve-se e expande-se através dos dramas, vícios e paixões de seus habitantes. Quando fica rico, João Romão, para ascender socialmente, vai casar-se com Zulmira, filha de um aristocrata, vizinho de suas propriedades. Bertoleza suicida-se.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0068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40913" y="2125013"/>
            <a:ext cx="11101587" cy="4314423"/>
          </a:xfrm>
        </p:spPr>
        <p:txBody>
          <a:bodyPr/>
          <a:lstStyle/>
          <a:p>
            <a:pPr algn="just"/>
            <a:r>
              <a:rPr lang="pt-BR" dirty="0"/>
              <a:t>Na situação de capitalismo incipiente, o explorador vivia muito próximo ao explorado, daí a estalagem de João Romão estar junto aos pobres moradores do cortiço. </a:t>
            </a:r>
            <a:endParaRPr lang="pt-BR" dirty="0" smtClean="0"/>
          </a:p>
          <a:p>
            <a:pPr algn="just"/>
            <a:r>
              <a:rPr lang="pt-BR" dirty="0" smtClean="0"/>
              <a:t>Ao </a:t>
            </a:r>
            <a:r>
              <a:rPr lang="pt-BR" dirty="0"/>
              <a:t>lado, o burguês Miranda, de projeção social mais elevada que João Romão, vive em seu palacete com ares aristocráticos e teme o crescimento do cortiço. </a:t>
            </a:r>
            <a:endParaRPr lang="pt-BR" dirty="0" smtClean="0"/>
          </a:p>
          <a:p>
            <a:pPr algn="just"/>
            <a:r>
              <a:rPr lang="pt-BR" dirty="0" smtClean="0"/>
              <a:t>Por </a:t>
            </a:r>
            <a:r>
              <a:rPr lang="pt-BR" dirty="0"/>
              <a:t>isso pode-se dizer que “O Cortiço” não é somente um romance naturalista, mas uma alegoria do Brasil</a:t>
            </a:r>
            <a:r>
              <a:rPr lang="pt-BR" dirty="0" smtClean="0"/>
              <a:t>.</a:t>
            </a:r>
          </a:p>
          <a:p>
            <a:pPr algn="just"/>
            <a:r>
              <a:rPr lang="pt-BR" dirty="0" smtClean="0"/>
              <a:t>Aluísio </a:t>
            </a:r>
            <a:r>
              <a:rPr lang="pt-BR" dirty="0"/>
              <a:t>se propõe a mostrar que a mistura de raças em um mesmo meio desemboca na promiscuidade sexual, moral e na completa degradação humana. </a:t>
            </a:r>
            <a:r>
              <a:rPr lang="pt-BR" dirty="0" smtClean="0"/>
              <a:t>Além disso, a </a:t>
            </a:r>
            <a:r>
              <a:rPr lang="pt-BR" dirty="0"/>
              <a:t>imensa desigualdade social</a:t>
            </a:r>
            <a:r>
              <a:rPr lang="pt-BR" dirty="0" smtClean="0"/>
              <a:t>.</a:t>
            </a:r>
          </a:p>
          <a:p>
            <a:pPr marL="0" indent="0" algn="ctr">
              <a:buNone/>
            </a:pPr>
            <a:r>
              <a:rPr lang="pt-BR" b="1" dirty="0" smtClean="0"/>
              <a:t>Narrador</a:t>
            </a:r>
          </a:p>
          <a:p>
            <a:pPr algn="just"/>
            <a:r>
              <a:rPr lang="pt-BR" dirty="0" smtClean="0"/>
              <a:t>A </a:t>
            </a:r>
            <a:r>
              <a:rPr lang="pt-BR" dirty="0"/>
              <a:t>obra é narrada em terceira pessoa, com narrador onisciente (que tem conhecimento de tudo), como propunha o movimento naturalista.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9879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8035" y="2009104"/>
            <a:ext cx="11101588" cy="4365937"/>
          </a:xfrm>
        </p:spPr>
        <p:txBody>
          <a:bodyPr>
            <a:normAutofit lnSpcReduction="10000"/>
          </a:bodyPr>
          <a:lstStyle/>
          <a:p>
            <a:r>
              <a:rPr lang="pt-BR" b="1" dirty="0"/>
              <a:t>Tempo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>Em “O Cortiço”, o tempo é trabalhado de maneira linear, com princípio, meio e desfecho da narrativa. A história se desenrola no Brasil do século XIX, sem precisão de datas</a:t>
            </a:r>
            <a:r>
              <a:rPr lang="pt-BR" dirty="0" smtClean="0"/>
              <a:t>.</a:t>
            </a:r>
          </a:p>
          <a:p>
            <a:r>
              <a:rPr lang="pt-BR" b="1" dirty="0"/>
              <a:t>Espaço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>São dois os espaços explorados na obra. </a:t>
            </a:r>
            <a:endParaRPr lang="pt-BR" dirty="0" smtClean="0"/>
          </a:p>
          <a:p>
            <a:r>
              <a:rPr lang="pt-BR" dirty="0" smtClean="0"/>
              <a:t>O </a:t>
            </a:r>
            <a:r>
              <a:rPr lang="pt-BR" dirty="0"/>
              <a:t>primeiro é o cortiço, amontoado de casebres mal-arranjados, onde os pobres vivem. Esse espaço representa a mistura de raças e </a:t>
            </a:r>
            <a:r>
              <a:rPr lang="pt-BR" dirty="0" smtClean="0"/>
              <a:t>a promiscuidade </a:t>
            </a:r>
            <a:r>
              <a:rPr lang="pt-BR" dirty="0"/>
              <a:t>das classes baixas. Funciona como um organismo vivo. </a:t>
            </a:r>
            <a:endParaRPr lang="pt-BR" dirty="0" smtClean="0"/>
          </a:p>
          <a:p>
            <a:r>
              <a:rPr lang="pt-BR" dirty="0" smtClean="0"/>
              <a:t>Junto </a:t>
            </a:r>
            <a:r>
              <a:rPr lang="pt-BR" dirty="0"/>
              <a:t>ao cortiço estão a pedreira e a taverna do português João Romão</a:t>
            </a:r>
            <a:r>
              <a:rPr lang="pt-BR" dirty="0" smtClean="0"/>
              <a:t>.</a:t>
            </a:r>
            <a:endParaRPr lang="pt-BR" dirty="0"/>
          </a:p>
          <a:p>
            <a:r>
              <a:rPr lang="pt-BR" dirty="0" smtClean="0"/>
              <a:t>O </a:t>
            </a:r>
            <a:r>
              <a:rPr lang="pt-BR" dirty="0"/>
              <a:t>segundo espaço, que fica ao lado do cortiço, é o sobrado aristocratizante do comerciante Miranda e de sua </a:t>
            </a:r>
            <a:r>
              <a:rPr lang="pt-BR" dirty="0" smtClean="0"/>
              <a:t>família. </a:t>
            </a:r>
          </a:p>
          <a:p>
            <a:pPr algn="just"/>
            <a:r>
              <a:rPr lang="pt-BR" dirty="0" smtClean="0"/>
              <a:t>Esses </a:t>
            </a:r>
            <a:r>
              <a:rPr lang="pt-BR" dirty="0"/>
              <a:t>espaços fictícios são enquadrados no cenário do bairro de Botafogo, explorando a exuberante natureza local como meio determinante. Dessa maneira, o sol abrasador do litoral </a:t>
            </a:r>
            <a:r>
              <a:rPr lang="pt-BR" dirty="0" smtClean="0"/>
              <a:t>funciona </a:t>
            </a:r>
            <a:r>
              <a:rPr lang="pt-BR" dirty="0"/>
              <a:t>como elemento corruptor do homem local.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448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08149"/>
          </a:xfrm>
        </p:spPr>
        <p:txBody>
          <a:bodyPr/>
          <a:lstStyle/>
          <a:p>
            <a:r>
              <a:rPr lang="pt-BR" dirty="0" smtClean="0"/>
              <a:t>O Mulato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7586" y="2245217"/>
            <a:ext cx="10193628" cy="4353059"/>
          </a:xfrm>
        </p:spPr>
        <p:txBody>
          <a:bodyPr>
            <a:normAutofit/>
          </a:bodyPr>
          <a:lstStyle/>
          <a:p>
            <a:pPr algn="just"/>
            <a:r>
              <a:rPr lang="pt-BR" dirty="0">
                <a:solidFill>
                  <a:schemeClr val="tx1"/>
                </a:solidFill>
              </a:rPr>
              <a:t>Saindo criança de São Luís para Lisboa, Raimundo viajava órfão de pai, um </a:t>
            </a:r>
            <a:r>
              <a:rPr lang="pt-BR" dirty="0" err="1">
                <a:solidFill>
                  <a:schemeClr val="tx1"/>
                </a:solidFill>
              </a:rPr>
              <a:t>ex-comerciante</a:t>
            </a:r>
            <a:r>
              <a:rPr lang="pt-BR" dirty="0">
                <a:solidFill>
                  <a:schemeClr val="tx1"/>
                </a:solidFill>
              </a:rPr>
              <a:t> português, e afastado da mãe, Domingas, uma </a:t>
            </a:r>
            <a:r>
              <a:rPr lang="pt-BR" dirty="0" err="1">
                <a:solidFill>
                  <a:schemeClr val="tx1"/>
                </a:solidFill>
              </a:rPr>
              <a:t>ex-escrava</a:t>
            </a:r>
            <a:r>
              <a:rPr lang="pt-BR" dirty="0">
                <a:solidFill>
                  <a:schemeClr val="tx1"/>
                </a:solidFill>
              </a:rPr>
              <a:t> do pai.</a:t>
            </a:r>
          </a:p>
          <a:p>
            <a:pPr algn="just"/>
            <a:r>
              <a:rPr lang="pt-BR" dirty="0">
                <a:solidFill>
                  <a:schemeClr val="tx1"/>
                </a:solidFill>
              </a:rPr>
              <a:t>Depois de anos na Europa, Raimundo volta formado para o Brasil. Passa um ano no Rio e decide regressar a São Luís para rever seu tutor e tio, Manuel Pescada.</a:t>
            </a:r>
          </a:p>
          <a:p>
            <a:pPr algn="just"/>
            <a:r>
              <a:rPr lang="pt-BR" dirty="0">
                <a:solidFill>
                  <a:schemeClr val="tx1"/>
                </a:solidFill>
              </a:rPr>
              <a:t>Bem recebido pela família do tio, Raimundo desperta logo as atenções de sua prima Ana Rosa que, em dado momento, lhe declara seu amor</a:t>
            </a:r>
            <a:r>
              <a:rPr lang="pt-BR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pt-BR" dirty="0">
                <a:solidFill>
                  <a:schemeClr val="tx1"/>
                </a:solidFill>
              </a:rPr>
              <a:t>Essa paixão correspondida encontra, todavia, três obstáculos: o do pai, que queria a filha casada com um dos caixeiros da loja; o da avó Maria Bárbara, mulher racista e de maus bofes; o do </a:t>
            </a:r>
            <a:r>
              <a:rPr lang="pt-BR" dirty="0" smtClean="0">
                <a:solidFill>
                  <a:schemeClr val="tx1"/>
                </a:solidFill>
              </a:rPr>
              <a:t>Padre </a:t>
            </a:r>
            <a:r>
              <a:rPr lang="pt-BR" dirty="0">
                <a:solidFill>
                  <a:schemeClr val="tx1"/>
                </a:solidFill>
              </a:rPr>
              <a:t>Diogo, comensal da casa e adversário natural de Raimundo</a:t>
            </a:r>
            <a:r>
              <a:rPr lang="pt-BR" dirty="0" smtClean="0">
                <a:solidFill>
                  <a:schemeClr val="tx1"/>
                </a:solidFill>
              </a:rPr>
              <a:t>.</a:t>
            </a:r>
            <a:r>
              <a:rPr lang="pt-BR" dirty="0">
                <a:solidFill>
                  <a:schemeClr val="tx1"/>
                </a:solidFill>
              </a:rPr>
              <a:t/>
            </a:r>
            <a:br>
              <a:rPr lang="pt-BR" dirty="0">
                <a:solidFill>
                  <a:schemeClr val="tx1"/>
                </a:solidFill>
              </a:rPr>
            </a:br>
            <a:endParaRPr lang="pt-BR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828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8482" y="823532"/>
            <a:ext cx="10386811" cy="5859888"/>
          </a:xfrm>
        </p:spPr>
        <p:txBody>
          <a:bodyPr>
            <a:normAutofit/>
          </a:bodyPr>
          <a:lstStyle/>
          <a:p>
            <a:pPr algn="just"/>
            <a:r>
              <a:rPr lang="pt-BR" dirty="0">
                <a:solidFill>
                  <a:schemeClr val="tx1"/>
                </a:solidFill>
              </a:rPr>
              <a:t>Foi assim: depois que Raimundo nasceu, seu pai, José Pedro da Silva, casou-se com Quitéria Inocência de Freitas Santiago, mulher branca. Suspeitando da atenção particular que José Pedro dedicava ao pequeno Raimundo e à escrava Domingas, Quitéria ordena que açoitem a negra e lhe queimem as partes genitais</a:t>
            </a:r>
            <a:r>
              <a:rPr lang="pt-BR" dirty="0" smtClean="0">
                <a:solidFill>
                  <a:schemeClr val="tx1"/>
                </a:solidFill>
              </a:rPr>
              <a:t>.</a:t>
            </a:r>
            <a:r>
              <a:rPr lang="pt-BR" dirty="0">
                <a:solidFill>
                  <a:schemeClr val="tx1"/>
                </a:solidFill>
              </a:rPr>
              <a:t/>
            </a:r>
            <a:br>
              <a:rPr lang="pt-BR" dirty="0">
                <a:solidFill>
                  <a:schemeClr val="tx1"/>
                </a:solidFill>
              </a:rPr>
            </a:br>
            <a:endParaRPr lang="pt-BR" dirty="0" smtClean="0">
              <a:solidFill>
                <a:schemeClr val="tx1"/>
              </a:solidFill>
            </a:endParaRPr>
          </a:p>
          <a:p>
            <a:pPr algn="just"/>
            <a:r>
              <a:rPr lang="pt-BR" dirty="0" smtClean="0">
                <a:solidFill>
                  <a:schemeClr val="tx1"/>
                </a:solidFill>
              </a:rPr>
              <a:t>Desesperado</a:t>
            </a:r>
            <a:r>
              <a:rPr lang="pt-BR" dirty="0">
                <a:solidFill>
                  <a:schemeClr val="tx1"/>
                </a:solidFill>
              </a:rPr>
              <a:t>, José Pedro carrega o filho e leva-o para a casa do irmão, em São Luís. De volta à fazenda, imaginando Quitéria ainda refugiada na casa da mãe, José Pedro ouve vozes em seu quarto. Invadindo-o, o fazendeiro surpreende Quitéria e o então Padre Diogo em pleno adultério</a:t>
            </a:r>
            <a:r>
              <a:rPr lang="pt-BR" dirty="0" smtClean="0">
                <a:solidFill>
                  <a:schemeClr val="tx1"/>
                </a:solidFill>
              </a:rPr>
              <a:t>.</a:t>
            </a:r>
          </a:p>
          <a:p>
            <a:r>
              <a:rPr lang="pt-BR" dirty="0">
                <a:solidFill>
                  <a:schemeClr val="tx1"/>
                </a:solidFill>
              </a:rPr>
              <a:t>Desonrado, o pai de Raimundo mata Quitéria, tendo Diogo como testemunha. Graças à culpa do adultério e à culpa do homicídio, forma-se um pacto de cumplicidade entre ambos. Diante de mais essa desgraça, José Pedro abandona a fazenda, retira-se para a casa do irmão e adoece.</a:t>
            </a:r>
          </a:p>
          <a:p>
            <a:r>
              <a:rPr lang="pt-BR" dirty="0">
                <a:solidFill>
                  <a:schemeClr val="tx1"/>
                </a:solidFill>
              </a:rPr>
              <a:t>Algum tempo depois, já restabelecido, José Pedro resolve voltar à fazenda, mas, no meio do caminho, é tocaiado e morto. Por outro lado, devagarzinho, o Padre Diogo começara a insinuar-se também na casa de Manuel Pescada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923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4954" y="947919"/>
            <a:ext cx="8761413" cy="932395"/>
          </a:xfrm>
        </p:spPr>
        <p:txBody>
          <a:bodyPr/>
          <a:lstStyle/>
          <a:p>
            <a:pPr algn="ctr"/>
            <a:r>
              <a:rPr lang="pt-BR" dirty="0"/>
              <a:t>Novas perspectivas para origem humana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79549" y="2215166"/>
            <a:ext cx="10972799" cy="4275786"/>
          </a:xfrm>
        </p:spPr>
        <p:txBody>
          <a:bodyPr/>
          <a:lstStyle/>
          <a:p>
            <a:r>
              <a:rPr lang="pt-BR" dirty="0">
                <a:solidFill>
                  <a:schemeClr val="tx1"/>
                </a:solidFill>
              </a:rPr>
              <a:t>Ao lado de todo o desenvolvimento tecnológico, a Europa presenciou, na segunda metade do século XIX, um avanço científico muito significativo. </a:t>
            </a:r>
            <a:endParaRPr lang="pt-BR" dirty="0" smtClean="0">
              <a:solidFill>
                <a:schemeClr val="tx1"/>
              </a:solidFill>
            </a:endParaRPr>
          </a:p>
          <a:p>
            <a:pPr algn="just"/>
            <a:r>
              <a:rPr lang="pt-BR" dirty="0" smtClean="0">
                <a:solidFill>
                  <a:schemeClr val="tx1"/>
                </a:solidFill>
              </a:rPr>
              <a:t>A publicação </a:t>
            </a:r>
            <a:r>
              <a:rPr lang="pt-BR" dirty="0">
                <a:solidFill>
                  <a:schemeClr val="tx1"/>
                </a:solidFill>
              </a:rPr>
              <a:t>em 1859 do livro A origem das espécies, do biólogo inglês Charles Darwin, causou espanto e revolta de setores mais conservadores da sociedade inglesa</a:t>
            </a:r>
            <a:r>
              <a:rPr lang="pt-BR" dirty="0" smtClean="0">
                <a:solidFill>
                  <a:schemeClr val="tx1"/>
                </a:solidFill>
              </a:rPr>
              <a:t>.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pt-BR" dirty="0">
                <a:solidFill>
                  <a:schemeClr val="tx1"/>
                </a:solidFill>
              </a:rPr>
              <a:t>O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>
                <a:solidFill>
                  <a:schemeClr val="tx1"/>
                </a:solidFill>
              </a:rPr>
              <a:t>ser humano não era fruto da criação divina, mas resultado de um longo processo de evolução e adaptação por que passaram todos os seres vivos. Sua defesa do evolucionismo causou revolta ao afirmar que seres humanos e primatas tinham um ancestral comum. </a:t>
            </a:r>
          </a:p>
          <a:p>
            <a:r>
              <a:rPr lang="pt-BR" dirty="0" smtClean="0">
                <a:solidFill>
                  <a:schemeClr val="tx1"/>
                </a:solidFill>
              </a:rPr>
              <a:t>Esse pensamento influenciou a estética naturalista, a partir de </a:t>
            </a:r>
            <a:r>
              <a:rPr lang="pt-BR" dirty="0">
                <a:solidFill>
                  <a:schemeClr val="tx1"/>
                </a:solidFill>
              </a:rPr>
              <a:t>duas </a:t>
            </a:r>
            <a:r>
              <a:rPr lang="pt-BR" dirty="0" smtClean="0">
                <a:solidFill>
                  <a:schemeClr val="tx1"/>
                </a:solidFill>
              </a:rPr>
              <a:t>ideias:</a:t>
            </a:r>
          </a:p>
          <a:p>
            <a:pPr>
              <a:buFont typeface="+mj-lt"/>
              <a:buAutoNum type="arabicPeriod"/>
            </a:pPr>
            <a:r>
              <a:rPr lang="pt-BR" dirty="0">
                <a:solidFill>
                  <a:schemeClr val="tx1"/>
                </a:solidFill>
              </a:rPr>
              <a:t>A constatação de que o ser humano é um animal como outro qualquer ("uma coisa sórdida, nua, bufante, sem qualquer alusão ao divino</a:t>
            </a:r>
            <a:r>
              <a:rPr lang="pt-BR" dirty="0" smtClean="0">
                <a:solidFill>
                  <a:schemeClr val="tx1"/>
                </a:solidFill>
              </a:rPr>
              <a:t>").</a:t>
            </a:r>
          </a:p>
          <a:p>
            <a:pPr>
              <a:buFont typeface="+mj-lt"/>
              <a:buAutoNum type="arabicPeriod"/>
            </a:pPr>
            <a:r>
              <a:rPr lang="pt-BR" dirty="0">
                <a:solidFill>
                  <a:schemeClr val="tx1"/>
                </a:solidFill>
              </a:rPr>
              <a:t>A crença de que a natureza promove um processo de seleção no qual sobrevivem os mais adaptados e os mais fracos são eliminados (“da guerra da natureza, da fome e da morte segue-se a produção de </a:t>
            </a:r>
            <a:r>
              <a:rPr lang="pt-BR" dirty="0" smtClean="0">
                <a:solidFill>
                  <a:schemeClr val="tx1"/>
                </a:solidFill>
              </a:rPr>
              <a:t>animais superiores”.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519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95300" y="889000"/>
            <a:ext cx="10709322" cy="5743621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t-BR" sz="2100" dirty="0">
                <a:solidFill>
                  <a:schemeClr val="tx1"/>
                </a:solidFill>
              </a:rPr>
              <a:t>Para uma sociedade com fortes valores religiosos, essas duas ideias soavam como uma negação da origem divina dos seres </a:t>
            </a:r>
            <a:r>
              <a:rPr lang="pt-BR" sz="2100" dirty="0" smtClean="0">
                <a:solidFill>
                  <a:schemeClr val="tx1"/>
                </a:solidFill>
              </a:rPr>
              <a:t>humanos.</a:t>
            </a:r>
          </a:p>
          <a:p>
            <a:pPr algn="just"/>
            <a:r>
              <a:rPr lang="pt-BR" sz="2100" dirty="0" smtClean="0">
                <a:solidFill>
                  <a:schemeClr val="tx1"/>
                </a:solidFill>
              </a:rPr>
              <a:t>Surge o chamado “Darwinismo </a:t>
            </a:r>
            <a:r>
              <a:rPr lang="pt-BR" sz="2100" dirty="0">
                <a:solidFill>
                  <a:schemeClr val="tx1"/>
                </a:solidFill>
              </a:rPr>
              <a:t>social". </a:t>
            </a:r>
            <a:endParaRPr lang="pt-BR" sz="2100" dirty="0" smtClean="0">
              <a:solidFill>
                <a:schemeClr val="tx1"/>
              </a:solidFill>
            </a:endParaRPr>
          </a:p>
          <a:p>
            <a:pPr algn="just"/>
            <a:r>
              <a:rPr lang="pt-BR" sz="2100" dirty="0" smtClean="0">
                <a:solidFill>
                  <a:schemeClr val="tx1"/>
                </a:solidFill>
              </a:rPr>
              <a:t>Nesse </a:t>
            </a:r>
            <a:r>
              <a:rPr lang="pt-BR" sz="2100" dirty="0">
                <a:solidFill>
                  <a:schemeClr val="tx1"/>
                </a:solidFill>
              </a:rPr>
              <a:t>contexto, o Naturalismo surge como um desdobramento da </a:t>
            </a:r>
            <a:r>
              <a:rPr lang="pt-BR" sz="2100" dirty="0" smtClean="0">
                <a:solidFill>
                  <a:schemeClr val="tx1"/>
                </a:solidFill>
              </a:rPr>
              <a:t>estética </a:t>
            </a:r>
            <a:r>
              <a:rPr lang="pt-BR" sz="2100" dirty="0">
                <a:solidFill>
                  <a:schemeClr val="tx1"/>
                </a:solidFill>
              </a:rPr>
              <a:t>realista, voltado para a valorização da ciência como instrumento </a:t>
            </a:r>
            <a:r>
              <a:rPr lang="pt-BR" sz="2100" dirty="0" smtClean="0">
                <a:solidFill>
                  <a:schemeClr val="tx1"/>
                </a:solidFill>
              </a:rPr>
              <a:t>para análise da sociedade; </a:t>
            </a:r>
          </a:p>
          <a:p>
            <a:pPr algn="just"/>
            <a:r>
              <a:rPr lang="pt-BR" sz="2100" dirty="0" smtClean="0">
                <a:solidFill>
                  <a:schemeClr val="tx1"/>
                </a:solidFill>
              </a:rPr>
              <a:t>Outros </a:t>
            </a:r>
            <a:r>
              <a:rPr lang="pt-BR" sz="2100" dirty="0">
                <a:solidFill>
                  <a:schemeClr val="tx1"/>
                </a:solidFill>
              </a:rPr>
              <a:t>dois intelectuais influenciaram de modo de finitivo a estética naturalista: Auguste Comte e </a:t>
            </a:r>
            <a:r>
              <a:rPr lang="pt-BR" sz="2100" dirty="0" err="1">
                <a:solidFill>
                  <a:schemeClr val="tx1"/>
                </a:solidFill>
              </a:rPr>
              <a:t>Hippolyte</a:t>
            </a:r>
            <a:r>
              <a:rPr lang="pt-BR" sz="2100" dirty="0">
                <a:solidFill>
                  <a:schemeClr val="tx1"/>
                </a:solidFill>
              </a:rPr>
              <a:t> Taine</a:t>
            </a:r>
            <a:r>
              <a:rPr lang="pt-BR" sz="21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pt-BR" sz="2100" dirty="0" smtClean="0">
                <a:solidFill>
                  <a:schemeClr val="tx1"/>
                </a:solidFill>
              </a:rPr>
              <a:t>Comte </a:t>
            </a:r>
            <a:r>
              <a:rPr lang="pt-BR" sz="2100" dirty="0">
                <a:solidFill>
                  <a:schemeClr val="tx1"/>
                </a:solidFill>
              </a:rPr>
              <a:t>criou a filosofia positivista, que apontava o saber positivo, </a:t>
            </a:r>
            <a:r>
              <a:rPr lang="pt-BR" sz="2100" dirty="0" smtClean="0">
                <a:solidFill>
                  <a:schemeClr val="tx1"/>
                </a:solidFill>
              </a:rPr>
              <a:t>baseia </a:t>
            </a:r>
            <a:r>
              <a:rPr lang="pt-BR" sz="2100" dirty="0">
                <a:solidFill>
                  <a:schemeClr val="tx1"/>
                </a:solidFill>
              </a:rPr>
              <a:t>nas leis científicas, como superior ao teológico ou ao metafísico, muito valorizado em momentos históricos anteriores. </a:t>
            </a:r>
            <a:endParaRPr lang="pt-BR" sz="2100" dirty="0" smtClean="0">
              <a:solidFill>
                <a:schemeClr val="tx1"/>
              </a:solidFill>
            </a:endParaRPr>
          </a:p>
          <a:p>
            <a:pPr algn="just"/>
            <a:r>
              <a:rPr lang="pt-BR" sz="2100" dirty="0" err="1" smtClean="0">
                <a:solidFill>
                  <a:schemeClr val="tx1"/>
                </a:solidFill>
              </a:rPr>
              <a:t>Hippolyte</a:t>
            </a:r>
            <a:r>
              <a:rPr lang="pt-BR" sz="2100" dirty="0" smtClean="0">
                <a:solidFill>
                  <a:schemeClr val="tx1"/>
                </a:solidFill>
              </a:rPr>
              <a:t> </a:t>
            </a:r>
            <a:r>
              <a:rPr lang="pt-BR" sz="2100" dirty="0">
                <a:solidFill>
                  <a:schemeClr val="tx1"/>
                </a:solidFill>
              </a:rPr>
              <a:t>Taine era um crítico literário e, em seus trabalhos sobre a literatura inglesa, utilizou pela primeira vez o termo determinismo para explicar </a:t>
            </a:r>
            <a:r>
              <a:rPr lang="pt-BR" sz="2100" b="1" u="sng" dirty="0">
                <a:solidFill>
                  <a:schemeClr val="tx1"/>
                </a:solidFill>
              </a:rPr>
              <a:t>quais fatores deveriam ser considerados na apreciação das obras literárias de um povo. Segundo ele, o indivíduo era socialmente condicionado por três fatores</a:t>
            </a:r>
            <a:r>
              <a:rPr lang="pt-BR" sz="2100" b="1" u="sng" dirty="0" smtClean="0">
                <a:solidFill>
                  <a:schemeClr val="tx1"/>
                </a:solidFill>
              </a:rPr>
              <a:t>:</a:t>
            </a:r>
            <a:endParaRPr lang="pt-BR" sz="2100" b="1" u="sng" dirty="0">
              <a:solidFill>
                <a:schemeClr val="tx1"/>
              </a:solidFill>
            </a:endParaRPr>
          </a:p>
          <a:p>
            <a:r>
              <a:rPr lang="pt-BR" sz="2100" dirty="0" smtClean="0">
                <a:solidFill>
                  <a:schemeClr val="tx1"/>
                </a:solidFill>
              </a:rPr>
              <a:t>A </a:t>
            </a:r>
            <a:r>
              <a:rPr lang="pt-BR" sz="2100" dirty="0">
                <a:solidFill>
                  <a:schemeClr val="tx1"/>
                </a:solidFill>
              </a:rPr>
              <a:t>raça da qual fazia parte e que lhe garantiria uma determinada herança</a:t>
            </a:r>
            <a:r>
              <a:rPr lang="pt-BR" sz="2100" dirty="0" smtClean="0">
                <a:solidFill>
                  <a:schemeClr val="tx1"/>
                </a:solidFill>
              </a:rPr>
              <a:t>;</a:t>
            </a:r>
            <a:r>
              <a:rPr lang="pt-BR" sz="2100" dirty="0">
                <a:solidFill>
                  <a:schemeClr val="tx1"/>
                </a:solidFill>
              </a:rPr>
              <a:t> </a:t>
            </a:r>
          </a:p>
          <a:p>
            <a:r>
              <a:rPr lang="pt-BR" sz="2100" dirty="0">
                <a:solidFill>
                  <a:schemeClr val="tx1"/>
                </a:solidFill>
              </a:rPr>
              <a:t>O</a:t>
            </a:r>
            <a:r>
              <a:rPr lang="pt-BR" sz="2100" dirty="0" smtClean="0">
                <a:solidFill>
                  <a:schemeClr val="tx1"/>
                </a:solidFill>
              </a:rPr>
              <a:t> </a:t>
            </a:r>
            <a:r>
              <a:rPr lang="pt-BR" sz="2100" dirty="0">
                <a:solidFill>
                  <a:schemeClr val="tx1"/>
                </a:solidFill>
              </a:rPr>
              <a:t>meio no qual se encontrava</a:t>
            </a:r>
            <a:r>
              <a:rPr lang="pt-BR" sz="2100" dirty="0" smtClean="0">
                <a:solidFill>
                  <a:schemeClr val="tx1"/>
                </a:solidFill>
              </a:rPr>
              <a:t>;</a:t>
            </a:r>
            <a:r>
              <a:rPr lang="pt-BR" sz="2100" dirty="0">
                <a:solidFill>
                  <a:schemeClr val="tx1"/>
                </a:solidFill>
              </a:rPr>
              <a:t> </a:t>
            </a:r>
          </a:p>
          <a:p>
            <a:r>
              <a:rPr lang="pt-BR" sz="2100" dirty="0" smtClean="0">
                <a:solidFill>
                  <a:schemeClr val="tx1"/>
                </a:solidFill>
              </a:rPr>
              <a:t>O </a:t>
            </a:r>
            <a:r>
              <a:rPr lang="pt-BR" sz="2100" dirty="0">
                <a:solidFill>
                  <a:schemeClr val="tx1"/>
                </a:solidFill>
              </a:rPr>
              <a:t>momento em que vivia</a:t>
            </a:r>
            <a:r>
              <a:rPr lang="pt-BR" sz="2100" dirty="0" smtClean="0">
                <a:solidFill>
                  <a:schemeClr val="tx1"/>
                </a:solidFill>
              </a:rPr>
              <a:t>.</a:t>
            </a:r>
            <a:endParaRPr lang="pt-BR" sz="2100" dirty="0">
              <a:solidFill>
                <a:schemeClr val="tx1"/>
              </a:solidFill>
            </a:endParaRPr>
          </a:p>
          <a:p>
            <a:pPr algn="just"/>
            <a:r>
              <a:rPr lang="pt-BR" sz="2100" dirty="0">
                <a:solidFill>
                  <a:schemeClr val="tx1"/>
                </a:solidFill>
              </a:rPr>
              <a:t>É determinista a visão que apresenta o ser humano como produto do meio em que se encontra, da herança (cultural, social, biológica) recebida e das condições históricas características do momento em que vive</a:t>
            </a:r>
            <a:r>
              <a:rPr lang="pt-BR" sz="2100" dirty="0" smtClean="0">
                <a:solidFill>
                  <a:schemeClr val="tx1"/>
                </a:solidFill>
              </a:rPr>
              <a:t>.</a:t>
            </a:r>
            <a:r>
              <a:rPr lang="pt-BR" dirty="0">
                <a:solidFill>
                  <a:schemeClr val="tx1"/>
                </a:solidFill>
              </a:rPr>
              <a:t> 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80599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4954" y="770120"/>
            <a:ext cx="8761413" cy="1147580"/>
          </a:xfrm>
        </p:spPr>
        <p:txBody>
          <a:bodyPr/>
          <a:lstStyle/>
          <a:p>
            <a:pPr algn="ctr"/>
            <a:r>
              <a:rPr lang="pt-BR" dirty="0"/>
              <a:t>Naturalismo: a aproximação entre literatura e ciência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9900" y="2235200"/>
            <a:ext cx="11252200" cy="4114800"/>
          </a:xfrm>
        </p:spPr>
        <p:txBody>
          <a:bodyPr>
            <a:normAutofit/>
          </a:bodyPr>
          <a:lstStyle/>
          <a:p>
            <a:pPr algn="just"/>
            <a:r>
              <a:rPr lang="pt-BR" dirty="0">
                <a:solidFill>
                  <a:schemeClr val="tx1"/>
                </a:solidFill>
              </a:rPr>
              <a:t>Inspirados pela teoria da evolução, os naturalistas acreditavam que o impulso para a transformação das espécies era a seleção natural. Ressaltavam que os seres humanos não estão livres das leis que regem a natureza, mesmo sendo dotados de razão</a:t>
            </a:r>
            <a:r>
              <a:rPr lang="pt-BR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pt-BR" dirty="0">
                <a:solidFill>
                  <a:schemeClr val="tx1"/>
                </a:solidFill>
              </a:rPr>
              <a:t>A personagem naturalista age movida por desejos de ordem sexual que quase sempre superam sua capacidade racional de controlá-los</a:t>
            </a:r>
            <a:r>
              <a:rPr lang="pt-BR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pt-BR" dirty="0" smtClean="0">
                <a:solidFill>
                  <a:schemeClr val="tx1"/>
                </a:solidFill>
              </a:rPr>
              <a:t>A literatura passa a ser vista como estando a serviço da ciência por esses escritores. </a:t>
            </a:r>
            <a:r>
              <a:rPr lang="pt-BR" dirty="0">
                <a:solidFill>
                  <a:schemeClr val="tx1"/>
                </a:solidFill>
              </a:rPr>
              <a:t>Para cumprir esse projeto, os escritores buscam olhar para a realidade através da lente do determinismo e das teorias evolucionistas.</a:t>
            </a:r>
          </a:p>
          <a:p>
            <a:pPr algn="just"/>
            <a:r>
              <a:rPr lang="pt-BR" dirty="0" err="1">
                <a:solidFill>
                  <a:schemeClr val="tx1"/>
                </a:solidFill>
              </a:rPr>
              <a:t>Émile</a:t>
            </a:r>
            <a:r>
              <a:rPr lang="pt-BR" dirty="0">
                <a:solidFill>
                  <a:schemeClr val="tx1"/>
                </a:solidFill>
              </a:rPr>
              <a:t> Zola chega a definir o Naturalismo como uma aplicação, na literatura, do método de observação e de experimentação descrito por Claude Bernard no livro Introdução ao estudo da medicina experimental. Cria, assim, o que chama de romance experimental</a:t>
            </a:r>
            <a:r>
              <a:rPr lang="pt-BR" dirty="0" smtClean="0">
                <a:solidFill>
                  <a:schemeClr val="tx1"/>
                </a:solidFill>
              </a:rPr>
              <a:t>.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pt-BR" dirty="0" smtClean="0">
                <a:solidFill>
                  <a:schemeClr val="tx1"/>
                </a:solidFill>
              </a:rPr>
              <a:t>Ele </a:t>
            </a:r>
            <a:r>
              <a:rPr lang="pt-BR" dirty="0">
                <a:solidFill>
                  <a:schemeClr val="tx1"/>
                </a:solidFill>
              </a:rPr>
              <a:t>acredita que, compreendendo o comportamento humano e suas motivações, é possível atuar na transformação dos indivíduos para alcançar o melhor estado </a:t>
            </a:r>
            <a:r>
              <a:rPr lang="pt-BR" dirty="0" smtClean="0">
                <a:solidFill>
                  <a:schemeClr val="tx1"/>
                </a:solidFill>
              </a:rPr>
              <a:t>social.</a:t>
            </a:r>
            <a:endParaRPr lang="pt-BR" dirty="0">
              <a:solidFill>
                <a:schemeClr val="tx1"/>
              </a:solidFill>
            </a:endParaRPr>
          </a:p>
          <a:p>
            <a:pPr algn="just"/>
            <a:endParaRPr lang="pt-BR" dirty="0">
              <a:solidFill>
                <a:schemeClr val="tx1"/>
              </a:solidFill>
            </a:endParaRPr>
          </a:p>
          <a:p>
            <a:pPr algn="just"/>
            <a:endParaRPr lang="pt-BR" dirty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180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8265" y="1028700"/>
            <a:ext cx="9601200" cy="614966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 Em suma, o Naturalismo...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44500" y="2032000"/>
            <a:ext cx="11188700" cy="4825999"/>
          </a:xfrm>
        </p:spPr>
        <p:txBody>
          <a:bodyPr>
            <a:normAutofit/>
          </a:bodyPr>
          <a:lstStyle/>
          <a:p>
            <a:pPr algn="just"/>
            <a:r>
              <a:rPr lang="pt-BR" dirty="0">
                <a:solidFill>
                  <a:schemeClr val="tx1"/>
                </a:solidFill>
              </a:rPr>
              <a:t>A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>
                <a:solidFill>
                  <a:schemeClr val="tx1"/>
                </a:solidFill>
              </a:rPr>
              <a:t>visão do mundo </a:t>
            </a:r>
            <a:r>
              <a:rPr lang="pt-BR" dirty="0" smtClean="0">
                <a:solidFill>
                  <a:schemeClr val="tx1"/>
                </a:solidFill>
              </a:rPr>
              <a:t>do naturalista </a:t>
            </a:r>
            <a:r>
              <a:rPr lang="pt-BR" dirty="0">
                <a:solidFill>
                  <a:schemeClr val="tx1"/>
                </a:solidFill>
              </a:rPr>
              <a:t>é mais mecanicista, mais </a:t>
            </a:r>
            <a:r>
              <a:rPr lang="pt-BR" dirty="0" smtClean="0">
                <a:solidFill>
                  <a:schemeClr val="tx1"/>
                </a:solidFill>
              </a:rPr>
              <a:t>determinista, pois </a:t>
            </a:r>
            <a:r>
              <a:rPr lang="pt-BR" dirty="0">
                <a:solidFill>
                  <a:schemeClr val="tx1"/>
                </a:solidFill>
              </a:rPr>
              <a:t>aceita o princípio segundo o qual só as leis </a:t>
            </a:r>
            <a:r>
              <a:rPr lang="pt-BR" dirty="0" smtClean="0">
                <a:solidFill>
                  <a:schemeClr val="tx1"/>
                </a:solidFill>
              </a:rPr>
              <a:t>da ciência </a:t>
            </a:r>
            <a:r>
              <a:rPr lang="pt-BR" dirty="0">
                <a:solidFill>
                  <a:schemeClr val="tx1"/>
                </a:solidFill>
              </a:rPr>
              <a:t>são válidas</a:t>
            </a:r>
            <a:r>
              <a:rPr lang="pt-BR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pt-BR" dirty="0" smtClean="0">
                <a:solidFill>
                  <a:schemeClr val="tx1"/>
                </a:solidFill>
              </a:rPr>
              <a:t>O homem é condicionado </a:t>
            </a:r>
            <a:r>
              <a:rPr lang="pt-BR" dirty="0">
                <a:solidFill>
                  <a:schemeClr val="tx1"/>
                </a:solidFill>
              </a:rPr>
              <a:t>por forças que determinam </a:t>
            </a:r>
            <a:r>
              <a:rPr lang="pt-BR" dirty="0" smtClean="0">
                <a:solidFill>
                  <a:schemeClr val="tx1"/>
                </a:solidFill>
              </a:rPr>
              <a:t>seu comportamento</a:t>
            </a:r>
            <a:r>
              <a:rPr lang="pt-BR" dirty="0">
                <a:solidFill>
                  <a:schemeClr val="tx1"/>
                </a:solidFill>
              </a:rPr>
              <a:t>. Nos romances naturalistas, </a:t>
            </a:r>
            <a:r>
              <a:rPr lang="pt-BR" dirty="0" smtClean="0">
                <a:solidFill>
                  <a:schemeClr val="tx1"/>
                </a:solidFill>
              </a:rPr>
              <a:t>o comportamento </a:t>
            </a:r>
            <a:r>
              <a:rPr lang="pt-BR" dirty="0">
                <a:solidFill>
                  <a:schemeClr val="tx1"/>
                </a:solidFill>
              </a:rPr>
              <a:t>das personagens resulta </a:t>
            </a:r>
            <a:r>
              <a:rPr lang="pt-BR" dirty="0" smtClean="0">
                <a:solidFill>
                  <a:schemeClr val="tx1"/>
                </a:solidFill>
              </a:rPr>
              <a:t>da liberação </a:t>
            </a:r>
            <a:r>
              <a:rPr lang="pt-BR" dirty="0">
                <a:solidFill>
                  <a:schemeClr val="tx1"/>
                </a:solidFill>
              </a:rPr>
              <a:t>dos instintos, sob determinadas </a:t>
            </a:r>
            <a:r>
              <a:rPr lang="pt-BR" dirty="0" smtClean="0">
                <a:solidFill>
                  <a:schemeClr val="tx1"/>
                </a:solidFill>
              </a:rPr>
              <a:t>condições do meio.</a:t>
            </a:r>
          </a:p>
          <a:p>
            <a:pPr algn="just"/>
            <a:r>
              <a:rPr lang="pt-BR" dirty="0" smtClean="0">
                <a:solidFill>
                  <a:schemeClr val="tx1"/>
                </a:solidFill>
              </a:rPr>
              <a:t>Os personagens naturalistas são parecidos porque estão submetidos as mesmas leis.</a:t>
            </a:r>
          </a:p>
          <a:p>
            <a:pPr algn="just"/>
            <a:r>
              <a:rPr lang="pt-BR" dirty="0">
                <a:solidFill>
                  <a:schemeClr val="tx1"/>
                </a:solidFill>
              </a:rPr>
              <a:t>Diferente disso, os dramas das </a:t>
            </a:r>
            <a:r>
              <a:rPr lang="pt-BR" dirty="0" smtClean="0">
                <a:solidFill>
                  <a:schemeClr val="tx1"/>
                </a:solidFill>
              </a:rPr>
              <a:t>personagens realistas </a:t>
            </a:r>
            <a:r>
              <a:rPr lang="pt-BR" dirty="0">
                <a:solidFill>
                  <a:schemeClr val="tx1"/>
                </a:solidFill>
              </a:rPr>
              <a:t>têm origem moral ou são decorrentes </a:t>
            </a:r>
            <a:r>
              <a:rPr lang="pt-BR" dirty="0" smtClean="0">
                <a:solidFill>
                  <a:schemeClr val="tx1"/>
                </a:solidFill>
              </a:rPr>
              <a:t>de desequilíbrio </a:t>
            </a:r>
            <a:r>
              <a:rPr lang="pt-BR" dirty="0">
                <a:solidFill>
                  <a:schemeClr val="tx1"/>
                </a:solidFill>
              </a:rPr>
              <a:t>social</a:t>
            </a:r>
            <a:r>
              <a:rPr lang="pt-BR" dirty="0" smtClean="0">
                <a:solidFill>
                  <a:schemeClr val="tx1"/>
                </a:solidFill>
              </a:rPr>
              <a:t>.</a:t>
            </a:r>
            <a:r>
              <a:rPr lang="pt-BR" dirty="0">
                <a:solidFill>
                  <a:schemeClr val="tx1"/>
                </a:solidFill>
              </a:rPr>
              <a:t> Os naturalistas deixam de lado a análise psicológica que marcou a literatura realista. Para eles, os traços individuais não interessam. Dedicam-se à análise dos fenômenos coletivos, que caracterizam melhor a tese determinista por eles defendida. Por isso, voltam o olhar para uma classe social que, até aquele momento, não havia merecido destaque nos romances: o proletariado</a:t>
            </a:r>
            <a:r>
              <a:rPr lang="pt-BR" dirty="0" smtClean="0">
                <a:solidFill>
                  <a:schemeClr val="tx1"/>
                </a:solidFill>
              </a:rPr>
              <a:t>.</a:t>
            </a:r>
          </a:p>
          <a:p>
            <a:r>
              <a:rPr lang="pt-BR" dirty="0" smtClean="0">
                <a:solidFill>
                  <a:schemeClr val="tx1"/>
                </a:solidFill>
              </a:rPr>
              <a:t>Tendência </a:t>
            </a:r>
            <a:r>
              <a:rPr lang="pt-BR" dirty="0">
                <a:solidFill>
                  <a:schemeClr val="tx1"/>
                </a:solidFill>
              </a:rPr>
              <a:t>a retratar temas ligados à patologia </a:t>
            </a:r>
            <a:r>
              <a:rPr lang="pt-BR" dirty="0" smtClean="0">
                <a:solidFill>
                  <a:schemeClr val="tx1"/>
                </a:solidFill>
              </a:rPr>
              <a:t>sexual ou </a:t>
            </a:r>
            <a:r>
              <a:rPr lang="pt-BR" dirty="0">
                <a:solidFill>
                  <a:schemeClr val="tx1"/>
                </a:solidFill>
              </a:rPr>
              <a:t>social, aos aspectos mais repulsivos da vida e </a:t>
            </a:r>
            <a:r>
              <a:rPr lang="pt-BR" dirty="0" smtClean="0">
                <a:solidFill>
                  <a:schemeClr val="tx1"/>
                </a:solidFill>
              </a:rPr>
              <a:t>às camadas </a:t>
            </a:r>
            <a:r>
              <a:rPr lang="pt-BR" dirty="0">
                <a:solidFill>
                  <a:schemeClr val="tx1"/>
                </a:solidFill>
              </a:rPr>
              <a:t>mais baixas da </a:t>
            </a:r>
            <a:r>
              <a:rPr lang="pt-BR" dirty="0" smtClean="0">
                <a:solidFill>
                  <a:schemeClr val="tx1"/>
                </a:solidFill>
              </a:rPr>
              <a:t>sociedade.</a:t>
            </a:r>
          </a:p>
          <a:p>
            <a:endParaRPr lang="pt-BR" dirty="0" smtClean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759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3700" y="2095500"/>
            <a:ext cx="11328400" cy="4584700"/>
          </a:xfrm>
        </p:spPr>
        <p:txBody>
          <a:bodyPr/>
          <a:lstStyle/>
          <a:p>
            <a:pPr algn="just"/>
            <a:r>
              <a:rPr lang="pt-BR" dirty="0">
                <a:solidFill>
                  <a:schemeClr val="tx1"/>
                </a:solidFill>
              </a:rPr>
              <a:t>Os romances naturalistas são, com frequência, caracterizados como literatura de tese, porque desenvolvem uma estrutura pensada para provar ao leitor a visão determinista da sociedade. O aviltamento e a perda da dignidade dos indivíduos que vivem em um meio degradante é a grande tese exposta nesses romances</a:t>
            </a:r>
            <a:r>
              <a:rPr lang="pt-BR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pt-BR" dirty="0">
                <a:solidFill>
                  <a:schemeClr val="tx1"/>
                </a:solidFill>
              </a:rPr>
              <a:t>A estrutura dos romances mostra que seus autores eram entusiasmados divulgadores da visão racional e objetiva, criando personagens para ilustrar comportamentos específicos, confrontando espaços de modo a permitir o choque de classes sociais.</a:t>
            </a:r>
          </a:p>
          <a:p>
            <a:pPr algn="just"/>
            <a:endParaRPr lang="pt-BR" dirty="0">
              <a:solidFill>
                <a:schemeClr val="tx1"/>
              </a:solidFill>
            </a:endParaRPr>
          </a:p>
          <a:p>
            <a:pPr algn="just"/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372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939" y="2057400"/>
            <a:ext cx="10340553" cy="3886200"/>
          </a:xfrm>
        </p:spPr>
      </p:pic>
    </p:spTree>
    <p:extLst>
      <p:ext uri="{BB962C8B-B14F-4D97-AF65-F5344CB8AC3E}">
        <p14:creationId xmlns:p14="http://schemas.microsoft.com/office/powerpoint/2010/main" val="164290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892" y="187573"/>
            <a:ext cx="7663608" cy="6670427"/>
          </a:xfrm>
        </p:spPr>
      </p:pic>
    </p:spTree>
    <p:extLst>
      <p:ext uri="{BB962C8B-B14F-4D97-AF65-F5344CB8AC3E}">
        <p14:creationId xmlns:p14="http://schemas.microsoft.com/office/powerpoint/2010/main" val="323863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91661" y="304800"/>
            <a:ext cx="10018713" cy="1752599"/>
          </a:xfrm>
        </p:spPr>
        <p:txBody>
          <a:bodyPr/>
          <a:lstStyle/>
          <a:p>
            <a:pPr algn="ctr"/>
            <a:r>
              <a:rPr lang="pt-BR" dirty="0" smtClean="0"/>
              <a:t>O crime do Padre Amaro – Naturalista e Realista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11367" y="2218566"/>
            <a:ext cx="10618107" cy="4233034"/>
          </a:xfrm>
        </p:spPr>
        <p:txBody>
          <a:bodyPr>
            <a:normAutofit fontScale="85000" lnSpcReduction="2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Objetivo de atacar o clero pelos costumes imorais.</a:t>
            </a:r>
          </a:p>
          <a:p>
            <a:r>
              <a:rPr lang="pt-BR" dirty="0" smtClean="0">
                <a:solidFill>
                  <a:schemeClr val="tx1"/>
                </a:solidFill>
              </a:rPr>
              <a:t>Torna-se um escândalo para a sociedade.</a:t>
            </a:r>
          </a:p>
          <a:p>
            <a:pPr marL="0" indent="0" algn="just">
              <a:buNone/>
            </a:pPr>
            <a:r>
              <a:rPr lang="pt-BR" dirty="0" smtClean="0">
                <a:solidFill>
                  <a:schemeClr val="tx1"/>
                </a:solidFill>
              </a:rPr>
              <a:t>Personagens: amaro (o padre), Amélia (amante de amaro), Cônego Dias (padre e mentor de Amaro), José Eduardo (noivo de Amélia</a:t>
            </a:r>
            <a:r>
              <a:rPr lang="pt-BR" dirty="0">
                <a:solidFill>
                  <a:schemeClr val="tx1"/>
                </a:solidFill>
              </a:rPr>
              <a:t>), Senhora Joaneira </a:t>
            </a:r>
            <a:r>
              <a:rPr lang="pt-BR" dirty="0" smtClean="0">
                <a:solidFill>
                  <a:schemeClr val="tx1"/>
                </a:solidFill>
              </a:rPr>
              <a:t>(mãe de Amélia)</a:t>
            </a:r>
          </a:p>
          <a:p>
            <a:pPr marL="0" indent="0" algn="just">
              <a:buNone/>
            </a:pPr>
            <a:endParaRPr lang="pt-BR" sz="5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t-BR" dirty="0" smtClean="0">
                <a:solidFill>
                  <a:schemeClr val="tx1"/>
                </a:solidFill>
              </a:rPr>
              <a:t>“- </a:t>
            </a:r>
            <a:r>
              <a:rPr lang="pt-BR" dirty="0">
                <a:solidFill>
                  <a:schemeClr val="tx1"/>
                </a:solidFill>
              </a:rPr>
              <a:t>E diga-me lá então a senhora, já que é tão doutora. O vinho, no divino sacrifício, deve ser branco ou tinto?</a:t>
            </a:r>
          </a:p>
          <a:p>
            <a:pPr marL="0" indent="0" algn="just">
              <a:buNone/>
            </a:pPr>
            <a:r>
              <a:rPr lang="pt-BR" dirty="0" smtClean="0">
                <a:solidFill>
                  <a:schemeClr val="tx1"/>
                </a:solidFill>
              </a:rPr>
              <a:t>D</a:t>
            </a:r>
            <a:r>
              <a:rPr lang="pt-BR" dirty="0">
                <a:solidFill>
                  <a:schemeClr val="tx1"/>
                </a:solidFill>
              </a:rPr>
              <a:t>. Josefa parecia-lhe que devia ser tinto, para se parecer mais com o sangue de Nosso Senhor.</a:t>
            </a:r>
          </a:p>
          <a:p>
            <a:pPr algn="just">
              <a:buFontTx/>
              <a:buChar char="-"/>
            </a:pPr>
            <a:r>
              <a:rPr lang="pt-BR" dirty="0" smtClean="0">
                <a:solidFill>
                  <a:schemeClr val="tx1"/>
                </a:solidFill>
              </a:rPr>
              <a:t>Emende </a:t>
            </a:r>
            <a:r>
              <a:rPr lang="pt-BR" dirty="0">
                <a:solidFill>
                  <a:schemeClr val="tx1"/>
                </a:solidFill>
              </a:rPr>
              <a:t>a menina</a:t>
            </a:r>
            <a:r>
              <a:rPr lang="pt-BR" b="1" dirty="0">
                <a:solidFill>
                  <a:schemeClr val="tx1"/>
                </a:solidFill>
              </a:rPr>
              <a:t>, mugiu o </a:t>
            </a:r>
            <a:r>
              <a:rPr lang="pt-BR" dirty="0">
                <a:solidFill>
                  <a:schemeClr val="tx1"/>
                </a:solidFill>
              </a:rPr>
              <a:t>cônego de dedo em riste para Amélia.” (p. 218</a:t>
            </a:r>
            <a:r>
              <a:rPr lang="pt-BR" dirty="0" smtClean="0">
                <a:solidFill>
                  <a:schemeClr val="tx1"/>
                </a:solidFill>
              </a:rPr>
              <a:t>)</a:t>
            </a:r>
          </a:p>
          <a:p>
            <a:pPr algn="just">
              <a:buFontTx/>
              <a:buChar char="-"/>
            </a:pPr>
            <a:endParaRPr lang="pt-BR" sz="5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t-BR" dirty="0" smtClean="0">
                <a:solidFill>
                  <a:schemeClr val="tx1"/>
                </a:solidFill>
              </a:rPr>
              <a:t>“</a:t>
            </a:r>
            <a:r>
              <a:rPr lang="pt-BR" dirty="0">
                <a:solidFill>
                  <a:schemeClr val="tx1"/>
                </a:solidFill>
              </a:rPr>
              <a:t>O padre Amaro esclareceu-a, com bondade. O Inimigo tinha muitas maneiras, mas a habitual era esta: fazia descarrilar um trem de modo que morressem passageiros, e como essas almas não estavam preparadas pela Extrema-Unção, o demônio ali mesmo, zás, apoderava-se delas!</a:t>
            </a:r>
          </a:p>
          <a:p>
            <a:pPr marL="0" indent="0" algn="just">
              <a:buNone/>
            </a:pPr>
            <a:r>
              <a:rPr lang="pt-BR" dirty="0" smtClean="0">
                <a:solidFill>
                  <a:schemeClr val="tx1"/>
                </a:solidFill>
              </a:rPr>
              <a:t>- </a:t>
            </a:r>
            <a:r>
              <a:rPr lang="pt-BR" dirty="0">
                <a:solidFill>
                  <a:schemeClr val="tx1"/>
                </a:solidFill>
              </a:rPr>
              <a:t>É de velhaco! </a:t>
            </a:r>
            <a:r>
              <a:rPr lang="pt-BR" b="1" dirty="0">
                <a:solidFill>
                  <a:schemeClr val="tx1"/>
                </a:solidFill>
              </a:rPr>
              <a:t>rosnou </a:t>
            </a:r>
            <a:r>
              <a:rPr lang="pt-BR" dirty="0">
                <a:solidFill>
                  <a:schemeClr val="tx1"/>
                </a:solidFill>
              </a:rPr>
              <a:t>o cônego com uma admiração secreta por aquela manha tão hábil do Inimigo.”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8834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 - Sala da Diretoria">
  <a:themeElements>
    <a:clrScheme name="Íon - Sala da Diretoria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Íon - Sala da Diretoria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Íon - Sala da Diretoria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1868</TotalTime>
  <Words>1726</Words>
  <Application>Microsoft Office PowerPoint</Application>
  <PresentationFormat>Widescreen</PresentationFormat>
  <Paragraphs>82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Century Gothic</vt:lpstr>
      <vt:lpstr>Wingdings</vt:lpstr>
      <vt:lpstr>Wingdings 3</vt:lpstr>
      <vt:lpstr>Íon - Sala da Diretoria</vt:lpstr>
      <vt:lpstr>NATURALISMO</vt:lpstr>
      <vt:lpstr>Novas perspectivas para origem humana</vt:lpstr>
      <vt:lpstr>Apresentação do PowerPoint</vt:lpstr>
      <vt:lpstr>Naturalismo: a aproximação entre literatura e ciência</vt:lpstr>
      <vt:lpstr> Em suma, o Naturalismo...</vt:lpstr>
      <vt:lpstr>Apresentação do PowerPoint</vt:lpstr>
      <vt:lpstr>Apresentação do PowerPoint</vt:lpstr>
      <vt:lpstr>Apresentação do PowerPoint</vt:lpstr>
      <vt:lpstr>O crime do Padre Amaro – Naturalista e Realista</vt:lpstr>
      <vt:lpstr>Aluísio Azevedo </vt:lpstr>
      <vt:lpstr>O cortiço – Aluísio Azevedo</vt:lpstr>
      <vt:lpstr>Apresentação do PowerPoint</vt:lpstr>
      <vt:lpstr>Apresentação do PowerPoint</vt:lpstr>
      <vt:lpstr>O Mulato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Capítulo 14</dc:title>
  <dc:creator>Beatriz Oliveira</dc:creator>
  <cp:lastModifiedBy>Beatriz Oliveira</cp:lastModifiedBy>
  <cp:revision>62</cp:revision>
  <dcterms:created xsi:type="dcterms:W3CDTF">2019-08-13T14:20:53Z</dcterms:created>
  <dcterms:modified xsi:type="dcterms:W3CDTF">2020-08-04T15:22:27Z</dcterms:modified>
</cp:coreProperties>
</file>