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Regência Verbal e nominal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8" y="185589"/>
            <a:ext cx="10417922" cy="6434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864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5003" y="528035"/>
            <a:ext cx="9453093" cy="6001554"/>
          </a:xfrm>
        </p:spPr>
        <p:txBody>
          <a:bodyPr/>
          <a:lstStyle/>
          <a:p>
            <a:pPr algn="just"/>
            <a:r>
              <a:rPr lang="pt-BR" dirty="0"/>
              <a:t>Trata-se do estudo da relação adequada entre os verbos e seus complementos ou estruturas complementares</a:t>
            </a:r>
            <a:r>
              <a:rPr lang="pt-BR" dirty="0" smtClean="0"/>
              <a:t>.</a:t>
            </a:r>
          </a:p>
          <a:p>
            <a:pPr marL="0" indent="0" algn="ctr">
              <a:buNone/>
            </a:pPr>
            <a:r>
              <a:rPr lang="pt-BR" sz="2500" b="1" u="sng" dirty="0" smtClean="0">
                <a:solidFill>
                  <a:schemeClr val="accent1">
                    <a:lumMod val="75000"/>
                  </a:schemeClr>
                </a:solidFill>
              </a:rPr>
              <a:t>Tipos </a:t>
            </a:r>
            <a:r>
              <a:rPr lang="pt-BR" sz="2500" b="1" u="sng" dirty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pt-BR" sz="2500" b="1" u="sng" dirty="0" smtClean="0">
                <a:solidFill>
                  <a:schemeClr val="accent1">
                    <a:lumMod val="75000"/>
                  </a:schemeClr>
                </a:solidFill>
              </a:rPr>
              <a:t>verbos</a:t>
            </a:r>
          </a:p>
          <a:p>
            <a:pPr algn="just"/>
            <a:r>
              <a:rPr lang="pt-BR" b="1" u="sng" dirty="0">
                <a:solidFill>
                  <a:schemeClr val="tx1"/>
                </a:solidFill>
              </a:rPr>
              <a:t>Verbos intransitivos</a:t>
            </a:r>
            <a:r>
              <a:rPr lang="pt-BR" b="1" dirty="0">
                <a:solidFill>
                  <a:schemeClr val="tx1"/>
                </a:solidFill>
              </a:rPr>
              <a:t>: </a:t>
            </a:r>
            <a:r>
              <a:rPr lang="pt-BR" dirty="0"/>
              <a:t>são aqueles que não possuem </a:t>
            </a:r>
            <a:r>
              <a:rPr lang="pt-BR" dirty="0" smtClean="0"/>
              <a:t>complementos ou </a:t>
            </a:r>
            <a:r>
              <a:rPr lang="pt-BR" dirty="0"/>
              <a:t>que são acompanhados por adjuntos adverbiais.</a:t>
            </a:r>
          </a:p>
          <a:p>
            <a:pPr marL="0" indent="0" algn="just">
              <a:buNone/>
            </a:pPr>
            <a:r>
              <a:rPr lang="pt-BR" dirty="0" smtClean="0"/>
              <a:t>Eu </a:t>
            </a:r>
            <a:r>
              <a:rPr lang="pt-BR" u="sng" dirty="0"/>
              <a:t>existo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r>
              <a:rPr lang="pt-BR" u="sng" dirty="0">
                <a:solidFill>
                  <a:srgbClr val="FF0000"/>
                </a:solidFill>
              </a:rPr>
              <a:t>Chegamos</a:t>
            </a:r>
            <a:r>
              <a:rPr lang="pt-BR" dirty="0">
                <a:solidFill>
                  <a:srgbClr val="FF0000"/>
                </a:solidFill>
              </a:rPr>
              <a:t> a Mato Grosso do Sul</a:t>
            </a:r>
            <a:r>
              <a:rPr lang="pt-BR" dirty="0" smtClean="0">
                <a:solidFill>
                  <a:srgbClr val="FF0000"/>
                </a:solidFill>
              </a:rPr>
              <a:t>.  (Complemento circunstancial)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b="1" u="sng" dirty="0"/>
              <a:t>Verbos transitivos diretos: </a:t>
            </a:r>
            <a:r>
              <a:rPr lang="pt-BR" dirty="0"/>
              <a:t>são aqueles acompanhados por um </a:t>
            </a:r>
            <a:r>
              <a:rPr lang="pt-BR" dirty="0" smtClean="0"/>
              <a:t>objeto direto</a:t>
            </a:r>
            <a:r>
              <a:rPr lang="pt-BR" dirty="0"/>
              <a:t>, estrutura que geralmente não tem preposição. Como </a:t>
            </a:r>
            <a:r>
              <a:rPr lang="pt-BR" dirty="0" smtClean="0"/>
              <a:t>já foi </a:t>
            </a:r>
            <a:r>
              <a:rPr lang="pt-BR" dirty="0"/>
              <a:t>visto nas aulas de Língua Portuguesa, vale lembrar que o </a:t>
            </a:r>
            <a:r>
              <a:rPr lang="pt-BR" dirty="0" smtClean="0"/>
              <a:t>objeto direto </a:t>
            </a:r>
            <a:r>
              <a:rPr lang="pt-BR" dirty="0"/>
              <a:t>pode, em casos específicos, ser preposicionado.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 </a:t>
            </a:r>
            <a:r>
              <a:rPr lang="pt-BR" dirty="0"/>
              <a:t>Brasil comprou </a:t>
            </a:r>
            <a:r>
              <a:rPr lang="pt-BR" u="sng" dirty="0"/>
              <a:t>alimentos estrangeiros</a:t>
            </a:r>
            <a:r>
              <a:rPr lang="pt-BR" u="sng" dirty="0" smtClean="0">
                <a:solidFill>
                  <a:srgbClr val="FF0000"/>
                </a:solidFill>
              </a:rPr>
              <a:t>(OD)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u="sng" dirty="0"/>
              <a:t>Bebemos</a:t>
            </a:r>
            <a:r>
              <a:rPr lang="pt-BR" dirty="0"/>
              <a:t> um pouco de seu suco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2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941" y="618186"/>
            <a:ext cx="10097036" cy="5666703"/>
          </a:xfrm>
        </p:spPr>
        <p:txBody>
          <a:bodyPr/>
          <a:lstStyle/>
          <a:p>
            <a:pPr algn="just"/>
            <a:r>
              <a:rPr lang="pt-BR" b="1" u="sng" dirty="0">
                <a:solidFill>
                  <a:schemeClr val="tx1"/>
                </a:solidFill>
              </a:rPr>
              <a:t>Verbos transitivos indiretos: </a:t>
            </a:r>
            <a:r>
              <a:rPr lang="pt-BR" dirty="0"/>
              <a:t>são os verbos complementados </a:t>
            </a:r>
            <a:r>
              <a:rPr lang="pt-BR" dirty="0" smtClean="0"/>
              <a:t>por um </a:t>
            </a:r>
            <a:r>
              <a:rPr lang="pt-BR" dirty="0"/>
              <a:t>objeto indireto, estrutura que geralmente possui </a:t>
            </a:r>
            <a:r>
              <a:rPr lang="pt-BR" dirty="0" smtClean="0"/>
              <a:t>preposição. Como </a:t>
            </a:r>
            <a:r>
              <a:rPr lang="pt-BR" dirty="0"/>
              <a:t>já foi visto nas aulas de Língua Portuguesa, vale lembrar que </a:t>
            </a:r>
            <a:r>
              <a:rPr lang="pt-BR" dirty="0" smtClean="0"/>
              <a:t>é possível </a:t>
            </a:r>
            <a:r>
              <a:rPr lang="pt-BR" dirty="0"/>
              <a:t>que o objeto indireto não tenha preposição.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Nós </a:t>
            </a:r>
            <a:r>
              <a:rPr lang="pt-BR" b="1" u="sng" dirty="0"/>
              <a:t>gostamos de </a:t>
            </a:r>
            <a:r>
              <a:rPr lang="pt-BR" dirty="0"/>
              <a:t>sorvete de frutas</a:t>
            </a:r>
            <a:r>
              <a:rPr lang="pt-BR" dirty="0" smtClean="0"/>
              <a:t>.</a:t>
            </a:r>
            <a:r>
              <a:rPr lang="pt-BR" dirty="0" smtClean="0">
                <a:solidFill>
                  <a:srgbClr val="FF0000"/>
                </a:solidFill>
              </a:rPr>
              <a:t> (OI)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algn="just"/>
            <a:r>
              <a:rPr lang="pt-BR" b="1" u="sng" dirty="0">
                <a:solidFill>
                  <a:schemeClr val="tx1"/>
                </a:solidFill>
              </a:rPr>
              <a:t>Verbos transitivos diretos e indiretos:</a:t>
            </a:r>
            <a:r>
              <a:rPr lang="pt-BR" dirty="0"/>
              <a:t> são aqueles que têm um objeto direto e um objeto </a:t>
            </a:r>
            <a:r>
              <a:rPr lang="pt-BR" dirty="0" smtClean="0"/>
              <a:t>indireto como </a:t>
            </a:r>
            <a:r>
              <a:rPr lang="pt-BR" dirty="0"/>
              <a:t>complementos.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Dei </a:t>
            </a:r>
            <a:r>
              <a:rPr lang="pt-BR" b="1" u="sng" dirty="0"/>
              <a:t>atenção </a:t>
            </a:r>
            <a:r>
              <a:rPr lang="pt-BR" b="1" u="sng" dirty="0">
                <a:solidFill>
                  <a:srgbClr val="FF0000"/>
                </a:solidFill>
              </a:rPr>
              <a:t>a ela</a:t>
            </a:r>
            <a:r>
              <a:rPr lang="pt-BR" b="1" u="sng" dirty="0" smtClean="0">
                <a:solidFill>
                  <a:srgbClr val="FF0000"/>
                </a:solidFill>
              </a:rPr>
              <a:t>. (oblíquo)</a:t>
            </a:r>
          </a:p>
          <a:p>
            <a:pPr marL="0" indent="0">
              <a:buNone/>
            </a:pPr>
            <a:r>
              <a:rPr lang="pt-BR" dirty="0" smtClean="0"/>
              <a:t>         </a:t>
            </a:r>
            <a:r>
              <a:rPr lang="pt-BR" dirty="0" err="1" smtClean="0"/>
              <a:t>od</a:t>
            </a:r>
            <a:r>
              <a:rPr lang="pt-BR" dirty="0" smtClean="0"/>
              <a:t>           </a:t>
            </a:r>
            <a:r>
              <a:rPr lang="pt-BR" dirty="0" err="1" smtClean="0"/>
              <a:t>oI</a:t>
            </a:r>
            <a:endParaRPr lang="pt-BR" dirty="0"/>
          </a:p>
          <a:p>
            <a:pPr marL="0" indent="0">
              <a:buNone/>
            </a:pPr>
            <a:endParaRPr lang="pt-BR" b="1" u="sng" dirty="0" smtClean="0"/>
          </a:p>
          <a:p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399494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8849" y="261870"/>
            <a:ext cx="8596668" cy="755561"/>
          </a:xfrm>
        </p:spPr>
        <p:txBody>
          <a:bodyPr/>
          <a:lstStyle/>
          <a:p>
            <a:pPr algn="ctr"/>
            <a:r>
              <a:rPr lang="pt-BR" dirty="0"/>
              <a:t>Casos que merecem atenção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6212" y="1146220"/>
            <a:ext cx="10354615" cy="5190185"/>
          </a:xfrm>
        </p:spPr>
        <p:txBody>
          <a:bodyPr/>
          <a:lstStyle/>
          <a:p>
            <a:pPr algn="just"/>
            <a:r>
              <a:rPr lang="pt-BR" b="1" u="sng" dirty="0">
                <a:solidFill>
                  <a:srgbClr val="FF0000"/>
                </a:solidFill>
              </a:rPr>
              <a:t>Uso da preposição com pronome relativo</a:t>
            </a:r>
            <a:r>
              <a:rPr lang="pt-BR" b="1" u="sng" dirty="0"/>
              <a:t>: </a:t>
            </a:r>
            <a:r>
              <a:rPr lang="pt-BR" dirty="0"/>
              <a:t>um dos maiores problemas relacionados à regência verbal </a:t>
            </a:r>
            <a:r>
              <a:rPr lang="pt-BR" dirty="0" smtClean="0"/>
              <a:t>é o </a:t>
            </a:r>
            <a:r>
              <a:rPr lang="pt-BR" dirty="0"/>
              <a:t>uso da preposição nos contextos em que há pronomes relativos. </a:t>
            </a:r>
            <a:endParaRPr lang="pt-BR" dirty="0" smtClean="0"/>
          </a:p>
          <a:p>
            <a:pPr algn="just"/>
            <a:r>
              <a:rPr lang="pt-BR" dirty="0" smtClean="0"/>
              <a:t>Sabemos </a:t>
            </a:r>
            <a:r>
              <a:rPr lang="pt-BR" dirty="0"/>
              <a:t>que os pronomes </a:t>
            </a:r>
            <a:r>
              <a:rPr lang="pt-BR" dirty="0" smtClean="0"/>
              <a:t>relativos são </a:t>
            </a:r>
            <a:r>
              <a:rPr lang="pt-BR" dirty="0"/>
              <a:t>os elementos introdutórios das orações subordinadas adjetivas. Se o verbo dessa oração </a:t>
            </a:r>
            <a:r>
              <a:rPr lang="pt-BR" dirty="0" smtClean="0"/>
              <a:t>subordinada exigir </a:t>
            </a:r>
            <a:r>
              <a:rPr lang="pt-BR" dirty="0"/>
              <a:t>preposição, ela deverá vir anteposta ao pronome relativo, como mostram os exemplos a seguir</a:t>
            </a:r>
            <a:r>
              <a:rPr lang="pt-BR" dirty="0" smtClean="0"/>
              <a:t>.</a:t>
            </a:r>
          </a:p>
          <a:p>
            <a:pPr marL="400050" indent="-400050" algn="just">
              <a:buAutoNum type="romanUcPeriod"/>
            </a:pPr>
            <a:r>
              <a:rPr lang="pt-BR" dirty="0" smtClean="0"/>
              <a:t>Veja </a:t>
            </a:r>
            <a:r>
              <a:rPr lang="pt-BR" dirty="0"/>
              <a:t>o filme </a:t>
            </a:r>
            <a:r>
              <a:rPr lang="pt-BR" u="sng" dirty="0"/>
              <a:t>que</a:t>
            </a:r>
            <a:r>
              <a:rPr lang="pt-BR" dirty="0"/>
              <a:t> </a:t>
            </a:r>
            <a:r>
              <a:rPr lang="pt-BR" dirty="0" smtClean="0"/>
              <a:t>gosto</a:t>
            </a:r>
            <a:r>
              <a:rPr lang="pt-BR" dirty="0" smtClean="0">
                <a:solidFill>
                  <a:srgbClr val="FF0000"/>
                </a:solidFill>
              </a:rPr>
              <a:t> X			</a:t>
            </a:r>
            <a:r>
              <a:rPr lang="pt-BR" dirty="0"/>
              <a:t>Veja o filme </a:t>
            </a:r>
            <a:r>
              <a:rPr lang="pt-BR" b="1" dirty="0">
                <a:solidFill>
                  <a:srgbClr val="FF0000"/>
                </a:solidFill>
              </a:rPr>
              <a:t>de que </a:t>
            </a:r>
            <a:r>
              <a:rPr lang="pt-BR" dirty="0"/>
              <a:t>gosto</a:t>
            </a:r>
            <a:r>
              <a:rPr lang="pt-BR" dirty="0" smtClean="0"/>
              <a:t>. </a:t>
            </a:r>
            <a:r>
              <a:rPr lang="pt-BR" b="1" u="sng" dirty="0" smtClean="0">
                <a:solidFill>
                  <a:srgbClr val="92D050"/>
                </a:solidFill>
              </a:rPr>
              <a:t>C</a:t>
            </a:r>
          </a:p>
          <a:p>
            <a:pPr marL="400050" indent="-400050" algn="just">
              <a:buAutoNum type="romanUcPeriod"/>
            </a:pPr>
            <a:endParaRPr lang="pt-BR" b="1" u="sng" dirty="0">
              <a:solidFill>
                <a:srgbClr val="92D050"/>
              </a:solidFill>
            </a:endParaRPr>
          </a:p>
          <a:p>
            <a:pPr marL="400050" indent="-400050" algn="just">
              <a:buAutoNum type="romanUcPeriod"/>
            </a:pPr>
            <a:r>
              <a:rPr lang="pt-BR" dirty="0" smtClean="0"/>
              <a:t>Aquele </a:t>
            </a:r>
            <a:r>
              <a:rPr lang="pt-BR" dirty="0"/>
              <a:t>é o prefeito </a:t>
            </a:r>
            <a:r>
              <a:rPr lang="pt-BR" u="sng" dirty="0"/>
              <a:t>cujas ideias </a:t>
            </a:r>
            <a:r>
              <a:rPr lang="pt-BR" u="sng" dirty="0" smtClean="0"/>
              <a:t>concordo </a:t>
            </a:r>
            <a:r>
              <a:rPr lang="pt-BR" dirty="0" smtClean="0">
                <a:solidFill>
                  <a:srgbClr val="FF0000"/>
                </a:solidFill>
              </a:rPr>
              <a:t>X   </a:t>
            </a:r>
            <a:r>
              <a:rPr lang="pt-BR" dirty="0" smtClean="0"/>
              <a:t>Aquele </a:t>
            </a:r>
            <a:r>
              <a:rPr lang="pt-BR" dirty="0"/>
              <a:t>é o prefeito </a:t>
            </a:r>
            <a:r>
              <a:rPr lang="pt-BR" b="1" u="sng" dirty="0" smtClean="0"/>
              <a:t>com cujas </a:t>
            </a:r>
            <a:r>
              <a:rPr lang="pt-BR" b="1" u="sng" dirty="0"/>
              <a:t>ideias </a:t>
            </a:r>
            <a:r>
              <a:rPr lang="pt-BR" b="1" u="sng" dirty="0" smtClean="0"/>
              <a:t>concordo </a:t>
            </a:r>
            <a:r>
              <a:rPr lang="pt-BR" b="1" u="sng" dirty="0" smtClean="0">
                <a:solidFill>
                  <a:srgbClr val="92D050"/>
                </a:solidFill>
              </a:rPr>
              <a:t>C</a:t>
            </a:r>
            <a:r>
              <a:rPr lang="pt-BR" dirty="0" smtClean="0"/>
              <a:t> </a:t>
            </a:r>
            <a:endParaRPr lang="pt-BR" b="1" u="sng" dirty="0" smtClean="0">
              <a:solidFill>
                <a:srgbClr val="92D050"/>
              </a:solidFill>
            </a:endParaRPr>
          </a:p>
          <a:p>
            <a:pPr marL="0" indent="0" algn="just">
              <a:buNone/>
            </a:pPr>
            <a:endParaRPr lang="pt-BR" b="1" u="sng" dirty="0" smtClean="0"/>
          </a:p>
          <a:p>
            <a:pPr algn="just"/>
            <a:r>
              <a:rPr lang="pt-BR" b="1" u="sng" dirty="0"/>
              <a:t>Uso da preposição em proximidade com o sujeito</a:t>
            </a:r>
            <a:r>
              <a:rPr lang="pt-BR" b="1" u="sng" dirty="0" smtClean="0"/>
              <a:t>: </a:t>
            </a:r>
            <a:r>
              <a:rPr lang="pt-BR" dirty="0"/>
              <a:t>não são permitidas contrações de </a:t>
            </a:r>
            <a:r>
              <a:rPr lang="pt-BR" dirty="0" smtClean="0"/>
              <a:t>preposições com </a:t>
            </a:r>
            <a:r>
              <a:rPr lang="pt-BR" dirty="0"/>
              <a:t>outras estruturas</a:t>
            </a:r>
            <a:endParaRPr lang="pt-BR" b="1" u="sng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dirty="0" smtClean="0"/>
              <a:t>É </a:t>
            </a:r>
            <a:r>
              <a:rPr lang="pt-BR" dirty="0"/>
              <a:t>hora </a:t>
            </a:r>
            <a:r>
              <a:rPr lang="pt-BR" b="1" dirty="0">
                <a:solidFill>
                  <a:srgbClr val="FF0000"/>
                </a:solidFill>
              </a:rPr>
              <a:t>do</a:t>
            </a:r>
            <a:r>
              <a:rPr lang="pt-BR" dirty="0"/>
              <a:t> Brasil crescer</a:t>
            </a:r>
            <a:r>
              <a:rPr lang="pt-BR" dirty="0" smtClean="0"/>
              <a:t>.  </a:t>
            </a:r>
            <a:r>
              <a:rPr lang="pt-BR" dirty="0" smtClean="0">
                <a:solidFill>
                  <a:srgbClr val="FF0000"/>
                </a:solidFill>
              </a:rPr>
              <a:t>X		</a:t>
            </a:r>
            <a:r>
              <a:rPr lang="pt-BR" dirty="0"/>
              <a:t> É hora </a:t>
            </a:r>
            <a:r>
              <a:rPr lang="pt-BR" u="sng" dirty="0">
                <a:solidFill>
                  <a:srgbClr val="FF0000"/>
                </a:solidFill>
              </a:rPr>
              <a:t>de o</a:t>
            </a:r>
            <a:r>
              <a:rPr lang="pt-BR" dirty="0"/>
              <a:t> Brasil crescer</a:t>
            </a:r>
            <a:r>
              <a:rPr lang="pt-BR" dirty="0" smtClean="0"/>
              <a:t>. </a:t>
            </a:r>
            <a:r>
              <a:rPr lang="pt-BR" b="1" dirty="0" smtClean="0">
                <a:solidFill>
                  <a:srgbClr val="92D050"/>
                </a:solidFill>
              </a:rPr>
              <a:t>C</a:t>
            </a: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188203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5260" y="42929"/>
            <a:ext cx="8596668" cy="742682"/>
          </a:xfrm>
        </p:spPr>
        <p:txBody>
          <a:bodyPr/>
          <a:lstStyle/>
          <a:p>
            <a:pPr algn="ctr"/>
            <a:r>
              <a:rPr lang="pt-BR" dirty="0"/>
              <a:t>Paralelismo regencial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941" y="785611"/>
            <a:ext cx="9749307" cy="5898524"/>
          </a:xfrm>
        </p:spPr>
        <p:txBody>
          <a:bodyPr/>
          <a:lstStyle/>
          <a:p>
            <a:pPr algn="just"/>
            <a:r>
              <a:rPr lang="pt-BR" dirty="0"/>
              <a:t>De acordo com a norma-padrão, </a:t>
            </a:r>
            <a:r>
              <a:rPr lang="pt-BR" b="1" dirty="0">
                <a:solidFill>
                  <a:srgbClr val="FF0000"/>
                </a:solidFill>
              </a:rPr>
              <a:t>não é permitido que </a:t>
            </a:r>
            <a:r>
              <a:rPr lang="pt-BR" b="1" dirty="0" smtClean="0">
                <a:solidFill>
                  <a:srgbClr val="FF0000"/>
                </a:solidFill>
              </a:rPr>
              <a:t>verbos de </a:t>
            </a:r>
            <a:r>
              <a:rPr lang="pt-BR" b="1" dirty="0">
                <a:solidFill>
                  <a:srgbClr val="FF0000"/>
                </a:solidFill>
              </a:rPr>
              <a:t>transitividades diferentes dividam o mesmo </a:t>
            </a:r>
            <a:r>
              <a:rPr lang="pt-BR" b="1" dirty="0" smtClean="0">
                <a:solidFill>
                  <a:srgbClr val="FF0000"/>
                </a:solidFill>
              </a:rPr>
              <a:t>complemento.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dirty="0"/>
              <a:t>Compramos e gostamos das flores primaveris</a:t>
            </a:r>
            <a:r>
              <a:rPr lang="pt-BR" dirty="0" smtClean="0"/>
              <a:t>. </a:t>
            </a:r>
            <a:r>
              <a:rPr lang="pt-BR" dirty="0" smtClean="0">
                <a:solidFill>
                  <a:srgbClr val="FF0000"/>
                </a:solidFill>
              </a:rPr>
              <a:t>X      </a:t>
            </a:r>
          </a:p>
          <a:p>
            <a:pPr marL="0" indent="0" algn="just">
              <a:buNone/>
            </a:pPr>
            <a:r>
              <a:rPr lang="pt-BR" dirty="0"/>
              <a:t>Compramos </a:t>
            </a:r>
            <a:r>
              <a:rPr lang="pt-BR" u="sng" dirty="0"/>
              <a:t>as flores primaveris </a:t>
            </a:r>
            <a:r>
              <a:rPr lang="pt-BR" dirty="0"/>
              <a:t>e </a:t>
            </a:r>
            <a:r>
              <a:rPr lang="pt-BR" u="sng" dirty="0"/>
              <a:t>gostamos delas</a:t>
            </a:r>
            <a:r>
              <a:rPr lang="pt-BR" dirty="0" smtClean="0"/>
              <a:t>. (</a:t>
            </a:r>
            <a:r>
              <a:rPr lang="pt-BR" dirty="0" err="1" smtClean="0"/>
              <a:t>de+elas</a:t>
            </a:r>
            <a:r>
              <a:rPr lang="pt-BR" dirty="0" smtClean="0"/>
              <a:t>) </a:t>
            </a:r>
            <a:r>
              <a:rPr lang="pt-BR" b="1" dirty="0" smtClean="0">
                <a:solidFill>
                  <a:srgbClr val="92D050"/>
                </a:solidFill>
              </a:rPr>
              <a:t>C</a:t>
            </a:r>
          </a:p>
          <a:p>
            <a:pPr marL="0" indent="0" algn="just">
              <a:buNone/>
            </a:pPr>
            <a:endParaRPr lang="pt-BR" b="1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pt-BR" dirty="0">
                <a:solidFill>
                  <a:srgbClr val="FF0000"/>
                </a:solidFill>
              </a:rPr>
              <a:t>Verbos que merecem </a:t>
            </a:r>
            <a:r>
              <a:rPr lang="pt-BR" dirty="0" smtClean="0">
                <a:solidFill>
                  <a:srgbClr val="FF0000"/>
                </a:solidFill>
              </a:rPr>
              <a:t>destaque</a:t>
            </a:r>
          </a:p>
          <a:p>
            <a:pPr algn="just">
              <a:buFont typeface="+mj-lt"/>
              <a:buAutoNum type="arabicPeriod"/>
            </a:pPr>
            <a:r>
              <a:rPr lang="pt-BR" dirty="0" smtClean="0">
                <a:solidFill>
                  <a:schemeClr val="tx1"/>
                </a:solidFill>
              </a:rPr>
              <a:t>São muito utilizados e podem ser confundidos na linguagem oral.</a:t>
            </a:r>
          </a:p>
          <a:p>
            <a:pPr algn="just">
              <a:buFont typeface="+mj-lt"/>
              <a:buAutoNum type="arabicPeriod"/>
            </a:pPr>
            <a:r>
              <a:rPr lang="pt-BR" dirty="0">
                <a:solidFill>
                  <a:schemeClr val="tx1"/>
                </a:solidFill>
              </a:rPr>
              <a:t>P</a:t>
            </a:r>
            <a:r>
              <a:rPr lang="pt-BR" dirty="0" smtClean="0">
                <a:solidFill>
                  <a:schemeClr val="tx1"/>
                </a:solidFill>
              </a:rPr>
              <a:t>odem </a:t>
            </a:r>
            <a:r>
              <a:rPr lang="pt-BR" dirty="0">
                <a:solidFill>
                  <a:schemeClr val="tx1"/>
                </a:solidFill>
              </a:rPr>
              <a:t>gerar dúvida, também, por </a:t>
            </a:r>
            <a:r>
              <a:rPr lang="pt-BR" dirty="0" smtClean="0">
                <a:solidFill>
                  <a:srgbClr val="FF0000"/>
                </a:solidFill>
              </a:rPr>
              <a:t>admitirem mais </a:t>
            </a:r>
            <a:r>
              <a:rPr lang="pt-BR" dirty="0">
                <a:solidFill>
                  <a:srgbClr val="FF0000"/>
                </a:solidFill>
              </a:rPr>
              <a:t>de uma transitividade dependendo do sentido que assumem</a:t>
            </a:r>
            <a:r>
              <a:rPr lang="pt-BR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pt-BR" b="1" u="sng" dirty="0" smtClean="0">
              <a:solidFill>
                <a:schemeClr val="tx1"/>
              </a:solidFill>
            </a:endParaRPr>
          </a:p>
          <a:p>
            <a:r>
              <a:rPr lang="pt-BR" b="1" u="sng" dirty="0" smtClean="0">
                <a:solidFill>
                  <a:schemeClr val="tx1"/>
                </a:solidFill>
              </a:rPr>
              <a:t>Agradar</a:t>
            </a:r>
            <a:r>
              <a:rPr lang="pt-BR" b="1" dirty="0" smtClean="0">
                <a:solidFill>
                  <a:schemeClr val="tx1"/>
                </a:solidFill>
              </a:rPr>
              <a:t>: </a:t>
            </a:r>
            <a:r>
              <a:rPr lang="pt-BR" dirty="0" smtClean="0">
                <a:solidFill>
                  <a:schemeClr val="tx1"/>
                </a:solidFill>
              </a:rPr>
              <a:t>é </a:t>
            </a:r>
            <a:r>
              <a:rPr lang="pt-BR" dirty="0">
                <a:solidFill>
                  <a:schemeClr val="tx1"/>
                </a:solidFill>
              </a:rPr>
              <a:t>verbo transitivo direto com o sentido de “fazer agrados</a:t>
            </a:r>
            <a:r>
              <a:rPr lang="pt-BR" dirty="0" smtClean="0">
                <a:solidFill>
                  <a:schemeClr val="tx1"/>
                </a:solidFill>
              </a:rPr>
              <a:t>”, “</a:t>
            </a:r>
            <a:r>
              <a:rPr lang="pt-BR" dirty="0">
                <a:solidFill>
                  <a:schemeClr val="tx1"/>
                </a:solidFill>
              </a:rPr>
              <a:t>afagar</a:t>
            </a:r>
            <a:r>
              <a:rPr lang="pt-BR" dirty="0" smtClean="0">
                <a:solidFill>
                  <a:schemeClr val="tx1"/>
                </a:solidFill>
              </a:rPr>
              <a:t>”.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tx1"/>
                </a:solidFill>
              </a:rPr>
              <a:t>Ela agradou seu filho antes de dormir. → Transitivo direto.</a:t>
            </a:r>
          </a:p>
          <a:p>
            <a:pPr marL="0" indent="0">
              <a:buNone/>
            </a:pPr>
            <a:endParaRPr 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12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456" y="412125"/>
            <a:ext cx="9581882" cy="5988675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É transitivo indireto se tiver o sentido de “satisfazer”</a:t>
            </a:r>
            <a:endParaRPr lang="pt-BR" b="1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</a:rPr>
              <a:t>As festas da escola agradaram </a:t>
            </a:r>
            <a:r>
              <a:rPr lang="pt-BR" b="1" u="sng" dirty="0">
                <a:solidFill>
                  <a:srgbClr val="FF0000"/>
                </a:solidFill>
              </a:rPr>
              <a:t>a</a:t>
            </a:r>
            <a:r>
              <a:rPr lang="pt-BR" b="1" dirty="0">
                <a:solidFill>
                  <a:srgbClr val="FF0000"/>
                </a:solidFill>
              </a:rPr>
              <a:t> todos</a:t>
            </a:r>
            <a:r>
              <a:rPr lang="pt-BR" dirty="0">
                <a:solidFill>
                  <a:schemeClr val="tx1"/>
                </a:solidFill>
              </a:rPr>
              <a:t>. → Transitivo </a:t>
            </a:r>
            <a:r>
              <a:rPr lang="pt-BR" dirty="0" smtClean="0">
                <a:solidFill>
                  <a:schemeClr val="tx1"/>
                </a:solidFill>
              </a:rPr>
              <a:t>indireto.</a:t>
            </a: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b="1" u="sng" dirty="0">
                <a:solidFill>
                  <a:schemeClr val="tx1"/>
                </a:solidFill>
              </a:rPr>
              <a:t>Aspirar:</a:t>
            </a:r>
            <a:r>
              <a:rPr lang="pt-BR" dirty="0">
                <a:solidFill>
                  <a:schemeClr val="tx1"/>
                </a:solidFill>
              </a:rPr>
              <a:t> é verbo transitivo direto com o sentido de “absorver</a:t>
            </a:r>
            <a:r>
              <a:rPr lang="pt-BR" dirty="0" smtClean="0">
                <a:solidFill>
                  <a:schemeClr val="tx1"/>
                </a:solidFill>
              </a:rPr>
              <a:t>”; 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Nós </a:t>
            </a:r>
            <a:r>
              <a:rPr lang="pt-BR" dirty="0">
                <a:solidFill>
                  <a:schemeClr val="tx1"/>
                </a:solidFill>
              </a:rPr>
              <a:t>aspiramos a poluição. → Transitivo direto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É transitivo </a:t>
            </a:r>
            <a:r>
              <a:rPr lang="pt-BR" dirty="0">
                <a:solidFill>
                  <a:schemeClr val="tx1"/>
                </a:solidFill>
              </a:rPr>
              <a:t>indireto, com complemento introduzido pela preposição </a:t>
            </a:r>
            <a:r>
              <a:rPr lang="pt-BR" b="1" dirty="0">
                <a:solidFill>
                  <a:srgbClr val="FF0000"/>
                </a:solidFill>
              </a:rPr>
              <a:t>“a”</a:t>
            </a:r>
            <a:r>
              <a:rPr lang="pt-BR" dirty="0">
                <a:solidFill>
                  <a:schemeClr val="tx1"/>
                </a:solidFill>
              </a:rPr>
              <a:t>, quando tem o sentido de “almejar”.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tx1"/>
                </a:solidFill>
              </a:rPr>
              <a:t>Nós </a:t>
            </a:r>
            <a:r>
              <a:rPr lang="pt-BR" dirty="0">
                <a:solidFill>
                  <a:schemeClr val="tx1"/>
                </a:solidFill>
              </a:rPr>
              <a:t>aspiramos </a:t>
            </a:r>
            <a:r>
              <a:rPr lang="pt-BR" b="1" u="sng" dirty="0">
                <a:solidFill>
                  <a:srgbClr val="FF0000"/>
                </a:solidFill>
              </a:rPr>
              <a:t>ao convívio </a:t>
            </a:r>
            <a:r>
              <a:rPr lang="pt-BR" dirty="0">
                <a:solidFill>
                  <a:schemeClr val="tx1"/>
                </a:solidFill>
              </a:rPr>
              <a:t>pacífico entre os povos. → Transitivo indireto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Consistir: é </a:t>
            </a:r>
            <a:r>
              <a:rPr lang="pt-BR" b="1" dirty="0">
                <a:solidFill>
                  <a:srgbClr val="FF0000"/>
                </a:solidFill>
              </a:rPr>
              <a:t>verbo transitivo indireto com complemento </a:t>
            </a:r>
            <a:r>
              <a:rPr lang="pt-BR" b="1" dirty="0" smtClean="0">
                <a:solidFill>
                  <a:srgbClr val="FF0000"/>
                </a:solidFill>
              </a:rPr>
              <a:t>introduzido pela </a:t>
            </a:r>
            <a:r>
              <a:rPr lang="pt-BR" b="1" dirty="0">
                <a:solidFill>
                  <a:srgbClr val="FF0000"/>
                </a:solidFill>
              </a:rPr>
              <a:t>preposição “em”.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</a:rPr>
              <a:t>O </a:t>
            </a:r>
            <a:r>
              <a:rPr lang="pt-BR" dirty="0" smtClean="0">
                <a:solidFill>
                  <a:schemeClr val="tx1"/>
                </a:solidFill>
              </a:rPr>
              <a:t>desenvolvimento </a:t>
            </a:r>
            <a:r>
              <a:rPr lang="pt-BR" dirty="0">
                <a:solidFill>
                  <a:schemeClr val="tx1"/>
                </a:solidFill>
              </a:rPr>
              <a:t>consiste </a:t>
            </a:r>
            <a:r>
              <a:rPr lang="pt-BR" b="1" u="sng" dirty="0">
                <a:solidFill>
                  <a:schemeClr val="tx1"/>
                </a:solidFill>
              </a:rPr>
              <a:t>em muito trabalho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51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4699" y="386366"/>
            <a:ext cx="9569002" cy="6168980"/>
          </a:xfrm>
        </p:spPr>
        <p:txBody>
          <a:bodyPr/>
          <a:lstStyle/>
          <a:p>
            <a:pPr algn="just"/>
            <a:r>
              <a:rPr lang="pt-BR" b="1" u="sng" dirty="0">
                <a:solidFill>
                  <a:schemeClr val="tx1"/>
                </a:solidFill>
              </a:rPr>
              <a:t>Obedecer e desobedecer:</a:t>
            </a:r>
            <a:r>
              <a:rPr lang="pt-BR" dirty="0"/>
              <a:t> ambos </a:t>
            </a:r>
            <a:r>
              <a:rPr lang="pt-BR" dirty="0">
                <a:solidFill>
                  <a:srgbClr val="FF0000"/>
                </a:solidFill>
              </a:rPr>
              <a:t>são verbos transitivos indiretos </a:t>
            </a:r>
            <a:r>
              <a:rPr lang="pt-BR" dirty="0"/>
              <a:t>e têm complemento </a:t>
            </a:r>
            <a:r>
              <a:rPr lang="pt-BR" dirty="0">
                <a:solidFill>
                  <a:schemeClr val="tx1"/>
                </a:solidFill>
              </a:rPr>
              <a:t>iniciado </a:t>
            </a:r>
            <a:r>
              <a:rPr lang="pt-BR" dirty="0" smtClean="0">
                <a:solidFill>
                  <a:schemeClr val="tx1"/>
                </a:solidFill>
              </a:rPr>
              <a:t>pela preposição </a:t>
            </a:r>
            <a:r>
              <a:rPr lang="pt-BR" b="1" dirty="0">
                <a:solidFill>
                  <a:srgbClr val="FF0000"/>
                </a:solidFill>
              </a:rPr>
              <a:t>“a”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Pedestres</a:t>
            </a:r>
            <a:r>
              <a:rPr lang="pt-BR" dirty="0"/>
              <a:t>, motoristas e ciclistas precisam </a:t>
            </a:r>
            <a:r>
              <a:rPr lang="pt-BR" u="sng" dirty="0"/>
              <a:t>obedecer </a:t>
            </a:r>
            <a:r>
              <a:rPr lang="pt-BR" u="sng" dirty="0">
                <a:solidFill>
                  <a:srgbClr val="FF0000"/>
                </a:solidFill>
              </a:rPr>
              <a:t>às </a:t>
            </a:r>
            <a:r>
              <a:rPr lang="pt-BR" dirty="0"/>
              <a:t>leis de trânsito.</a:t>
            </a:r>
          </a:p>
          <a:p>
            <a:pPr marL="0" indent="0">
              <a:buNone/>
            </a:pPr>
            <a:r>
              <a:rPr lang="pt-BR" dirty="0"/>
              <a:t>Desobedecendo </a:t>
            </a:r>
            <a:r>
              <a:rPr lang="pt-BR" u="sng" dirty="0">
                <a:solidFill>
                  <a:srgbClr val="FF0000"/>
                </a:solidFill>
              </a:rPr>
              <a:t>aos</a:t>
            </a:r>
            <a:r>
              <a:rPr lang="pt-BR" u="sng" dirty="0"/>
              <a:t> acordos</a:t>
            </a:r>
            <a:r>
              <a:rPr lang="pt-BR" dirty="0"/>
              <a:t>, os barcos atracaram antes da hora estipulada.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Pisar</a:t>
            </a:r>
            <a:r>
              <a:rPr lang="pt-BR" dirty="0"/>
              <a:t>: é verbo transitivo direto, salvo raríssimas exceções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Nós </a:t>
            </a:r>
            <a:r>
              <a:rPr lang="pt-BR" u="sng" dirty="0"/>
              <a:t>pisamos o chão </a:t>
            </a:r>
            <a:r>
              <a:rPr lang="pt-BR" dirty="0"/>
              <a:t>que nos </a:t>
            </a:r>
            <a:r>
              <a:rPr lang="pt-BR" dirty="0" smtClean="0"/>
              <a:t>sustenta.</a:t>
            </a:r>
          </a:p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Preferir: é verbo transitivo direto e indireto que deve ser utilizado com a preposição </a:t>
            </a:r>
            <a:r>
              <a:rPr lang="pt-BR" b="1" dirty="0">
                <a:solidFill>
                  <a:srgbClr val="FF0000"/>
                </a:solidFill>
              </a:rPr>
              <a:t>“a”</a:t>
            </a:r>
            <a:r>
              <a:rPr lang="pt-BR" dirty="0"/>
              <a:t> entre os complementos.</a:t>
            </a:r>
          </a:p>
          <a:p>
            <a:pPr marL="0" indent="0" algn="just">
              <a:buNone/>
            </a:pPr>
            <a:r>
              <a:rPr lang="pt-BR" dirty="0"/>
              <a:t>É preciso ter cuidado com esse verbo, pois, na linguagem coloquial, os falantes </a:t>
            </a:r>
            <a:r>
              <a:rPr lang="pt-BR" dirty="0" smtClean="0"/>
              <a:t>geralmente  utilizam </a:t>
            </a:r>
            <a:r>
              <a:rPr lang="pt-BR" dirty="0"/>
              <a:t>a forma “do que”, incorreta segundo a norma-padrão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r>
              <a:rPr lang="pt-BR" dirty="0"/>
              <a:t>Eu </a:t>
            </a:r>
            <a:r>
              <a:rPr lang="pt-BR" b="1" u="sng" dirty="0">
                <a:solidFill>
                  <a:schemeClr val="tx1"/>
                </a:solidFill>
              </a:rPr>
              <a:t>prefiro doces a salgados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720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04" y="1107584"/>
            <a:ext cx="10451270" cy="4773021"/>
          </a:xfrm>
        </p:spPr>
      </p:pic>
    </p:spTree>
    <p:extLst>
      <p:ext uri="{BB962C8B-B14F-4D97-AF65-F5344CB8AC3E}">
        <p14:creationId xmlns:p14="http://schemas.microsoft.com/office/powerpoint/2010/main" val="98158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578" y="437883"/>
            <a:ext cx="9118241" cy="6272010"/>
          </a:xfrm>
        </p:spPr>
        <p:txBody>
          <a:bodyPr>
            <a:normAutofit/>
          </a:bodyPr>
          <a:lstStyle/>
          <a:p>
            <a:pPr algn="just"/>
            <a:r>
              <a:rPr lang="pt-BR" b="1" u="sng" dirty="0">
                <a:solidFill>
                  <a:srgbClr val="FF0000"/>
                </a:solidFill>
              </a:rPr>
              <a:t>Visar:</a:t>
            </a:r>
            <a:r>
              <a:rPr lang="pt-BR" dirty="0"/>
              <a:t> é verbo transitivo direto com o sentido de “olhar fixamente”, “mirar”. No entanto, pode </a:t>
            </a:r>
            <a:r>
              <a:rPr lang="pt-BR" dirty="0" smtClean="0"/>
              <a:t>funcionar como </a:t>
            </a:r>
            <a:r>
              <a:rPr lang="pt-BR" dirty="0"/>
              <a:t>transitivo indireto quando tem o sentido de “almejar”.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chemeClr val="tx1"/>
                </a:solidFill>
              </a:rPr>
              <a:t>Ele </a:t>
            </a:r>
            <a:r>
              <a:rPr lang="pt-BR" dirty="0">
                <a:solidFill>
                  <a:schemeClr val="tx1"/>
                </a:solidFill>
              </a:rPr>
              <a:t>visou o companheiro antes de lançar a bola. → Transitivo direto.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</a:rPr>
              <a:t>Ela visou </a:t>
            </a:r>
            <a:r>
              <a:rPr lang="pt-BR" b="1" u="sng" dirty="0">
                <a:solidFill>
                  <a:schemeClr val="tx1"/>
                </a:solidFill>
              </a:rPr>
              <a:t>a</a:t>
            </a:r>
            <a:r>
              <a:rPr lang="pt-BR" dirty="0">
                <a:solidFill>
                  <a:schemeClr val="tx1"/>
                </a:solidFill>
              </a:rPr>
              <a:t> uma situação melhor de vida. → Transitivo indireto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tx1"/>
                </a:solidFill>
              </a:rPr>
              <a:t>A seguir, a regência de alguns nomes...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993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691</TotalTime>
  <Words>658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Facetado</vt:lpstr>
      <vt:lpstr>Regência Verbal e nominal</vt:lpstr>
      <vt:lpstr>Apresentação do PowerPoint</vt:lpstr>
      <vt:lpstr>Apresentação do PowerPoint</vt:lpstr>
      <vt:lpstr>Casos que merecem atenção</vt:lpstr>
      <vt:lpstr>Paralelismo regencial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Cap. 16- Regência Verbal</dc:title>
  <dc:creator>Beatriz Oliveira</dc:creator>
  <cp:lastModifiedBy>Beatriz Oliveira</cp:lastModifiedBy>
  <cp:revision>21</cp:revision>
  <dcterms:created xsi:type="dcterms:W3CDTF">2020-08-26T09:54:28Z</dcterms:created>
  <dcterms:modified xsi:type="dcterms:W3CDTF">2020-08-31T17:43:17Z</dcterms:modified>
</cp:coreProperties>
</file>