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30E27-44C3-4902-BEEC-4D69BE397F8E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2C0B-7B4C-40C9-8DF5-D2F38CC1AC5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97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2C0B-7B4C-40C9-8DF5-D2F38CC1AC5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81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E4EA6E-B600-4015-BE7F-813E9DE12260}" type="datetimeFigureOut">
              <a:rPr lang="pt-BR" smtClean="0"/>
              <a:t>05/08/2020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46640" cy="2952328"/>
          </a:xfrm>
        </p:spPr>
        <p:txBody>
          <a:bodyPr>
            <a:noAutofit/>
          </a:bodyPr>
          <a:lstStyle/>
          <a:p>
            <a:endParaRPr lang="pt-BR" sz="6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" y="116632"/>
            <a:ext cx="8426994" cy="67413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64" y="1844824"/>
            <a:ext cx="4728730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Termoquímica</a:t>
            </a:r>
          </a:p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(Introdução)</a:t>
            </a:r>
          </a:p>
          <a:p>
            <a:pPr algn="ctr"/>
            <a:endParaRPr lang="pt-BR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Profª: Natália Freitas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C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</a:t>
            </a:r>
            <a:r>
              <a:rPr lang="pt-BR" sz="2400" baseline="-25000" dirty="0"/>
              <a:t>(g) </a:t>
            </a:r>
            <a:r>
              <a:rPr lang="pt-BR" sz="2400" dirty="0"/>
              <a:t>+ 3O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(g)</a:t>
            </a:r>
            <a:r>
              <a:rPr lang="pt-BR" sz="2400" dirty="0"/>
              <a:t>       2CO</a:t>
            </a:r>
            <a:r>
              <a:rPr lang="pt-BR" sz="2400" baseline="-25000" dirty="0"/>
              <a:t>2 (g)</a:t>
            </a:r>
            <a:r>
              <a:rPr lang="pt-BR" sz="2400" dirty="0"/>
              <a:t>  +2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   </a:t>
            </a:r>
            <a:r>
              <a:rPr lang="el-GR" sz="2400" dirty="0"/>
              <a:t>Δ</a:t>
            </a:r>
            <a:r>
              <a:rPr lang="pt-BR" sz="2400" dirty="0"/>
              <a:t>H = -1411,2 KJ</a:t>
            </a:r>
          </a:p>
          <a:p>
            <a:pPr marL="0" indent="0">
              <a:buNone/>
            </a:pPr>
            <a:r>
              <a:rPr lang="pt-BR" sz="2400" dirty="0"/>
              <a:t>H</a:t>
            </a:r>
            <a:r>
              <a:rPr lang="pt-BR" sz="2400" baseline="-25000" dirty="0"/>
              <a:t>2 (g)</a:t>
            </a:r>
            <a:r>
              <a:rPr lang="pt-BR" sz="2400" dirty="0"/>
              <a:t>  +1/2 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(g)</a:t>
            </a:r>
            <a:r>
              <a:rPr lang="pt-BR" sz="2400" dirty="0"/>
              <a:t>      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                      </a:t>
            </a:r>
            <a:r>
              <a:rPr lang="el-GR" sz="2400" dirty="0"/>
              <a:t>Δ</a:t>
            </a:r>
            <a:r>
              <a:rPr lang="pt-BR" sz="2400" dirty="0"/>
              <a:t>H = -285,8 KJ</a:t>
            </a:r>
          </a:p>
          <a:p>
            <a:pPr marL="0" indent="0">
              <a:buNone/>
            </a:pPr>
            <a:r>
              <a:rPr lang="pt-BR" sz="2400" dirty="0"/>
              <a:t>2CO</a:t>
            </a:r>
            <a:r>
              <a:rPr lang="pt-BR" sz="2400" baseline="-25000" dirty="0"/>
              <a:t>2 (g)</a:t>
            </a:r>
            <a:r>
              <a:rPr lang="pt-BR" sz="2400" dirty="0"/>
              <a:t> + 3H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C</a:t>
            </a:r>
            <a:r>
              <a:rPr lang="pt-BR" sz="2400" baseline="-25000" dirty="0"/>
              <a:t>2</a:t>
            </a:r>
            <a:r>
              <a:rPr lang="pt-BR" sz="2400" dirty="0"/>
              <a:t>H</a:t>
            </a:r>
            <a:r>
              <a:rPr lang="pt-BR" sz="2400" baseline="-25000" dirty="0"/>
              <a:t>6 (g)</a:t>
            </a:r>
            <a:r>
              <a:rPr lang="pt-BR" sz="2400" dirty="0"/>
              <a:t> + 7/2 O</a:t>
            </a:r>
            <a:r>
              <a:rPr lang="pt-BR" sz="2400" baseline="-25000" dirty="0"/>
              <a:t>2 (g)</a:t>
            </a:r>
            <a:r>
              <a:rPr lang="pt-BR" sz="2400" dirty="0"/>
              <a:t>      </a:t>
            </a:r>
            <a:r>
              <a:rPr lang="el-GR" sz="2400" dirty="0"/>
              <a:t>Δ</a:t>
            </a:r>
            <a:r>
              <a:rPr lang="pt-BR" sz="2400" dirty="0"/>
              <a:t>H = + 1560,7 KJ</a:t>
            </a:r>
          </a:p>
          <a:p>
            <a:pPr marL="0" indent="0">
              <a:buNone/>
            </a:pPr>
            <a:r>
              <a:rPr lang="pt-BR" b="1" dirty="0"/>
              <a:t>C</a:t>
            </a:r>
            <a:r>
              <a:rPr lang="pt-BR" b="1" baseline="-25000" dirty="0"/>
              <a:t>2</a:t>
            </a:r>
            <a:r>
              <a:rPr lang="pt-BR" b="1" dirty="0"/>
              <a:t>H</a:t>
            </a:r>
            <a:r>
              <a:rPr lang="pt-BR" b="1" baseline="-25000" dirty="0"/>
              <a:t>4</a:t>
            </a:r>
            <a:r>
              <a:rPr lang="pt-BR" b="1" dirty="0"/>
              <a:t> </a:t>
            </a:r>
            <a:r>
              <a:rPr lang="pt-BR" b="1" baseline="-25000" dirty="0"/>
              <a:t>(g) </a:t>
            </a:r>
            <a:r>
              <a:rPr lang="pt-BR" b="1" dirty="0"/>
              <a:t>+ H</a:t>
            </a:r>
            <a:r>
              <a:rPr lang="pt-BR" b="1" baseline="-25000" dirty="0"/>
              <a:t>2</a:t>
            </a:r>
            <a:r>
              <a:rPr lang="pt-BR" b="1" dirty="0"/>
              <a:t> </a:t>
            </a:r>
            <a:r>
              <a:rPr lang="pt-BR" b="1" baseline="-25000" dirty="0"/>
              <a:t>(g)</a:t>
            </a:r>
            <a:r>
              <a:rPr lang="pt-BR" b="1" dirty="0"/>
              <a:t>         C</a:t>
            </a:r>
            <a:r>
              <a:rPr lang="pt-BR" b="1" baseline="-25000" dirty="0"/>
              <a:t>2</a:t>
            </a:r>
            <a:r>
              <a:rPr lang="pt-BR" b="1" dirty="0"/>
              <a:t>H</a:t>
            </a:r>
            <a:r>
              <a:rPr lang="pt-BR" b="1" baseline="-25000" dirty="0"/>
              <a:t>6</a:t>
            </a:r>
            <a:r>
              <a:rPr lang="pt-BR" b="1" dirty="0"/>
              <a:t> </a:t>
            </a:r>
            <a:r>
              <a:rPr lang="pt-BR" b="1" baseline="-25000" dirty="0"/>
              <a:t>(g)</a:t>
            </a:r>
            <a:r>
              <a:rPr lang="pt-BR" b="1" dirty="0"/>
              <a:t>  </a:t>
            </a:r>
            <a:r>
              <a:rPr lang="pt-BR" b="1" dirty="0" smtClean="0"/>
              <a:t>                                 </a:t>
            </a:r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pt-BR" b="1" dirty="0" smtClean="0">
                <a:solidFill>
                  <a:srgbClr val="FF0000"/>
                </a:solidFill>
              </a:rPr>
              <a:t>H = ?     </a:t>
            </a:r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Agora basta </a:t>
            </a:r>
            <a:r>
              <a:rPr lang="pt-B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SOMAR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</a:t>
            </a:r>
            <a:r>
              <a:rPr lang="el-GR" dirty="0"/>
              <a:t> Δ</a:t>
            </a:r>
            <a:r>
              <a:rPr lang="pt-BR" dirty="0" smtClean="0"/>
              <a:t>H das reações:</a:t>
            </a:r>
          </a:p>
          <a:p>
            <a:pPr marL="0" indent="0">
              <a:buNone/>
            </a:pPr>
            <a:r>
              <a:rPr lang="el-GR" sz="2800" dirty="0"/>
              <a:t>Δ</a:t>
            </a:r>
            <a:r>
              <a:rPr lang="pt-BR" sz="2800" dirty="0"/>
              <a:t>H </a:t>
            </a:r>
            <a:r>
              <a:rPr lang="pt-BR" sz="2800" dirty="0" smtClean="0"/>
              <a:t>= -1411,2 + (-285,8) + (+1560,7)</a:t>
            </a:r>
          </a:p>
          <a:p>
            <a:pPr marL="0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-136,3 KJ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3768" y="1916832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51196" y="2389521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2033" y="2780928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5816" y="1700808"/>
            <a:ext cx="720080" cy="50405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2564904"/>
            <a:ext cx="864096" cy="5760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11960" y="1700808"/>
            <a:ext cx="576064" cy="5040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83244" y="2204864"/>
            <a:ext cx="508636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63688" y="2564904"/>
            <a:ext cx="576064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19672" y="2204864"/>
            <a:ext cx="43204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11960" y="2564904"/>
            <a:ext cx="576064" cy="432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7544" y="3140968"/>
            <a:ext cx="7848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67744" y="3341858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3688" y="1772816"/>
            <a:ext cx="43204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8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Logo, o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da reação é: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5400" b="1" dirty="0" smtClean="0"/>
          </a:p>
          <a:p>
            <a:pPr marL="0" indent="0" algn="ctr">
              <a:buNone/>
            </a:pPr>
            <a:r>
              <a:rPr lang="pt-BR" sz="5400" b="1" dirty="0" smtClean="0"/>
              <a:t>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4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 </a:t>
            </a:r>
            <a:r>
              <a:rPr lang="pt-BR" sz="5400" b="1" dirty="0"/>
              <a:t>+ H</a:t>
            </a:r>
            <a:r>
              <a:rPr lang="pt-BR" sz="5400" b="1" baseline="-25000" dirty="0"/>
              <a:t>2</a:t>
            </a:r>
            <a:r>
              <a:rPr lang="pt-BR" sz="5400" b="1" dirty="0"/>
              <a:t> </a:t>
            </a:r>
            <a:r>
              <a:rPr lang="pt-BR" sz="5400" b="1" baseline="-25000" dirty="0"/>
              <a:t>(g)</a:t>
            </a:r>
            <a:r>
              <a:rPr lang="pt-BR" sz="5400" b="1" dirty="0"/>
              <a:t>         C</a:t>
            </a:r>
            <a:r>
              <a:rPr lang="pt-BR" sz="5400" b="1" baseline="-25000" dirty="0"/>
              <a:t>2</a:t>
            </a:r>
            <a:r>
              <a:rPr lang="pt-BR" sz="5400" b="1" dirty="0"/>
              <a:t>H</a:t>
            </a:r>
            <a:r>
              <a:rPr lang="pt-BR" sz="5400" b="1" baseline="-25000" dirty="0"/>
              <a:t>6</a:t>
            </a:r>
            <a:r>
              <a:rPr lang="pt-BR" sz="5400" b="1" dirty="0"/>
              <a:t> </a:t>
            </a:r>
            <a:r>
              <a:rPr lang="pt-BR" sz="5400" b="1" baseline="-25000" dirty="0"/>
              <a:t>(g)</a:t>
            </a:r>
            <a:r>
              <a:rPr lang="pt-BR" sz="5400" b="1" dirty="0"/>
              <a:t>       </a:t>
            </a:r>
            <a:endParaRPr lang="pt-BR" sz="5400" b="1" dirty="0" smtClean="0"/>
          </a:p>
          <a:p>
            <a:pPr marL="0" indent="0">
              <a:buNone/>
            </a:pPr>
            <a:endParaRPr lang="pt-BR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Δ</a:t>
            </a:r>
            <a:r>
              <a:rPr lang="pt-BR" sz="5400" b="1" dirty="0">
                <a:solidFill>
                  <a:srgbClr val="FF0000"/>
                </a:solidFill>
              </a:rPr>
              <a:t>H = </a:t>
            </a:r>
            <a:r>
              <a:rPr lang="pt-BR" sz="5400" b="1" dirty="0" smtClean="0">
                <a:solidFill>
                  <a:srgbClr val="FF0000"/>
                </a:solidFill>
              </a:rPr>
              <a:t>-136,3 KJ </a:t>
            </a:r>
            <a:endParaRPr lang="pt-BR" sz="54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6810" y="2996952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8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/>
              <a:t>    </a:t>
            </a: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Observe a resolução, com atenção, abaixo: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63" y="1786670"/>
            <a:ext cx="766165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4744"/>
            <a:ext cx="4968552" cy="50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92280" y="1154979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Δ</a:t>
            </a:r>
            <a:r>
              <a:rPr lang="pt-BR" b="1" dirty="0">
                <a:solidFill>
                  <a:srgbClr val="FF0000"/>
                </a:solidFill>
              </a:rPr>
              <a:t>H = ?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8609" y="204569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348609" y="169661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179" y="2403585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3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87480" y="2772917"/>
            <a:ext cx="727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20072" y="2705652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5012" y="4509120"/>
            <a:ext cx="15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710723" y="2403585"/>
            <a:ext cx="880864" cy="581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3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620000" cy="1143000"/>
          </a:xfrm>
        </p:spPr>
        <p:txBody>
          <a:bodyPr/>
          <a:lstStyle/>
          <a:p>
            <a:r>
              <a:rPr lang="pt-BR" sz="7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Agora, tente fazer....</a:t>
            </a:r>
            <a:endParaRPr lang="pt-BR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4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316417" cy="185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2949217" cy="40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7" y="1699746"/>
            <a:ext cx="8340081" cy="45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6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9419"/>
            <a:ext cx="8505757" cy="14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2" y="277371"/>
            <a:ext cx="339877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76714" y="2109119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C</a:t>
            </a:r>
            <a:r>
              <a:rPr lang="pt-BR" sz="2800" b="1" baseline="-25000" dirty="0"/>
              <a:t>(graf)  </a:t>
            </a:r>
            <a:r>
              <a:rPr lang="pt-BR" sz="2800" b="1" baseline="-25000" dirty="0" smtClean="0"/>
              <a:t>  </a:t>
            </a:r>
            <a:r>
              <a:rPr lang="pt-BR" sz="2800" b="1" baseline="-25000" dirty="0" smtClean="0">
                <a:sym typeface="Wingdings" pitchFamily="2" charset="2"/>
              </a:rPr>
              <a:t></a:t>
            </a:r>
            <a:r>
              <a:rPr lang="pt-BR" sz="2800" b="1" baseline="-25000" dirty="0" smtClean="0"/>
              <a:t>  </a:t>
            </a:r>
            <a:r>
              <a:rPr lang="pt-BR" sz="2800" b="1" dirty="0" smtClean="0"/>
              <a:t>C</a:t>
            </a:r>
            <a:r>
              <a:rPr lang="pt-BR" sz="2800" b="1" baseline="-25000" dirty="0" smtClean="0"/>
              <a:t>(g</a:t>
            </a:r>
            <a:r>
              <a:rPr lang="pt-BR" sz="2800" b="1" baseline="-25000" dirty="0"/>
              <a:t>)</a:t>
            </a:r>
            <a:endParaRPr lang="pt-BR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668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7681664" cy="592412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0370"/>
            <a:ext cx="6984776" cy="631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3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Definindo o que é calor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6981438" cy="21602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15616" y="2420888"/>
            <a:ext cx="6981438" cy="21602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3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26170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que liberam e absorvem calor</a:t>
            </a:r>
            <a:endParaRPr lang="pt-BR" sz="4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2" y="2357437"/>
            <a:ext cx="3571875" cy="3286125"/>
          </a:xfrm>
        </p:spPr>
      </p:pic>
      <p:sp>
        <p:nvSpPr>
          <p:cNvPr id="5" name="Rectangle 4"/>
          <p:cNvSpPr/>
          <p:nvPr/>
        </p:nvSpPr>
        <p:spPr>
          <a:xfrm>
            <a:off x="2195736" y="2027700"/>
            <a:ext cx="4176464" cy="406559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3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5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ariação de energia</a:t>
            </a:r>
            <a:endParaRPr lang="pt-BR" sz="5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dirty="0" smtClean="0"/>
          </a:p>
          <a:p>
            <a:pPr marL="0" indent="0" algn="ctr">
              <a:buNone/>
            </a:pPr>
            <a:r>
              <a:rPr lang="pt-BR" sz="4800" dirty="0" smtClean="0"/>
              <a:t>A variação de entalpia consiste em quanto de energia foi liberada ou absorvida.</a:t>
            </a:r>
          </a:p>
          <a:p>
            <a:pPr marL="0" indent="0" algn="ctr">
              <a:buNone/>
            </a:pPr>
            <a:endParaRPr lang="pt-BR" sz="4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3084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 os gráficos:</a:t>
            </a:r>
          </a:p>
          <a:p>
            <a:endParaRPr lang="pt-BR" sz="3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baseline="-25000" dirty="0" smtClean="0"/>
          </a:p>
          <a:p>
            <a:endParaRPr lang="pt-BR" baseline="-25000" dirty="0"/>
          </a:p>
          <a:p>
            <a:endParaRPr lang="pt-BR" baseline="-25000" dirty="0" smtClean="0"/>
          </a:p>
          <a:p>
            <a:endParaRPr lang="pt-BR" baseline="-25000" dirty="0"/>
          </a:p>
          <a:p>
            <a:endParaRPr lang="pt-BR" baseline="-25000" dirty="0" smtClean="0"/>
          </a:p>
          <a:p>
            <a:endParaRPr lang="pt-BR" baseline="-25000" dirty="0"/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r>
              <a:rPr lang="pt-BR" baseline="-25000" dirty="0" smtClean="0"/>
              <a:t>         </a:t>
            </a:r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endParaRPr lang="pt-BR" baseline="-25000" dirty="0" smtClean="0"/>
          </a:p>
          <a:p>
            <a:pPr marL="0" indent="0">
              <a:buNone/>
            </a:pPr>
            <a:r>
              <a:rPr lang="pt-BR" baseline="-25000" dirty="0" smtClean="0"/>
              <a:t> </a:t>
            </a: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Exotérmico                         Processo Endotérmico</a:t>
            </a:r>
          </a:p>
          <a:p>
            <a:pPr marL="0" indent="0">
              <a:buNone/>
            </a:pP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(liberou energia)                                (absorveu energia)</a:t>
            </a:r>
          </a:p>
          <a:p>
            <a:pPr marL="114300" indent="0">
              <a:buNone/>
            </a:pP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6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400" b="1" baseline="-25000" dirty="0" smtClean="0"/>
              <a:t> </a:t>
            </a:r>
            <a:r>
              <a:rPr lang="pt-BR" sz="2400" b="1" dirty="0" smtClean="0"/>
              <a:t>      </a:t>
            </a:r>
            <a:endParaRPr lang="pt-BR" sz="4000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9547"/>
            <a:ext cx="286121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41092"/>
            <a:ext cx="2632460" cy="2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1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Exotérmicos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r>
              <a:rPr lang="pt-BR" dirty="0" smtClean="0"/>
              <a:t>Reação química exotérmica</a:t>
            </a:r>
          </a:p>
          <a:p>
            <a:endParaRPr lang="pt-BR" sz="1800" dirty="0" smtClean="0"/>
          </a:p>
          <a:p>
            <a:pPr marL="0" indent="0">
              <a:buNone/>
            </a:pPr>
            <a:r>
              <a:rPr lang="pt-BR" sz="2400" dirty="0" smtClean="0"/>
              <a:t>     </a:t>
            </a:r>
            <a:r>
              <a:rPr lang="pt-BR" sz="2400" b="1" dirty="0" smtClean="0"/>
              <a:t>Ex</a:t>
            </a:r>
            <a:r>
              <a:rPr lang="pt-BR" sz="2400" b="1" baseline="-25000" dirty="0" smtClean="0"/>
              <a:t>1</a:t>
            </a:r>
            <a:r>
              <a:rPr lang="pt-BR" sz="2400" b="1" dirty="0" smtClean="0"/>
              <a:t>.:     </a:t>
            </a:r>
            <a:r>
              <a:rPr lang="pt-BR" sz="2400" dirty="0" smtClean="0"/>
              <a:t>1H</a:t>
            </a:r>
            <a:r>
              <a:rPr lang="pt-BR" sz="2400" baseline="-25000" dirty="0" smtClean="0"/>
              <a:t>2(g) </a:t>
            </a:r>
            <a:r>
              <a:rPr lang="pt-BR" sz="2400" dirty="0" smtClean="0"/>
              <a:t>+ ½ O</a:t>
            </a:r>
            <a:r>
              <a:rPr lang="pt-BR" sz="2400" baseline="-25000" dirty="0" smtClean="0"/>
              <a:t>2</a:t>
            </a:r>
            <a:r>
              <a:rPr lang="pt-BR" sz="2400" dirty="0"/>
              <a:t> </a:t>
            </a:r>
            <a:r>
              <a:rPr lang="pt-BR" sz="2400" baseline="-25000" dirty="0" smtClean="0"/>
              <a:t>(g)            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  </a:t>
            </a:r>
            <a:r>
              <a:rPr lang="pt-BR" sz="2400" dirty="0" smtClean="0"/>
              <a:t>+ </a:t>
            </a:r>
            <a:r>
              <a:rPr lang="pt-BR" sz="2400" b="1" dirty="0" smtClean="0">
                <a:solidFill>
                  <a:srgbClr val="FFC000"/>
                </a:solidFill>
              </a:rPr>
              <a:t>285,8 KJ</a:t>
            </a:r>
            <a:r>
              <a:rPr lang="pt-BR" sz="2400" b="1" baseline="-25000" dirty="0" smtClean="0">
                <a:solidFill>
                  <a:srgbClr val="FFC000"/>
                </a:solidFill>
              </a:rPr>
              <a:t>                                                               </a:t>
            </a:r>
          </a:p>
          <a:p>
            <a:pPr marL="0" indent="0">
              <a:buNone/>
            </a:pPr>
            <a:r>
              <a:rPr lang="pt-B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OU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     Ex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.: </a:t>
            </a:r>
            <a:r>
              <a:rPr lang="pt-BR" sz="2400" dirty="0" smtClean="0"/>
              <a:t> 1H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</a:t>
            </a:r>
            <a:r>
              <a:rPr lang="pt-BR" sz="2400" dirty="0"/>
              <a:t>+ ½ 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        </a:t>
            </a:r>
            <a:r>
              <a:rPr lang="pt-BR" sz="2400" baseline="-25000" dirty="0" smtClean="0"/>
              <a:t>  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</a:t>
            </a:r>
            <a:r>
              <a:rPr lang="pt-BR" sz="2400" dirty="0" smtClean="0"/>
              <a:t>    </a:t>
            </a:r>
            <a:r>
              <a:rPr lang="el-GR" sz="2400" b="1" dirty="0" smtClean="0">
                <a:solidFill>
                  <a:srgbClr val="FFC000"/>
                </a:solidFill>
              </a:rPr>
              <a:t>Δ</a:t>
            </a:r>
            <a:r>
              <a:rPr lang="pt-BR" sz="2400" b="1" dirty="0" smtClean="0">
                <a:solidFill>
                  <a:srgbClr val="FFC000"/>
                </a:solidFill>
              </a:rPr>
              <a:t>H = - 285,8 KJ</a:t>
            </a: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</a:t>
            </a:r>
            <a:r>
              <a:rPr lang="pt-BR" sz="2400" dirty="0" smtClean="0"/>
              <a:t>1H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</a:t>
            </a:r>
            <a:r>
              <a:rPr lang="pt-BR" sz="2400" dirty="0"/>
              <a:t>+ ½ 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</a:t>
            </a:r>
            <a:r>
              <a:rPr lang="pt-BR" sz="2400" baseline="-25000" dirty="0" smtClean="0"/>
              <a:t>g)</a:t>
            </a:r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r>
              <a:rPr lang="pt-BR" sz="2800" b="1" baseline="-25000" dirty="0" smtClean="0"/>
              <a:t>                                                                            </a:t>
            </a:r>
            <a:r>
              <a:rPr lang="el-GR" sz="2800" b="1" baseline="-25000" dirty="0" smtClean="0"/>
              <a:t>Δ</a:t>
            </a:r>
            <a:r>
              <a:rPr lang="pt-BR" sz="2800" b="1" baseline="-25000" dirty="0" smtClean="0"/>
              <a:t>H = -285,8 KJ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</a:t>
            </a:r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endParaRPr lang="pt-BR" sz="2400" baseline="-25000" dirty="0" smtClean="0"/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36381" y="2564904"/>
            <a:ext cx="4898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36075" y="3429000"/>
            <a:ext cx="481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48860" y="4149080"/>
            <a:ext cx="0" cy="2376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48860" y="4864433"/>
            <a:ext cx="22592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48860" y="5899961"/>
            <a:ext cx="22592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83968" y="4869160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96522" y="4230394"/>
            <a:ext cx="93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Entalpia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4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Endotérmicos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r>
              <a:rPr lang="pt-BR" dirty="0" smtClean="0"/>
              <a:t>Reação química endotérmica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Ex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:    1HgO</a:t>
            </a:r>
            <a:r>
              <a:rPr lang="pt-BR" sz="2400" baseline="-25000" dirty="0" smtClean="0"/>
              <a:t> (s) </a:t>
            </a:r>
            <a:r>
              <a:rPr lang="pt-BR" sz="2400" dirty="0" smtClean="0"/>
              <a:t>+ </a:t>
            </a:r>
            <a:r>
              <a:rPr lang="pt-BR" sz="2400" b="1" dirty="0" smtClean="0">
                <a:solidFill>
                  <a:srgbClr val="FFC000"/>
                </a:solidFill>
              </a:rPr>
              <a:t>90,7 KJ</a:t>
            </a:r>
            <a:r>
              <a:rPr lang="pt-BR" sz="2400" dirty="0" smtClean="0"/>
              <a:t>             1Hg </a:t>
            </a:r>
            <a:r>
              <a:rPr lang="pt-BR" sz="2400" baseline="-25000" dirty="0" smtClean="0"/>
              <a:t>(l) </a:t>
            </a:r>
            <a:r>
              <a:rPr lang="pt-BR" sz="2400" dirty="0" smtClean="0"/>
              <a:t>+ ½ O</a:t>
            </a:r>
            <a:r>
              <a:rPr lang="pt-BR" sz="2400" baseline="-25000" dirty="0" smtClean="0"/>
              <a:t>2 (g)</a:t>
            </a:r>
            <a:endParaRPr lang="pt-BR" sz="2400" dirty="0" smtClean="0"/>
          </a:p>
          <a:p>
            <a:pPr marL="0" indent="0">
              <a:buNone/>
            </a:pPr>
            <a:r>
              <a:rPr lang="pt-BR" baseline="-25000" dirty="0" smtClean="0"/>
              <a:t>                                                 </a:t>
            </a:r>
            <a:r>
              <a:rPr lang="pt-BR" b="1" baseline="-25000" dirty="0" smtClean="0">
                <a:solidFill>
                  <a:srgbClr val="FF0000"/>
                </a:solidFill>
              </a:rPr>
              <a:t>OU</a:t>
            </a:r>
          </a:p>
          <a:p>
            <a:pPr marL="0" indent="0">
              <a:buNone/>
            </a:pPr>
            <a:r>
              <a:rPr lang="pt-BR" sz="2400" dirty="0" smtClean="0"/>
              <a:t>Ex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: </a:t>
            </a:r>
            <a:r>
              <a:rPr lang="pt-BR" sz="2400" dirty="0"/>
              <a:t>1HgO</a:t>
            </a:r>
            <a:r>
              <a:rPr lang="pt-BR" sz="2400" baseline="-25000" dirty="0"/>
              <a:t> (s) </a:t>
            </a:r>
            <a:r>
              <a:rPr lang="pt-BR" sz="2400" baseline="-25000" dirty="0" smtClean="0"/>
              <a:t>                  </a:t>
            </a:r>
            <a:r>
              <a:rPr lang="pt-BR" sz="2400" dirty="0" smtClean="0"/>
              <a:t>1Hg </a:t>
            </a:r>
            <a:r>
              <a:rPr lang="pt-BR" sz="2400" baseline="-25000" dirty="0"/>
              <a:t>(l) </a:t>
            </a:r>
            <a:r>
              <a:rPr lang="pt-BR" sz="2400" dirty="0"/>
              <a:t>+ ½ O</a:t>
            </a:r>
            <a:r>
              <a:rPr lang="pt-BR" sz="2400" baseline="-25000" dirty="0"/>
              <a:t>2 (g</a:t>
            </a:r>
            <a:r>
              <a:rPr lang="pt-BR" sz="2400" baseline="-25000" dirty="0" smtClean="0"/>
              <a:t>)          </a:t>
            </a:r>
            <a:r>
              <a:rPr lang="el-GR" sz="2400" b="1" dirty="0" smtClean="0">
                <a:solidFill>
                  <a:srgbClr val="FFC000"/>
                </a:solidFill>
              </a:rPr>
              <a:t>Δ</a:t>
            </a:r>
            <a:r>
              <a:rPr lang="pt-BR" sz="2400" b="1" dirty="0" smtClean="0">
                <a:solidFill>
                  <a:srgbClr val="FFC000"/>
                </a:solidFill>
              </a:rPr>
              <a:t>H = + 90,7 KJ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baseline="-25000" dirty="0" smtClean="0"/>
          </a:p>
          <a:p>
            <a:pPr marL="0" indent="0">
              <a:buNone/>
            </a:pPr>
            <a:r>
              <a:rPr lang="pt-BR" sz="2400" baseline="-25000" dirty="0"/>
              <a:t> </a:t>
            </a:r>
            <a:r>
              <a:rPr lang="pt-BR" sz="2400" baseline="-25000" dirty="0" smtClean="0"/>
              <a:t>                                                                                                    </a:t>
            </a:r>
            <a:endParaRPr lang="pt-BR" sz="2400" dirty="0"/>
          </a:p>
          <a:p>
            <a:pPr marL="0" indent="0">
              <a:buNone/>
            </a:pPr>
            <a:r>
              <a:rPr lang="pt-BR" sz="2400" baseline="-25000" dirty="0" smtClean="0"/>
              <a:t>                                                           </a:t>
            </a:r>
          </a:p>
          <a:p>
            <a:pPr marL="0" indent="0">
              <a:buNone/>
            </a:pPr>
            <a:r>
              <a:rPr lang="pt-BR" sz="2400" baseline="-25000" dirty="0"/>
              <a:t> </a:t>
            </a:r>
            <a:r>
              <a:rPr lang="pt-BR" sz="2400" dirty="0" smtClean="0"/>
              <a:t>                                  </a:t>
            </a:r>
            <a:r>
              <a:rPr lang="pt-BR" sz="1800" dirty="0" smtClean="0"/>
              <a:t>1HgO</a:t>
            </a:r>
            <a:r>
              <a:rPr lang="pt-BR" sz="1800" baseline="-25000" dirty="0" smtClean="0"/>
              <a:t> </a:t>
            </a:r>
            <a:r>
              <a:rPr lang="pt-BR" sz="1800" baseline="-25000" dirty="0"/>
              <a:t>(s)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91880" y="242088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05383" y="314096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71800" y="3933056"/>
            <a:ext cx="0" cy="21602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71800" y="4653136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71800" y="5445224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74321" y="4659261"/>
            <a:ext cx="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32247" y="3921951"/>
            <a:ext cx="93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Entalpia</a:t>
            </a:r>
            <a:endParaRPr lang="pt-BR" dirty="0"/>
          </a:p>
        </p:txBody>
      </p:sp>
      <p:sp>
        <p:nvSpPr>
          <p:cNvPr id="16" name="TextBox 15"/>
          <p:cNvSpPr txBox="1"/>
          <p:nvPr/>
        </p:nvSpPr>
        <p:spPr>
          <a:xfrm>
            <a:off x="3020013" y="4283804"/>
            <a:ext cx="1580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1Hg </a:t>
            </a:r>
            <a:r>
              <a:rPr lang="pt-BR" baseline="-25000" dirty="0"/>
              <a:t>(l) </a:t>
            </a:r>
            <a:r>
              <a:rPr lang="pt-BR" dirty="0"/>
              <a:t>+ ½ O</a:t>
            </a:r>
            <a:r>
              <a:rPr lang="pt-BR" baseline="-25000" dirty="0"/>
              <a:t>2 (g)</a:t>
            </a:r>
            <a:endParaRPr lang="pt-BR" dirty="0"/>
          </a:p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4139952" y="4930135"/>
            <a:ext cx="166263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/>
              <a:t>Δ</a:t>
            </a:r>
            <a:r>
              <a:rPr lang="pt-BR" sz="2000" b="1" dirty="0"/>
              <a:t>H = + 90,7 KJ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6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10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solidFill>
                  <a:srgbClr val="C00000"/>
                </a:solidFill>
              </a:rPr>
              <a:t>Como calcular o </a:t>
            </a:r>
            <a:r>
              <a:rPr lang="el-GR" sz="6000" b="1" dirty="0" smtClean="0">
                <a:solidFill>
                  <a:srgbClr val="C00000"/>
                </a:solidFill>
              </a:rPr>
              <a:t>Δ</a:t>
            </a:r>
            <a:r>
              <a:rPr lang="pt-BR" sz="6000" b="1" dirty="0" smtClean="0">
                <a:solidFill>
                  <a:srgbClr val="C00000"/>
                </a:solidFill>
              </a:rPr>
              <a:t>H das reações?</a:t>
            </a:r>
            <a:endParaRPr lang="pt-BR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20888"/>
            <a:ext cx="3962400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 1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    </a:t>
            </a:r>
          </a:p>
          <a:p>
            <a:pPr marL="0" indent="0" algn="ctr">
              <a:buNone/>
            </a:pPr>
            <a:r>
              <a:rPr lang="pt-BR" sz="4000" dirty="0" smtClean="0"/>
              <a:t>Como calcular o </a:t>
            </a:r>
            <a:r>
              <a:rPr lang="el-GR" sz="4000" dirty="0" smtClean="0"/>
              <a:t>Δ</a:t>
            </a:r>
            <a:r>
              <a:rPr lang="pt-BR" sz="4000" dirty="0" smtClean="0"/>
              <a:t>H da reação abaixo: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5400" b="1" dirty="0" smtClean="0"/>
              <a:t>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4</a:t>
            </a:r>
            <a:r>
              <a:rPr lang="pt-BR" sz="5400" b="1" dirty="0" smtClean="0"/>
              <a:t> </a:t>
            </a:r>
            <a:r>
              <a:rPr lang="pt-BR" sz="5400" b="1" baseline="-25000" dirty="0" smtClean="0"/>
              <a:t>(g) </a:t>
            </a:r>
            <a:r>
              <a:rPr lang="pt-BR" sz="5400" b="1" dirty="0" smtClean="0"/>
              <a:t>+ H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</a:t>
            </a:r>
            <a:r>
              <a:rPr lang="pt-BR" sz="5400" b="1" dirty="0" smtClean="0"/>
              <a:t>         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6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</a:t>
            </a:r>
            <a:r>
              <a:rPr lang="pt-BR" sz="5400" b="1" dirty="0" smtClean="0"/>
              <a:t>       </a:t>
            </a:r>
          </a:p>
          <a:p>
            <a:pPr marL="0" indent="0" algn="ctr">
              <a:buNone/>
            </a:pPr>
            <a:endParaRPr lang="pt-BR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Δ</a:t>
            </a:r>
            <a:r>
              <a:rPr lang="pt-BR" sz="5400" b="1" dirty="0" smtClean="0">
                <a:solidFill>
                  <a:srgbClr val="FF0000"/>
                </a:solidFill>
              </a:rPr>
              <a:t>H = ? </a:t>
            </a:r>
          </a:p>
          <a:p>
            <a:pPr marL="0" indent="0"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48064" y="3645024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323</TotalTime>
  <Words>399</Words>
  <Application>Microsoft Office PowerPoint</Application>
  <PresentationFormat>On-screen Show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PowerPoint Presentation</vt:lpstr>
      <vt:lpstr>Definindo o que é calor</vt:lpstr>
      <vt:lpstr>Processos que liberam e absorvem calor</vt:lpstr>
      <vt:lpstr>Variação de energia</vt:lpstr>
      <vt:lpstr>PowerPoint Presentation</vt:lpstr>
      <vt:lpstr>Processos Exotérmicos</vt:lpstr>
      <vt:lpstr>Processos Endotérmicos</vt:lpstr>
      <vt:lpstr>PowerPoint Presentation</vt:lpstr>
      <vt:lpstr>Exemplo 1</vt:lpstr>
      <vt:lpstr>PowerPoint Presentation</vt:lpstr>
      <vt:lpstr>Logo, o ΔH da reação é:</vt:lpstr>
      <vt:lpstr>PowerPoint Presentation</vt:lpstr>
      <vt:lpstr>Agora, tente fazer....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Termoquímica (introdução)</dc:title>
  <dc:creator>MILSE</dc:creator>
  <cp:lastModifiedBy>Natalia</cp:lastModifiedBy>
  <cp:revision>34</cp:revision>
  <dcterms:created xsi:type="dcterms:W3CDTF">2020-03-26T15:49:27Z</dcterms:created>
  <dcterms:modified xsi:type="dcterms:W3CDTF">2020-08-06T00:47:51Z</dcterms:modified>
</cp:coreProperties>
</file>