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69" r:id="rId15"/>
    <p:sldId id="271" r:id="rId16"/>
    <p:sldId id="272" r:id="rId1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E30E27-44C3-4902-BEEC-4D69BE397F8E}" type="datetimeFigureOut">
              <a:rPr lang="pt-BR" smtClean="0"/>
              <a:t>05/08/2020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982C0B-7B4C-40C9-8DF5-D2F38CC1AC54}" type="slidenum">
              <a:rPr lang="pt-BR" smtClean="0"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3978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982C0B-7B4C-40C9-8DF5-D2F38CC1AC54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0816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4EA6E-B600-4015-BE7F-813E9DE12260}" type="datetimeFigureOut">
              <a:rPr lang="pt-BR" smtClean="0"/>
              <a:t>05/08/2020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E6DFC-2AA6-4AC2-85E5-FB2275FE845C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4EA6E-B600-4015-BE7F-813E9DE12260}" type="datetimeFigureOut">
              <a:rPr lang="pt-BR" smtClean="0"/>
              <a:t>05/08/2020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E6DFC-2AA6-4AC2-85E5-FB2275FE845C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4EA6E-B600-4015-BE7F-813E9DE12260}" type="datetimeFigureOut">
              <a:rPr lang="pt-BR" smtClean="0"/>
              <a:t>05/08/2020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E6DFC-2AA6-4AC2-85E5-FB2275FE845C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4EA6E-B600-4015-BE7F-813E9DE12260}" type="datetimeFigureOut">
              <a:rPr lang="pt-BR" smtClean="0"/>
              <a:t>05/08/2020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E6DFC-2AA6-4AC2-85E5-FB2275FE845C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4EA6E-B600-4015-BE7F-813E9DE12260}" type="datetimeFigureOut">
              <a:rPr lang="pt-BR" smtClean="0"/>
              <a:t>05/08/2020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E6DFC-2AA6-4AC2-85E5-FB2275FE845C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4EA6E-B600-4015-BE7F-813E9DE12260}" type="datetimeFigureOut">
              <a:rPr lang="pt-BR" smtClean="0"/>
              <a:t>05/08/2020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E6DFC-2AA6-4AC2-85E5-FB2275FE845C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4EA6E-B600-4015-BE7F-813E9DE12260}" type="datetimeFigureOut">
              <a:rPr lang="pt-BR" smtClean="0"/>
              <a:t>05/08/2020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E6DFC-2AA6-4AC2-85E5-FB2275FE845C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4EA6E-B600-4015-BE7F-813E9DE12260}" type="datetimeFigureOut">
              <a:rPr lang="pt-BR" smtClean="0"/>
              <a:t>05/08/2020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E6DFC-2AA6-4AC2-85E5-FB2275FE845C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4EA6E-B600-4015-BE7F-813E9DE12260}" type="datetimeFigureOut">
              <a:rPr lang="pt-BR" smtClean="0"/>
              <a:t>05/08/2020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E6DFC-2AA6-4AC2-85E5-FB2275FE845C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4EA6E-B600-4015-BE7F-813E9DE12260}" type="datetimeFigureOut">
              <a:rPr lang="pt-BR" smtClean="0"/>
              <a:t>05/08/2020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E6DFC-2AA6-4AC2-85E5-FB2275FE845C}" type="slidenum">
              <a:rPr lang="pt-BR" smtClean="0"/>
              <a:t>‹#›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4EA6E-B600-4015-BE7F-813E9DE12260}" type="datetimeFigureOut">
              <a:rPr lang="pt-BR" smtClean="0"/>
              <a:t>05/08/2020</a:t>
            </a:fld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BE6DFC-2AA6-4AC2-85E5-FB2275FE845C}" type="slidenum">
              <a:rPr lang="pt-BR" smtClean="0"/>
              <a:t>‹#›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2BE6DFC-2AA6-4AC2-85E5-FB2275FE845C}" type="slidenum">
              <a:rPr lang="pt-BR" smtClean="0"/>
              <a:t>‹#›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AE4EA6E-B600-4015-BE7F-813E9DE12260}" type="datetimeFigureOut">
              <a:rPr lang="pt-BR" smtClean="0"/>
              <a:t>05/08/2020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772816"/>
            <a:ext cx="7846640" cy="2952328"/>
          </a:xfrm>
        </p:spPr>
        <p:txBody>
          <a:bodyPr>
            <a:noAutofit/>
          </a:bodyPr>
          <a:lstStyle/>
          <a:p>
            <a:endParaRPr lang="pt-BR" sz="6000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" y="116632"/>
            <a:ext cx="8426994" cy="674136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064" y="1844824"/>
            <a:ext cx="4728730" cy="40626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Termoquímica</a:t>
            </a:r>
          </a:p>
          <a:p>
            <a:pPr algn="ctr"/>
            <a:r>
              <a:rPr lang="pt-BR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(Introdução)</a:t>
            </a:r>
          </a:p>
          <a:p>
            <a:pPr algn="ctr"/>
            <a:endParaRPr lang="pt-BR" sz="6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pt-BR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Profª: Natália Freitas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55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836712"/>
            <a:ext cx="8147248" cy="5289451"/>
          </a:xfrm>
        </p:spPr>
        <p:txBody>
          <a:bodyPr/>
          <a:lstStyle/>
          <a:p>
            <a:pPr marL="0" indent="0">
              <a:buNone/>
            </a:pPr>
            <a:endParaRPr lang="pt-BR" sz="2400" dirty="0" smtClean="0"/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r>
              <a:rPr lang="pt-BR" sz="2400" dirty="0" smtClean="0"/>
              <a:t>C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H</a:t>
            </a:r>
            <a:r>
              <a:rPr lang="pt-BR" sz="2400" baseline="-25000" dirty="0" smtClean="0"/>
              <a:t>4</a:t>
            </a:r>
            <a:r>
              <a:rPr lang="pt-BR" sz="2400" dirty="0" smtClean="0"/>
              <a:t> </a:t>
            </a:r>
            <a:r>
              <a:rPr lang="pt-BR" sz="2400" baseline="-25000" dirty="0"/>
              <a:t>(g) </a:t>
            </a:r>
            <a:r>
              <a:rPr lang="pt-BR" sz="2400" dirty="0"/>
              <a:t>+ 3O</a:t>
            </a:r>
            <a:r>
              <a:rPr lang="pt-BR" sz="2400" baseline="-25000" dirty="0"/>
              <a:t>2</a:t>
            </a:r>
            <a:r>
              <a:rPr lang="pt-BR" sz="2400" dirty="0"/>
              <a:t> </a:t>
            </a:r>
            <a:r>
              <a:rPr lang="pt-BR" sz="2400" baseline="-25000" dirty="0"/>
              <a:t>(g)</a:t>
            </a:r>
            <a:r>
              <a:rPr lang="pt-BR" sz="2400" dirty="0"/>
              <a:t>       2CO</a:t>
            </a:r>
            <a:r>
              <a:rPr lang="pt-BR" sz="2400" baseline="-25000" dirty="0"/>
              <a:t>2 (g)</a:t>
            </a:r>
            <a:r>
              <a:rPr lang="pt-BR" sz="2400" dirty="0"/>
              <a:t>  +2 H</a:t>
            </a:r>
            <a:r>
              <a:rPr lang="pt-BR" sz="2400" baseline="-25000" dirty="0"/>
              <a:t>2</a:t>
            </a:r>
            <a:r>
              <a:rPr lang="pt-BR" sz="2400" dirty="0"/>
              <a:t>O</a:t>
            </a:r>
            <a:r>
              <a:rPr lang="pt-BR" sz="2400" baseline="-25000" dirty="0"/>
              <a:t> (l)</a:t>
            </a:r>
            <a:r>
              <a:rPr lang="pt-BR" sz="2400" dirty="0"/>
              <a:t>          </a:t>
            </a:r>
            <a:r>
              <a:rPr lang="el-GR" sz="2400" dirty="0"/>
              <a:t>Δ</a:t>
            </a:r>
            <a:r>
              <a:rPr lang="pt-BR" sz="2400" dirty="0"/>
              <a:t>H = -1411,2 KJ</a:t>
            </a:r>
          </a:p>
          <a:p>
            <a:pPr marL="0" indent="0">
              <a:buNone/>
            </a:pPr>
            <a:r>
              <a:rPr lang="pt-BR" sz="2400" dirty="0"/>
              <a:t>H</a:t>
            </a:r>
            <a:r>
              <a:rPr lang="pt-BR" sz="2400" baseline="-25000" dirty="0"/>
              <a:t>2 (g)</a:t>
            </a:r>
            <a:r>
              <a:rPr lang="pt-BR" sz="2400" dirty="0"/>
              <a:t>  +1/2 O</a:t>
            </a:r>
            <a:r>
              <a:rPr lang="pt-BR" sz="2400" baseline="-25000" dirty="0"/>
              <a:t>2</a:t>
            </a:r>
            <a:r>
              <a:rPr lang="pt-BR" sz="2400" dirty="0"/>
              <a:t> </a:t>
            </a:r>
            <a:r>
              <a:rPr lang="pt-BR" sz="2400" baseline="-25000" dirty="0"/>
              <a:t>(g)</a:t>
            </a:r>
            <a:r>
              <a:rPr lang="pt-BR" sz="2400" dirty="0"/>
              <a:t>       H</a:t>
            </a:r>
            <a:r>
              <a:rPr lang="pt-BR" sz="2400" baseline="-25000" dirty="0"/>
              <a:t>2</a:t>
            </a:r>
            <a:r>
              <a:rPr lang="pt-BR" sz="2400" dirty="0"/>
              <a:t>O</a:t>
            </a:r>
            <a:r>
              <a:rPr lang="pt-BR" sz="2400" baseline="-25000" dirty="0"/>
              <a:t> (l)</a:t>
            </a:r>
            <a:r>
              <a:rPr lang="pt-BR" sz="2400" dirty="0"/>
              <a:t>                             </a:t>
            </a:r>
            <a:r>
              <a:rPr lang="el-GR" sz="2400" dirty="0"/>
              <a:t>Δ</a:t>
            </a:r>
            <a:r>
              <a:rPr lang="pt-BR" sz="2400" dirty="0"/>
              <a:t>H = -285,8 KJ</a:t>
            </a:r>
          </a:p>
          <a:p>
            <a:pPr marL="0" indent="0">
              <a:buNone/>
            </a:pPr>
            <a:r>
              <a:rPr lang="pt-BR" sz="2400" dirty="0"/>
              <a:t>2CO</a:t>
            </a:r>
            <a:r>
              <a:rPr lang="pt-BR" sz="2400" baseline="-25000" dirty="0"/>
              <a:t>2 (g)</a:t>
            </a:r>
            <a:r>
              <a:rPr lang="pt-BR" sz="2400" dirty="0"/>
              <a:t> + 3H</a:t>
            </a:r>
            <a:r>
              <a:rPr lang="pt-BR" sz="2400" baseline="-25000" dirty="0"/>
              <a:t>2</a:t>
            </a:r>
            <a:r>
              <a:rPr lang="pt-BR" sz="2400" dirty="0"/>
              <a:t>O</a:t>
            </a:r>
            <a:r>
              <a:rPr lang="pt-BR" sz="2400" baseline="-25000" dirty="0"/>
              <a:t> (l)</a:t>
            </a:r>
            <a:r>
              <a:rPr lang="pt-BR" sz="2400" dirty="0"/>
              <a:t>       C</a:t>
            </a:r>
            <a:r>
              <a:rPr lang="pt-BR" sz="2400" baseline="-25000" dirty="0"/>
              <a:t>2</a:t>
            </a:r>
            <a:r>
              <a:rPr lang="pt-BR" sz="2400" dirty="0"/>
              <a:t>H</a:t>
            </a:r>
            <a:r>
              <a:rPr lang="pt-BR" sz="2400" baseline="-25000" dirty="0"/>
              <a:t>6 (g)</a:t>
            </a:r>
            <a:r>
              <a:rPr lang="pt-BR" sz="2400" dirty="0"/>
              <a:t> + 7/2 O</a:t>
            </a:r>
            <a:r>
              <a:rPr lang="pt-BR" sz="2400" baseline="-25000" dirty="0"/>
              <a:t>2 (g)</a:t>
            </a:r>
            <a:r>
              <a:rPr lang="pt-BR" sz="2400" dirty="0"/>
              <a:t>      </a:t>
            </a:r>
            <a:r>
              <a:rPr lang="el-GR" sz="2400" dirty="0"/>
              <a:t>Δ</a:t>
            </a:r>
            <a:r>
              <a:rPr lang="pt-BR" sz="2400" dirty="0"/>
              <a:t>H = + 1560,7 KJ</a:t>
            </a:r>
          </a:p>
          <a:p>
            <a:pPr marL="0" indent="0">
              <a:buNone/>
            </a:pPr>
            <a:r>
              <a:rPr lang="pt-BR" b="1" dirty="0"/>
              <a:t>C</a:t>
            </a:r>
            <a:r>
              <a:rPr lang="pt-BR" b="1" baseline="-25000" dirty="0"/>
              <a:t>2</a:t>
            </a:r>
            <a:r>
              <a:rPr lang="pt-BR" b="1" dirty="0"/>
              <a:t>H</a:t>
            </a:r>
            <a:r>
              <a:rPr lang="pt-BR" b="1" baseline="-25000" dirty="0"/>
              <a:t>4</a:t>
            </a:r>
            <a:r>
              <a:rPr lang="pt-BR" b="1" dirty="0"/>
              <a:t> </a:t>
            </a:r>
            <a:r>
              <a:rPr lang="pt-BR" b="1" baseline="-25000" dirty="0"/>
              <a:t>(g) </a:t>
            </a:r>
            <a:r>
              <a:rPr lang="pt-BR" b="1" dirty="0"/>
              <a:t>+ H</a:t>
            </a:r>
            <a:r>
              <a:rPr lang="pt-BR" b="1" baseline="-25000" dirty="0"/>
              <a:t>2</a:t>
            </a:r>
            <a:r>
              <a:rPr lang="pt-BR" b="1" dirty="0"/>
              <a:t> </a:t>
            </a:r>
            <a:r>
              <a:rPr lang="pt-BR" b="1" baseline="-25000" dirty="0"/>
              <a:t>(g)</a:t>
            </a:r>
            <a:r>
              <a:rPr lang="pt-BR" b="1" dirty="0"/>
              <a:t>         C</a:t>
            </a:r>
            <a:r>
              <a:rPr lang="pt-BR" b="1" baseline="-25000" dirty="0"/>
              <a:t>2</a:t>
            </a:r>
            <a:r>
              <a:rPr lang="pt-BR" b="1" dirty="0"/>
              <a:t>H</a:t>
            </a:r>
            <a:r>
              <a:rPr lang="pt-BR" b="1" baseline="-25000" dirty="0"/>
              <a:t>6</a:t>
            </a:r>
            <a:r>
              <a:rPr lang="pt-BR" b="1" dirty="0"/>
              <a:t> </a:t>
            </a:r>
            <a:r>
              <a:rPr lang="pt-BR" b="1" baseline="-25000" dirty="0"/>
              <a:t>(g)</a:t>
            </a:r>
            <a:r>
              <a:rPr lang="pt-BR" b="1" dirty="0"/>
              <a:t>  </a:t>
            </a:r>
            <a:r>
              <a:rPr lang="pt-BR" b="1" dirty="0" smtClean="0"/>
              <a:t>                                 </a:t>
            </a:r>
            <a:r>
              <a:rPr lang="el-GR" b="1" dirty="0" smtClean="0">
                <a:solidFill>
                  <a:srgbClr val="FF0000"/>
                </a:solidFill>
              </a:rPr>
              <a:t>Δ</a:t>
            </a:r>
            <a:r>
              <a:rPr lang="pt-BR" b="1" dirty="0" smtClean="0">
                <a:solidFill>
                  <a:srgbClr val="FF0000"/>
                </a:solidFill>
              </a:rPr>
              <a:t>H = ?     </a:t>
            </a:r>
            <a:endParaRPr lang="pt-BR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pt-BR" dirty="0" smtClean="0"/>
          </a:p>
          <a:p>
            <a:pPr marL="0" indent="0" algn="ctr">
              <a:buNone/>
            </a:pPr>
            <a:r>
              <a:rPr lang="pt-BR" dirty="0" smtClean="0"/>
              <a:t>Agora basta </a:t>
            </a:r>
            <a:r>
              <a:rPr lang="pt-BR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SOMAR 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todos os</a:t>
            </a:r>
            <a:r>
              <a:rPr lang="el-GR" dirty="0"/>
              <a:t> Δ</a:t>
            </a:r>
            <a:r>
              <a:rPr lang="pt-BR" dirty="0" smtClean="0"/>
              <a:t>H das reações:</a:t>
            </a:r>
          </a:p>
          <a:p>
            <a:pPr marL="0" indent="0">
              <a:buNone/>
            </a:pPr>
            <a:r>
              <a:rPr lang="el-GR" sz="2800" dirty="0"/>
              <a:t>Δ</a:t>
            </a:r>
            <a:r>
              <a:rPr lang="pt-BR" sz="2800" dirty="0"/>
              <a:t>H </a:t>
            </a:r>
            <a:r>
              <a:rPr lang="pt-BR" sz="2800" dirty="0" smtClean="0"/>
              <a:t>= -1411,2 + (-285,8) + (+1560,7)</a:t>
            </a:r>
          </a:p>
          <a:p>
            <a:pPr marL="0" indent="0">
              <a:buNone/>
            </a:pPr>
            <a:r>
              <a:rPr lang="el-G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</a:t>
            </a:r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 </a:t>
            </a:r>
            <a:r>
              <a:rPr lang="pt-B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-136,3 KJ</a:t>
            </a:r>
            <a:endParaRPr lang="pt-B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pt-BR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483768" y="1916832"/>
            <a:ext cx="43204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2551196" y="2389521"/>
            <a:ext cx="43204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662033" y="2780928"/>
            <a:ext cx="43204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915816" y="1700808"/>
            <a:ext cx="720080" cy="504056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11560" y="2564904"/>
            <a:ext cx="864096" cy="576064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211960" y="1700808"/>
            <a:ext cx="576064" cy="50405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983244" y="2204864"/>
            <a:ext cx="508636" cy="3600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763688" y="2564904"/>
            <a:ext cx="576064" cy="57606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619672" y="2204864"/>
            <a:ext cx="432048" cy="36004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211960" y="2564904"/>
            <a:ext cx="576064" cy="43204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67544" y="3140968"/>
            <a:ext cx="784887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267744" y="3341858"/>
            <a:ext cx="43204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763688" y="1772816"/>
            <a:ext cx="432048" cy="36004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880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Logo, o </a:t>
            </a:r>
            <a:r>
              <a:rPr lang="el-GR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</a:t>
            </a:r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 da reação é:</a:t>
            </a:r>
            <a:endParaRPr lang="pt-BR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t-BR" sz="5400" b="1" dirty="0" smtClean="0"/>
          </a:p>
          <a:p>
            <a:pPr marL="0" indent="0" algn="ctr">
              <a:buNone/>
            </a:pPr>
            <a:r>
              <a:rPr lang="pt-BR" sz="5400" b="1" dirty="0" smtClean="0"/>
              <a:t>C</a:t>
            </a:r>
            <a:r>
              <a:rPr lang="pt-BR" sz="5400" b="1" baseline="-25000" dirty="0" smtClean="0"/>
              <a:t>2</a:t>
            </a:r>
            <a:r>
              <a:rPr lang="pt-BR" sz="5400" b="1" dirty="0" smtClean="0"/>
              <a:t>H</a:t>
            </a:r>
            <a:r>
              <a:rPr lang="pt-BR" sz="5400" b="1" baseline="-25000" dirty="0" smtClean="0"/>
              <a:t>4</a:t>
            </a:r>
            <a:r>
              <a:rPr lang="pt-BR" sz="5400" b="1" dirty="0" smtClean="0"/>
              <a:t> </a:t>
            </a:r>
            <a:r>
              <a:rPr lang="pt-BR" sz="5400" b="1" baseline="-25000" dirty="0"/>
              <a:t>(g) </a:t>
            </a:r>
            <a:r>
              <a:rPr lang="pt-BR" sz="5400" b="1" dirty="0"/>
              <a:t>+ H</a:t>
            </a:r>
            <a:r>
              <a:rPr lang="pt-BR" sz="5400" b="1" baseline="-25000" dirty="0"/>
              <a:t>2</a:t>
            </a:r>
            <a:r>
              <a:rPr lang="pt-BR" sz="5400" b="1" dirty="0"/>
              <a:t> </a:t>
            </a:r>
            <a:r>
              <a:rPr lang="pt-BR" sz="5400" b="1" baseline="-25000" dirty="0"/>
              <a:t>(g)</a:t>
            </a:r>
            <a:r>
              <a:rPr lang="pt-BR" sz="5400" b="1" dirty="0"/>
              <a:t>         C</a:t>
            </a:r>
            <a:r>
              <a:rPr lang="pt-BR" sz="5400" b="1" baseline="-25000" dirty="0"/>
              <a:t>2</a:t>
            </a:r>
            <a:r>
              <a:rPr lang="pt-BR" sz="5400" b="1" dirty="0"/>
              <a:t>H</a:t>
            </a:r>
            <a:r>
              <a:rPr lang="pt-BR" sz="5400" b="1" baseline="-25000" dirty="0"/>
              <a:t>6</a:t>
            </a:r>
            <a:r>
              <a:rPr lang="pt-BR" sz="5400" b="1" dirty="0"/>
              <a:t> </a:t>
            </a:r>
            <a:r>
              <a:rPr lang="pt-BR" sz="5400" b="1" baseline="-25000" dirty="0"/>
              <a:t>(g)</a:t>
            </a:r>
            <a:r>
              <a:rPr lang="pt-BR" sz="5400" b="1" dirty="0"/>
              <a:t>       </a:t>
            </a:r>
            <a:endParaRPr lang="pt-BR" sz="5400" b="1" dirty="0" smtClean="0"/>
          </a:p>
          <a:p>
            <a:pPr marL="0" indent="0">
              <a:buNone/>
            </a:pPr>
            <a:endParaRPr lang="pt-BR" sz="54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l-GR" sz="5400" b="1" dirty="0" smtClean="0">
                <a:solidFill>
                  <a:srgbClr val="FF0000"/>
                </a:solidFill>
              </a:rPr>
              <a:t>Δ</a:t>
            </a:r>
            <a:r>
              <a:rPr lang="pt-BR" sz="5400" b="1" dirty="0">
                <a:solidFill>
                  <a:srgbClr val="FF0000"/>
                </a:solidFill>
              </a:rPr>
              <a:t>H = </a:t>
            </a:r>
            <a:r>
              <a:rPr lang="pt-BR" sz="5400" b="1" dirty="0" smtClean="0">
                <a:solidFill>
                  <a:srgbClr val="FF0000"/>
                </a:solidFill>
              </a:rPr>
              <a:t>-136,3 KJ </a:t>
            </a:r>
            <a:endParaRPr lang="pt-BR" sz="5400" b="1" dirty="0">
              <a:solidFill>
                <a:srgbClr val="FF0000"/>
              </a:solidFill>
            </a:endParaRPr>
          </a:p>
          <a:p>
            <a:endParaRPr lang="pt-BR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556810" y="2996952"/>
            <a:ext cx="122413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185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620688"/>
            <a:ext cx="8363272" cy="5505475"/>
          </a:xfrm>
        </p:spPr>
        <p:txBody>
          <a:bodyPr/>
          <a:lstStyle/>
          <a:p>
            <a:pPr marL="0" indent="0">
              <a:buNone/>
            </a:pPr>
            <a:r>
              <a:rPr lang="pt-BR" sz="2800" b="1" dirty="0" smtClean="0"/>
              <a:t>    </a:t>
            </a:r>
            <a:r>
              <a:rPr lang="pt-BR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Observe a resolução, com atenção, abaixo:</a:t>
            </a:r>
          </a:p>
          <a:p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763" y="1786670"/>
            <a:ext cx="7661651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124744"/>
            <a:ext cx="4968552" cy="50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7092280" y="1154979"/>
            <a:ext cx="8451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b="1" dirty="0">
                <a:solidFill>
                  <a:srgbClr val="FF0000"/>
                </a:solidFill>
              </a:rPr>
              <a:t>Δ</a:t>
            </a:r>
            <a:r>
              <a:rPr lang="pt-BR" b="1" dirty="0">
                <a:solidFill>
                  <a:srgbClr val="FF0000"/>
                </a:solidFill>
              </a:rPr>
              <a:t>H = ? </a:t>
            </a:r>
          </a:p>
        </p:txBody>
      </p:sp>
      <p:sp>
        <p:nvSpPr>
          <p:cNvPr id="5" name="Rectangle 4"/>
          <p:cNvSpPr/>
          <p:nvPr/>
        </p:nvSpPr>
        <p:spPr>
          <a:xfrm>
            <a:off x="348609" y="2045697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6" name="Rectangle 5"/>
          <p:cNvSpPr/>
          <p:nvPr/>
        </p:nvSpPr>
        <p:spPr>
          <a:xfrm>
            <a:off x="348609" y="1696615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7" name="Rectangle 6"/>
          <p:cNvSpPr/>
          <p:nvPr/>
        </p:nvSpPr>
        <p:spPr>
          <a:xfrm>
            <a:off x="349179" y="2403585"/>
            <a:ext cx="354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b="1" dirty="0">
                <a:solidFill>
                  <a:srgbClr val="FF0000"/>
                </a:solidFill>
              </a:rPr>
              <a:t>3</a:t>
            </a:r>
            <a:r>
              <a:rPr lang="pt-BR" b="1" dirty="0" smtClean="0">
                <a:solidFill>
                  <a:srgbClr val="FF0000"/>
                </a:solidFill>
              </a:rPr>
              <a:t> </a:t>
            </a:r>
            <a:endParaRPr lang="pt-BR" b="1" dirty="0">
              <a:solidFill>
                <a:srgbClr val="FF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6787480" y="2772917"/>
            <a:ext cx="727351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20072" y="2705652"/>
            <a:ext cx="14401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505012" y="4509120"/>
            <a:ext cx="152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6710723" y="2403585"/>
            <a:ext cx="880864" cy="58192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936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564904"/>
            <a:ext cx="7620000" cy="1143000"/>
          </a:xfrm>
        </p:spPr>
        <p:txBody>
          <a:bodyPr/>
          <a:lstStyle/>
          <a:p>
            <a:r>
              <a:rPr lang="pt-BR" sz="72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Agora, tente fazer....</a:t>
            </a:r>
            <a:endParaRPr lang="pt-BR" sz="72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8648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8316417" cy="1855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204864"/>
            <a:ext cx="2949217" cy="402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7" y="1699746"/>
            <a:ext cx="8340081" cy="456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969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09419"/>
            <a:ext cx="8505757" cy="1403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52" y="277371"/>
            <a:ext cx="3398778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2776714" y="2109119"/>
            <a:ext cx="29523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dirty="0"/>
              <a:t>C</a:t>
            </a:r>
            <a:r>
              <a:rPr lang="pt-BR" sz="2800" b="1" baseline="-25000" dirty="0"/>
              <a:t>(graf)  </a:t>
            </a:r>
            <a:r>
              <a:rPr lang="pt-BR" sz="2800" b="1" baseline="-25000" dirty="0" smtClean="0"/>
              <a:t>  </a:t>
            </a:r>
            <a:r>
              <a:rPr lang="pt-BR" sz="2800" b="1" baseline="-25000" dirty="0" smtClean="0">
                <a:sym typeface="Wingdings" pitchFamily="2" charset="2"/>
              </a:rPr>
              <a:t></a:t>
            </a:r>
            <a:r>
              <a:rPr lang="pt-BR" sz="2800" b="1" baseline="-25000" dirty="0" smtClean="0"/>
              <a:t>  </a:t>
            </a:r>
            <a:r>
              <a:rPr lang="pt-BR" sz="2800" b="1" dirty="0" smtClean="0"/>
              <a:t>C</a:t>
            </a:r>
            <a:r>
              <a:rPr lang="pt-BR" sz="2800" b="1" baseline="-25000" dirty="0" smtClean="0"/>
              <a:t>(g</a:t>
            </a:r>
            <a:r>
              <a:rPr lang="pt-BR" sz="2800" b="1" baseline="-25000" dirty="0"/>
              <a:t>)</a:t>
            </a:r>
            <a:endParaRPr lang="pt-BR" sz="2800" b="1" baseline="-25000" dirty="0"/>
          </a:p>
        </p:txBody>
      </p:sp>
    </p:spTree>
    <p:extLst>
      <p:ext uri="{BB962C8B-B14F-4D97-AF65-F5344CB8AC3E}">
        <p14:creationId xmlns:p14="http://schemas.microsoft.com/office/powerpoint/2010/main" val="6682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476672"/>
            <a:ext cx="7681664" cy="5924128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60370"/>
            <a:ext cx="6984776" cy="631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530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accent4">
                    <a:lumMod val="75000"/>
                  </a:schemeClr>
                </a:solidFill>
              </a:rPr>
              <a:t>Definindo o que é calor</a:t>
            </a:r>
            <a:endParaRPr lang="pt-BR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420888"/>
            <a:ext cx="6981438" cy="216024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115616" y="2420888"/>
            <a:ext cx="6981438" cy="2160240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537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426170"/>
          </a:xfrm>
        </p:spPr>
        <p:txBody>
          <a:bodyPr>
            <a:noAutofit/>
          </a:bodyPr>
          <a:lstStyle/>
          <a:p>
            <a:r>
              <a:rPr lang="pt-BR" sz="48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Processos que liberam e absorvem calor</a:t>
            </a:r>
            <a:endParaRPr lang="pt-BR" sz="4800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262" y="2357437"/>
            <a:ext cx="3571875" cy="3286125"/>
          </a:xfrm>
        </p:spPr>
      </p:pic>
      <p:sp>
        <p:nvSpPr>
          <p:cNvPr id="5" name="Rectangle 4"/>
          <p:cNvSpPr/>
          <p:nvPr/>
        </p:nvSpPr>
        <p:spPr>
          <a:xfrm>
            <a:off x="2195736" y="2027700"/>
            <a:ext cx="4176464" cy="4065596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639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714202"/>
          </a:xfrm>
        </p:spPr>
        <p:txBody>
          <a:bodyPr>
            <a:norm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pt-BR" sz="54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ariação de energia</a:t>
            </a:r>
            <a:endParaRPr lang="pt-BR" sz="5400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48531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t-BR" sz="4800" dirty="0" smtClean="0"/>
          </a:p>
          <a:p>
            <a:pPr marL="0" indent="0" algn="ctr">
              <a:buNone/>
            </a:pPr>
            <a:r>
              <a:rPr lang="pt-BR" sz="4800" dirty="0" smtClean="0"/>
              <a:t>A variação de entalpia consiste em quanto de energia foi liberada ou absorvida.</a:t>
            </a:r>
          </a:p>
          <a:p>
            <a:pPr marL="0" indent="0" algn="ctr">
              <a:buNone/>
            </a:pPr>
            <a:endParaRPr lang="pt-BR" sz="4800" b="1" baseline="-25000" dirty="0"/>
          </a:p>
        </p:txBody>
      </p:sp>
    </p:spTree>
    <p:extLst>
      <p:ext uri="{BB962C8B-B14F-4D97-AF65-F5344CB8AC3E}">
        <p14:creationId xmlns:p14="http://schemas.microsoft.com/office/powerpoint/2010/main" val="130840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476672"/>
            <a:ext cx="8147248" cy="5649491"/>
          </a:xfrm>
        </p:spPr>
        <p:txBody>
          <a:bodyPr/>
          <a:lstStyle/>
          <a:p>
            <a:pPr marL="0" indent="0" algn="ctr">
              <a:buNone/>
            </a:pPr>
            <a:r>
              <a:rPr lang="pt-B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Observe os gráficos:</a:t>
            </a:r>
          </a:p>
          <a:p>
            <a:endParaRPr lang="pt-BR" sz="3600" b="1" baseline="-25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pt-BR" baseline="-25000" dirty="0" smtClean="0"/>
          </a:p>
          <a:p>
            <a:endParaRPr lang="pt-BR" baseline="-25000" dirty="0"/>
          </a:p>
          <a:p>
            <a:endParaRPr lang="pt-BR" baseline="-25000" dirty="0" smtClean="0"/>
          </a:p>
          <a:p>
            <a:endParaRPr lang="pt-BR" baseline="-25000" dirty="0"/>
          </a:p>
          <a:p>
            <a:endParaRPr lang="pt-BR" baseline="-25000" dirty="0" smtClean="0"/>
          </a:p>
          <a:p>
            <a:endParaRPr lang="pt-BR" baseline="-25000" dirty="0"/>
          </a:p>
          <a:p>
            <a:pPr marL="0" indent="0">
              <a:buNone/>
            </a:pPr>
            <a:endParaRPr lang="pt-BR" baseline="-25000" dirty="0"/>
          </a:p>
          <a:p>
            <a:pPr marL="0" indent="0">
              <a:buNone/>
            </a:pPr>
            <a:r>
              <a:rPr lang="pt-BR" baseline="-25000" dirty="0" smtClean="0"/>
              <a:t>         </a:t>
            </a:r>
          </a:p>
          <a:p>
            <a:pPr marL="0" indent="0">
              <a:buNone/>
            </a:pPr>
            <a:endParaRPr lang="pt-BR" baseline="-25000" dirty="0"/>
          </a:p>
          <a:p>
            <a:pPr marL="0" indent="0">
              <a:buNone/>
            </a:pPr>
            <a:endParaRPr lang="pt-BR" baseline="-25000" dirty="0" smtClean="0"/>
          </a:p>
          <a:p>
            <a:pPr marL="0" indent="0">
              <a:buNone/>
            </a:pPr>
            <a:r>
              <a:rPr lang="pt-BR" baseline="-25000" dirty="0" smtClean="0"/>
              <a:t> </a:t>
            </a:r>
            <a:r>
              <a:rPr lang="pt-BR" sz="3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Processo Exotérmico                         Processo Endotérmico</a:t>
            </a:r>
          </a:p>
          <a:p>
            <a:pPr marL="0" indent="0">
              <a:buNone/>
            </a:pPr>
            <a:r>
              <a:rPr lang="pt-BR" sz="3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(liberou energia)                                (absorveu energia)</a:t>
            </a:r>
          </a:p>
          <a:p>
            <a:pPr marL="114300" indent="0">
              <a:buNone/>
            </a:pPr>
            <a:r>
              <a:rPr lang="pt-BR" sz="36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pt-BR" sz="3600" b="1" baseline="-25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pt-BR" sz="2400" b="1" baseline="-25000" dirty="0" smtClean="0"/>
              <a:t> </a:t>
            </a:r>
            <a:r>
              <a:rPr lang="pt-BR" sz="2400" b="1" dirty="0" smtClean="0"/>
              <a:t>      </a:t>
            </a:r>
            <a:endParaRPr lang="pt-BR" sz="4000" b="1" baseline="-25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09547"/>
            <a:ext cx="2861216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741092"/>
            <a:ext cx="2632460" cy="2407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916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Processos Exotérmicos</a:t>
            </a:r>
            <a:endParaRPr lang="pt-BR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4925144"/>
          </a:xfrm>
        </p:spPr>
        <p:txBody>
          <a:bodyPr/>
          <a:lstStyle/>
          <a:p>
            <a:r>
              <a:rPr lang="pt-BR" dirty="0" smtClean="0"/>
              <a:t>Reação química exotérmica</a:t>
            </a:r>
          </a:p>
          <a:p>
            <a:endParaRPr lang="pt-BR" sz="1800" dirty="0" smtClean="0"/>
          </a:p>
          <a:p>
            <a:pPr marL="0" indent="0">
              <a:buNone/>
            </a:pPr>
            <a:r>
              <a:rPr lang="pt-BR" sz="2400" dirty="0" smtClean="0"/>
              <a:t>     </a:t>
            </a:r>
            <a:r>
              <a:rPr lang="pt-BR" sz="2400" b="1" dirty="0" smtClean="0"/>
              <a:t>Ex</a:t>
            </a:r>
            <a:r>
              <a:rPr lang="pt-BR" sz="2400" b="1" baseline="-25000" dirty="0" smtClean="0"/>
              <a:t>1</a:t>
            </a:r>
            <a:r>
              <a:rPr lang="pt-BR" sz="2400" b="1" dirty="0" smtClean="0"/>
              <a:t>.:     </a:t>
            </a:r>
            <a:r>
              <a:rPr lang="pt-BR" sz="2400" dirty="0" smtClean="0"/>
              <a:t>1H</a:t>
            </a:r>
            <a:r>
              <a:rPr lang="pt-BR" sz="2400" baseline="-25000" dirty="0" smtClean="0"/>
              <a:t>2(g) </a:t>
            </a:r>
            <a:r>
              <a:rPr lang="pt-BR" sz="2400" dirty="0" smtClean="0"/>
              <a:t>+ ½ O</a:t>
            </a:r>
            <a:r>
              <a:rPr lang="pt-BR" sz="2400" baseline="-25000" dirty="0" smtClean="0"/>
              <a:t>2</a:t>
            </a:r>
            <a:r>
              <a:rPr lang="pt-BR" sz="2400" dirty="0"/>
              <a:t> </a:t>
            </a:r>
            <a:r>
              <a:rPr lang="pt-BR" sz="2400" baseline="-25000" dirty="0" smtClean="0"/>
              <a:t>(g)            </a:t>
            </a:r>
            <a:r>
              <a:rPr lang="pt-BR" sz="2400" dirty="0" smtClean="0"/>
              <a:t>H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O</a:t>
            </a:r>
            <a:r>
              <a:rPr lang="pt-BR" sz="2400" baseline="-25000" dirty="0" smtClean="0"/>
              <a:t>(l)  </a:t>
            </a:r>
            <a:r>
              <a:rPr lang="pt-BR" sz="2400" dirty="0" smtClean="0"/>
              <a:t>+ </a:t>
            </a:r>
            <a:r>
              <a:rPr lang="pt-BR" sz="2400" b="1" dirty="0" smtClean="0">
                <a:solidFill>
                  <a:srgbClr val="FFC000"/>
                </a:solidFill>
              </a:rPr>
              <a:t>285,8 KJ</a:t>
            </a:r>
            <a:r>
              <a:rPr lang="pt-BR" sz="2400" b="1" baseline="-25000" dirty="0" smtClean="0">
                <a:solidFill>
                  <a:srgbClr val="FFC000"/>
                </a:solidFill>
              </a:rPr>
              <a:t>                                                               </a:t>
            </a:r>
          </a:p>
          <a:p>
            <a:pPr marL="0" indent="0">
              <a:buNone/>
            </a:pPr>
            <a:r>
              <a:rPr lang="pt-BR" sz="2400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4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OU</a:t>
            </a:r>
            <a:endParaRPr lang="pt-BR" sz="2400" dirty="0" smtClean="0"/>
          </a:p>
          <a:p>
            <a:pPr marL="0" indent="0">
              <a:buNone/>
            </a:pPr>
            <a:r>
              <a:rPr lang="pt-BR" sz="2400" b="1" dirty="0" smtClean="0"/>
              <a:t>     Ex</a:t>
            </a:r>
            <a:r>
              <a:rPr lang="pt-BR" sz="2400" b="1" baseline="-25000" dirty="0" smtClean="0"/>
              <a:t>2</a:t>
            </a:r>
            <a:r>
              <a:rPr lang="pt-BR" sz="2400" b="1" dirty="0" smtClean="0"/>
              <a:t>.: </a:t>
            </a:r>
            <a:r>
              <a:rPr lang="pt-BR" sz="2400" dirty="0" smtClean="0"/>
              <a:t> 1H</a:t>
            </a:r>
            <a:r>
              <a:rPr lang="pt-BR" sz="2400" baseline="-25000" dirty="0" smtClean="0"/>
              <a:t>2(g</a:t>
            </a:r>
            <a:r>
              <a:rPr lang="pt-BR" sz="2400" baseline="-25000" dirty="0"/>
              <a:t>) </a:t>
            </a:r>
            <a:r>
              <a:rPr lang="pt-BR" sz="2400" dirty="0"/>
              <a:t>+ ½ </a:t>
            </a:r>
            <a:r>
              <a:rPr lang="pt-BR" sz="2400" dirty="0" smtClean="0"/>
              <a:t>O</a:t>
            </a:r>
            <a:r>
              <a:rPr lang="pt-BR" sz="2400" baseline="-25000" dirty="0" smtClean="0"/>
              <a:t>2(g</a:t>
            </a:r>
            <a:r>
              <a:rPr lang="pt-BR" sz="2400" baseline="-25000" dirty="0"/>
              <a:t>)         </a:t>
            </a:r>
            <a:r>
              <a:rPr lang="pt-BR" sz="2400" baseline="-25000" dirty="0" smtClean="0"/>
              <a:t>  </a:t>
            </a:r>
            <a:r>
              <a:rPr lang="pt-BR" sz="2400" dirty="0" smtClean="0"/>
              <a:t>H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O</a:t>
            </a:r>
            <a:r>
              <a:rPr lang="pt-BR" sz="2400" baseline="-25000" dirty="0" smtClean="0"/>
              <a:t>(l)</a:t>
            </a:r>
            <a:r>
              <a:rPr lang="pt-BR" sz="2400" dirty="0" smtClean="0"/>
              <a:t>    </a:t>
            </a:r>
            <a:r>
              <a:rPr lang="el-GR" sz="2400" b="1" dirty="0" smtClean="0">
                <a:solidFill>
                  <a:srgbClr val="FFC000"/>
                </a:solidFill>
              </a:rPr>
              <a:t>Δ</a:t>
            </a:r>
            <a:r>
              <a:rPr lang="pt-BR" sz="2400" b="1" dirty="0" smtClean="0">
                <a:solidFill>
                  <a:srgbClr val="FFC000"/>
                </a:solidFill>
              </a:rPr>
              <a:t>H = - 285,8 KJ</a:t>
            </a:r>
          </a:p>
          <a:p>
            <a:pPr marL="0" indent="0">
              <a:buNone/>
            </a:pPr>
            <a:endParaRPr lang="pt-BR" sz="2400" b="1" baseline="-25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pt-BR" sz="2400" b="1" baseline="-25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pt-BR" sz="2400" b="1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400" b="1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           </a:t>
            </a:r>
            <a:r>
              <a:rPr lang="pt-BR" sz="2400" dirty="0" smtClean="0"/>
              <a:t>1H</a:t>
            </a:r>
            <a:r>
              <a:rPr lang="pt-BR" sz="2400" baseline="-25000" dirty="0" smtClean="0"/>
              <a:t>2(g</a:t>
            </a:r>
            <a:r>
              <a:rPr lang="pt-BR" sz="2400" baseline="-25000" dirty="0"/>
              <a:t>) </a:t>
            </a:r>
            <a:r>
              <a:rPr lang="pt-BR" sz="2400" dirty="0"/>
              <a:t>+ ½ O</a:t>
            </a:r>
            <a:r>
              <a:rPr lang="pt-BR" sz="2400" baseline="-25000" dirty="0"/>
              <a:t>2</a:t>
            </a:r>
            <a:r>
              <a:rPr lang="pt-BR" sz="2400" dirty="0"/>
              <a:t> </a:t>
            </a:r>
            <a:r>
              <a:rPr lang="pt-BR" sz="2400" baseline="-25000" dirty="0"/>
              <a:t>(</a:t>
            </a:r>
            <a:r>
              <a:rPr lang="pt-BR" sz="2400" baseline="-25000" dirty="0" smtClean="0"/>
              <a:t>g)</a:t>
            </a:r>
          </a:p>
          <a:p>
            <a:pPr marL="0" indent="0">
              <a:buNone/>
            </a:pPr>
            <a:endParaRPr lang="pt-BR" sz="2400" baseline="-25000" dirty="0"/>
          </a:p>
          <a:p>
            <a:pPr marL="0" indent="0">
              <a:buNone/>
            </a:pPr>
            <a:r>
              <a:rPr lang="pt-BR" sz="2800" b="1" baseline="-25000" dirty="0" smtClean="0"/>
              <a:t>                                                                            </a:t>
            </a:r>
            <a:r>
              <a:rPr lang="el-GR" sz="2800" b="1" baseline="-25000" dirty="0" smtClean="0"/>
              <a:t>Δ</a:t>
            </a:r>
            <a:r>
              <a:rPr lang="pt-BR" sz="2800" b="1" baseline="-25000" dirty="0" smtClean="0"/>
              <a:t>H = -285,8 KJ</a:t>
            </a:r>
          </a:p>
          <a:p>
            <a:pPr marL="0" indent="0">
              <a:buNone/>
            </a:pPr>
            <a:r>
              <a:rPr lang="pt-BR" sz="2400" dirty="0"/>
              <a:t> </a:t>
            </a:r>
            <a:r>
              <a:rPr lang="pt-BR" sz="2400" dirty="0" smtClean="0"/>
              <a:t>                                          H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O</a:t>
            </a:r>
            <a:r>
              <a:rPr lang="pt-BR" sz="2400" baseline="-25000" dirty="0" smtClean="0"/>
              <a:t>(l)</a:t>
            </a:r>
          </a:p>
          <a:p>
            <a:pPr marL="0" indent="0">
              <a:buNone/>
            </a:pPr>
            <a:endParaRPr lang="pt-BR" sz="2400" baseline="-25000" dirty="0"/>
          </a:p>
          <a:p>
            <a:pPr marL="0" indent="0">
              <a:buNone/>
            </a:pPr>
            <a:endParaRPr lang="pt-BR" sz="2400" baseline="-25000" dirty="0" smtClean="0"/>
          </a:p>
          <a:p>
            <a:pPr marL="0" indent="0">
              <a:buNone/>
            </a:pPr>
            <a:endParaRPr lang="pt-BR" sz="2400" b="1" baseline="-25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pt-BR" sz="2400" b="1" baseline="-25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pt-BR" sz="2400" b="1" baseline="-25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pt-BR" sz="2400" b="1" baseline="-25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536381" y="2564904"/>
            <a:ext cx="48986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3236075" y="3429000"/>
            <a:ext cx="48155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3248860" y="4149080"/>
            <a:ext cx="0" cy="237626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248860" y="4864433"/>
            <a:ext cx="225924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248860" y="5899961"/>
            <a:ext cx="225924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283968" y="4869160"/>
            <a:ext cx="0" cy="100811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296522" y="4230394"/>
            <a:ext cx="939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Entalpia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7744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Processos Endotérmicos</a:t>
            </a:r>
            <a:endParaRPr lang="pt-BR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19256" cy="4785395"/>
          </a:xfrm>
        </p:spPr>
        <p:txBody>
          <a:bodyPr/>
          <a:lstStyle/>
          <a:p>
            <a:r>
              <a:rPr lang="pt-BR" dirty="0" smtClean="0"/>
              <a:t>Reação química endotérmica</a:t>
            </a:r>
          </a:p>
          <a:p>
            <a:pPr marL="0" indent="0">
              <a:buNone/>
            </a:pPr>
            <a:endParaRPr lang="pt-BR" sz="2400" dirty="0" smtClean="0"/>
          </a:p>
          <a:p>
            <a:pPr marL="0" indent="0">
              <a:buNone/>
            </a:pPr>
            <a:r>
              <a:rPr lang="pt-BR" sz="2400" dirty="0" smtClean="0"/>
              <a:t>Ex</a:t>
            </a:r>
            <a:r>
              <a:rPr lang="pt-BR" sz="2400" baseline="-25000" dirty="0" smtClean="0"/>
              <a:t>1</a:t>
            </a:r>
            <a:r>
              <a:rPr lang="pt-BR" sz="2400" dirty="0" smtClean="0"/>
              <a:t>:    1HgO</a:t>
            </a:r>
            <a:r>
              <a:rPr lang="pt-BR" sz="2400" baseline="-25000" dirty="0" smtClean="0"/>
              <a:t> (s) </a:t>
            </a:r>
            <a:r>
              <a:rPr lang="pt-BR" sz="2400" dirty="0" smtClean="0"/>
              <a:t>+ </a:t>
            </a:r>
            <a:r>
              <a:rPr lang="pt-BR" sz="2400" b="1" dirty="0" smtClean="0">
                <a:solidFill>
                  <a:srgbClr val="FFC000"/>
                </a:solidFill>
              </a:rPr>
              <a:t>90,7 KJ</a:t>
            </a:r>
            <a:r>
              <a:rPr lang="pt-BR" sz="2400" dirty="0" smtClean="0"/>
              <a:t>             1Hg </a:t>
            </a:r>
            <a:r>
              <a:rPr lang="pt-BR" sz="2400" baseline="-25000" dirty="0" smtClean="0"/>
              <a:t>(l) </a:t>
            </a:r>
            <a:r>
              <a:rPr lang="pt-BR" sz="2400" dirty="0" smtClean="0"/>
              <a:t>+ ½ O</a:t>
            </a:r>
            <a:r>
              <a:rPr lang="pt-BR" sz="2400" baseline="-25000" dirty="0" smtClean="0"/>
              <a:t>2 (g)</a:t>
            </a:r>
            <a:endParaRPr lang="pt-BR" sz="2400" dirty="0" smtClean="0"/>
          </a:p>
          <a:p>
            <a:pPr marL="0" indent="0">
              <a:buNone/>
            </a:pPr>
            <a:r>
              <a:rPr lang="pt-BR" baseline="-25000" dirty="0" smtClean="0"/>
              <a:t>                                                 </a:t>
            </a:r>
            <a:r>
              <a:rPr lang="pt-BR" b="1" baseline="-25000" dirty="0" smtClean="0">
                <a:solidFill>
                  <a:srgbClr val="FF0000"/>
                </a:solidFill>
              </a:rPr>
              <a:t>OU</a:t>
            </a:r>
          </a:p>
          <a:p>
            <a:pPr marL="0" indent="0">
              <a:buNone/>
            </a:pPr>
            <a:r>
              <a:rPr lang="pt-BR" sz="2400" dirty="0" smtClean="0"/>
              <a:t>Ex</a:t>
            </a:r>
            <a:r>
              <a:rPr lang="pt-BR" sz="2400" baseline="-25000" dirty="0" smtClean="0"/>
              <a:t>2</a:t>
            </a:r>
            <a:r>
              <a:rPr lang="pt-BR" sz="2400" dirty="0" smtClean="0"/>
              <a:t>: </a:t>
            </a:r>
            <a:r>
              <a:rPr lang="pt-BR" sz="2400" dirty="0"/>
              <a:t>1HgO</a:t>
            </a:r>
            <a:r>
              <a:rPr lang="pt-BR" sz="2400" baseline="-25000" dirty="0"/>
              <a:t> (s) </a:t>
            </a:r>
            <a:r>
              <a:rPr lang="pt-BR" sz="2400" baseline="-25000" dirty="0" smtClean="0"/>
              <a:t>                  </a:t>
            </a:r>
            <a:r>
              <a:rPr lang="pt-BR" sz="2400" dirty="0" smtClean="0"/>
              <a:t>1Hg </a:t>
            </a:r>
            <a:r>
              <a:rPr lang="pt-BR" sz="2400" baseline="-25000" dirty="0"/>
              <a:t>(l) </a:t>
            </a:r>
            <a:r>
              <a:rPr lang="pt-BR" sz="2400" dirty="0"/>
              <a:t>+ ½ O</a:t>
            </a:r>
            <a:r>
              <a:rPr lang="pt-BR" sz="2400" baseline="-25000" dirty="0"/>
              <a:t>2 (g</a:t>
            </a:r>
            <a:r>
              <a:rPr lang="pt-BR" sz="2400" baseline="-25000" dirty="0" smtClean="0"/>
              <a:t>)          </a:t>
            </a:r>
            <a:r>
              <a:rPr lang="el-GR" sz="2400" b="1" dirty="0" smtClean="0">
                <a:solidFill>
                  <a:srgbClr val="FFC000"/>
                </a:solidFill>
              </a:rPr>
              <a:t>Δ</a:t>
            </a:r>
            <a:r>
              <a:rPr lang="pt-BR" sz="2400" b="1" dirty="0" smtClean="0">
                <a:solidFill>
                  <a:srgbClr val="FFC000"/>
                </a:solidFill>
              </a:rPr>
              <a:t>H = + 90,7 KJ</a:t>
            </a:r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endParaRPr lang="pt-BR" sz="2400" baseline="-25000" dirty="0" smtClean="0"/>
          </a:p>
          <a:p>
            <a:pPr marL="0" indent="0">
              <a:buNone/>
            </a:pPr>
            <a:r>
              <a:rPr lang="pt-BR" sz="2400" baseline="-25000" dirty="0"/>
              <a:t> </a:t>
            </a:r>
            <a:r>
              <a:rPr lang="pt-BR" sz="2400" baseline="-25000" dirty="0" smtClean="0"/>
              <a:t>                                                                                                    </a:t>
            </a:r>
            <a:endParaRPr lang="pt-BR" sz="2400" dirty="0"/>
          </a:p>
          <a:p>
            <a:pPr marL="0" indent="0">
              <a:buNone/>
            </a:pPr>
            <a:r>
              <a:rPr lang="pt-BR" sz="2400" baseline="-25000" dirty="0" smtClean="0"/>
              <a:t>                                                           </a:t>
            </a:r>
          </a:p>
          <a:p>
            <a:pPr marL="0" indent="0">
              <a:buNone/>
            </a:pPr>
            <a:r>
              <a:rPr lang="pt-BR" sz="2400" baseline="-25000" dirty="0"/>
              <a:t> </a:t>
            </a:r>
            <a:r>
              <a:rPr lang="pt-BR" sz="2400" dirty="0" smtClean="0"/>
              <a:t>                                  </a:t>
            </a:r>
            <a:r>
              <a:rPr lang="pt-BR" sz="1800" dirty="0" smtClean="0"/>
              <a:t>1HgO</a:t>
            </a:r>
            <a:r>
              <a:rPr lang="pt-BR" sz="1800" baseline="-25000" dirty="0" smtClean="0"/>
              <a:t> </a:t>
            </a:r>
            <a:r>
              <a:rPr lang="pt-BR" sz="1800" baseline="-25000" dirty="0"/>
              <a:t>(s)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491880" y="2420888"/>
            <a:ext cx="64807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2105383" y="3140968"/>
            <a:ext cx="64807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2771800" y="3933056"/>
            <a:ext cx="0" cy="21602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771800" y="4653136"/>
            <a:ext cx="237626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771800" y="5445224"/>
            <a:ext cx="237626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974321" y="4659261"/>
            <a:ext cx="0" cy="7920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832247" y="3921951"/>
            <a:ext cx="939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Entalpia</a:t>
            </a:r>
            <a:endParaRPr lang="pt-BR" dirty="0"/>
          </a:p>
        </p:txBody>
      </p:sp>
      <p:sp>
        <p:nvSpPr>
          <p:cNvPr id="16" name="TextBox 15"/>
          <p:cNvSpPr txBox="1"/>
          <p:nvPr/>
        </p:nvSpPr>
        <p:spPr>
          <a:xfrm>
            <a:off x="3020013" y="4283804"/>
            <a:ext cx="15800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1Hg </a:t>
            </a:r>
            <a:r>
              <a:rPr lang="pt-BR" baseline="-25000" dirty="0"/>
              <a:t>(l) </a:t>
            </a:r>
            <a:r>
              <a:rPr lang="pt-BR" dirty="0"/>
              <a:t>+ ½ O</a:t>
            </a:r>
            <a:r>
              <a:rPr lang="pt-BR" baseline="-25000" dirty="0"/>
              <a:t>2 (g)</a:t>
            </a:r>
            <a:endParaRPr lang="pt-BR" dirty="0"/>
          </a:p>
          <a:p>
            <a:endParaRPr lang="pt-BR" dirty="0"/>
          </a:p>
        </p:txBody>
      </p:sp>
      <p:sp>
        <p:nvSpPr>
          <p:cNvPr id="17" name="TextBox 16"/>
          <p:cNvSpPr txBox="1"/>
          <p:nvPr/>
        </p:nvSpPr>
        <p:spPr>
          <a:xfrm>
            <a:off x="4139952" y="4930135"/>
            <a:ext cx="1662635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b="1" dirty="0"/>
              <a:t>Δ</a:t>
            </a:r>
            <a:r>
              <a:rPr lang="pt-BR" sz="2000" b="1" dirty="0"/>
              <a:t>H = + 90,7 KJ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266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548680"/>
            <a:ext cx="8363272" cy="61089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6000" b="1" dirty="0" smtClean="0">
                <a:solidFill>
                  <a:srgbClr val="C00000"/>
                </a:solidFill>
              </a:rPr>
              <a:t>Como calcular o </a:t>
            </a:r>
            <a:r>
              <a:rPr lang="el-GR" sz="6000" b="1" dirty="0" smtClean="0">
                <a:solidFill>
                  <a:srgbClr val="C00000"/>
                </a:solidFill>
              </a:rPr>
              <a:t>Δ</a:t>
            </a:r>
            <a:r>
              <a:rPr lang="pt-BR" sz="6000" b="1" dirty="0" smtClean="0">
                <a:solidFill>
                  <a:srgbClr val="C00000"/>
                </a:solidFill>
              </a:rPr>
              <a:t>H das reações?</a:t>
            </a:r>
            <a:endParaRPr lang="pt-BR" sz="6000" b="1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2420888"/>
            <a:ext cx="3962400" cy="423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11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/>
          <a:lstStyle/>
          <a:p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Exemplo 1</a:t>
            </a:r>
            <a:endParaRPr lang="pt-BR" b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50014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dirty="0" smtClean="0"/>
              <a:t>    </a:t>
            </a:r>
          </a:p>
          <a:p>
            <a:pPr marL="0" indent="0" algn="ctr">
              <a:buNone/>
            </a:pPr>
            <a:r>
              <a:rPr lang="pt-BR" sz="4000" dirty="0" smtClean="0"/>
              <a:t>Como calcular o </a:t>
            </a:r>
            <a:r>
              <a:rPr lang="el-GR" sz="4000" dirty="0" smtClean="0"/>
              <a:t>Δ</a:t>
            </a:r>
            <a:r>
              <a:rPr lang="pt-BR" sz="4000" dirty="0" smtClean="0"/>
              <a:t>H da reação abaixo:</a:t>
            </a:r>
          </a:p>
          <a:p>
            <a:pPr marL="0" indent="0" algn="ctr">
              <a:buNone/>
            </a:pPr>
            <a:endParaRPr lang="pt-BR" sz="4000" b="1" dirty="0"/>
          </a:p>
          <a:p>
            <a:pPr marL="0" indent="0" algn="ctr">
              <a:buNone/>
            </a:pPr>
            <a:r>
              <a:rPr lang="pt-BR" sz="5400" b="1" dirty="0" smtClean="0"/>
              <a:t>C</a:t>
            </a:r>
            <a:r>
              <a:rPr lang="pt-BR" sz="5400" b="1" baseline="-25000" dirty="0" smtClean="0"/>
              <a:t>2</a:t>
            </a:r>
            <a:r>
              <a:rPr lang="pt-BR" sz="5400" b="1" dirty="0" smtClean="0"/>
              <a:t>H</a:t>
            </a:r>
            <a:r>
              <a:rPr lang="pt-BR" sz="5400" b="1" baseline="-25000" dirty="0" smtClean="0"/>
              <a:t>4</a:t>
            </a:r>
            <a:r>
              <a:rPr lang="pt-BR" sz="5400" b="1" dirty="0" smtClean="0"/>
              <a:t> </a:t>
            </a:r>
            <a:r>
              <a:rPr lang="pt-BR" sz="5400" b="1" baseline="-25000" dirty="0" smtClean="0"/>
              <a:t>(g) </a:t>
            </a:r>
            <a:r>
              <a:rPr lang="pt-BR" sz="5400" b="1" dirty="0" smtClean="0"/>
              <a:t>+ H</a:t>
            </a:r>
            <a:r>
              <a:rPr lang="pt-BR" sz="5400" b="1" baseline="-25000" dirty="0" smtClean="0"/>
              <a:t>2</a:t>
            </a:r>
            <a:r>
              <a:rPr lang="pt-BR" sz="5400" b="1" dirty="0" smtClean="0"/>
              <a:t> </a:t>
            </a:r>
            <a:r>
              <a:rPr lang="pt-BR" sz="5400" b="1" baseline="-25000" dirty="0"/>
              <a:t>(g)</a:t>
            </a:r>
            <a:r>
              <a:rPr lang="pt-BR" sz="5400" b="1" dirty="0" smtClean="0"/>
              <a:t>         C</a:t>
            </a:r>
            <a:r>
              <a:rPr lang="pt-BR" sz="5400" b="1" baseline="-25000" dirty="0" smtClean="0"/>
              <a:t>2</a:t>
            </a:r>
            <a:r>
              <a:rPr lang="pt-BR" sz="5400" b="1" dirty="0" smtClean="0"/>
              <a:t>H</a:t>
            </a:r>
            <a:r>
              <a:rPr lang="pt-BR" sz="5400" b="1" baseline="-25000" dirty="0" smtClean="0"/>
              <a:t>6</a:t>
            </a:r>
            <a:r>
              <a:rPr lang="pt-BR" sz="5400" b="1" dirty="0" smtClean="0"/>
              <a:t> </a:t>
            </a:r>
            <a:r>
              <a:rPr lang="pt-BR" sz="5400" b="1" baseline="-25000" dirty="0"/>
              <a:t>(g)</a:t>
            </a:r>
            <a:r>
              <a:rPr lang="pt-BR" sz="5400" b="1" dirty="0" smtClean="0"/>
              <a:t>       </a:t>
            </a:r>
          </a:p>
          <a:p>
            <a:pPr marL="0" indent="0" algn="ctr">
              <a:buNone/>
            </a:pPr>
            <a:endParaRPr lang="pt-BR" sz="54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l-GR" sz="5400" b="1" dirty="0" smtClean="0">
                <a:solidFill>
                  <a:srgbClr val="FF0000"/>
                </a:solidFill>
              </a:rPr>
              <a:t>Δ</a:t>
            </a:r>
            <a:r>
              <a:rPr lang="pt-BR" sz="5400" b="1" dirty="0" smtClean="0">
                <a:solidFill>
                  <a:srgbClr val="FF0000"/>
                </a:solidFill>
              </a:rPr>
              <a:t>H = ? </a:t>
            </a:r>
          </a:p>
          <a:p>
            <a:pPr marL="0" indent="0">
              <a:buNone/>
            </a:pPr>
            <a:endParaRPr lang="pt-BR" sz="2800" dirty="0">
              <a:solidFill>
                <a:srgbClr val="FF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148064" y="3645024"/>
            <a:ext cx="864096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92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323</TotalTime>
  <Words>399</Words>
  <Application>Microsoft Office PowerPoint</Application>
  <PresentationFormat>On-screen Show (4:3)</PresentationFormat>
  <Paragraphs>88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Adjacency</vt:lpstr>
      <vt:lpstr>PowerPoint Presentation</vt:lpstr>
      <vt:lpstr>Definindo o que é calor</vt:lpstr>
      <vt:lpstr>Processos que liberam e absorvem calor</vt:lpstr>
      <vt:lpstr>Variação de energia</vt:lpstr>
      <vt:lpstr>PowerPoint Presentation</vt:lpstr>
      <vt:lpstr>Processos Exotérmicos</vt:lpstr>
      <vt:lpstr>Processos Endotérmicos</vt:lpstr>
      <vt:lpstr>PowerPoint Presentation</vt:lpstr>
      <vt:lpstr>Exemplo 1</vt:lpstr>
      <vt:lpstr>PowerPoint Presentation</vt:lpstr>
      <vt:lpstr>Logo, o ΔH da reação é:</vt:lpstr>
      <vt:lpstr>PowerPoint Presentation</vt:lpstr>
      <vt:lpstr>Agora, tente fazer....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Termoquímica (introdução)</dc:title>
  <dc:creator>MILSE</dc:creator>
  <cp:lastModifiedBy>Natalia</cp:lastModifiedBy>
  <cp:revision>34</cp:revision>
  <dcterms:created xsi:type="dcterms:W3CDTF">2020-03-26T15:49:27Z</dcterms:created>
  <dcterms:modified xsi:type="dcterms:W3CDTF">2020-08-06T00:47:51Z</dcterms:modified>
</cp:coreProperties>
</file>