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30E27-44C3-4902-BEEC-4D69BE397F8E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82C0B-7B4C-40C9-8DF5-D2F38CC1AC5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97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2C0B-7B4C-40C9-8DF5-D2F38CC1AC54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81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E4EA6E-B600-4015-BE7F-813E9DE12260}" type="datetimeFigureOut">
              <a:rPr lang="pt-BR" smtClean="0"/>
              <a:t>06/08/2020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46640" cy="2952328"/>
          </a:xfrm>
        </p:spPr>
        <p:txBody>
          <a:bodyPr>
            <a:noAutofit/>
          </a:bodyPr>
          <a:lstStyle/>
          <a:p>
            <a:endParaRPr lang="pt-BR" sz="6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" y="116632"/>
            <a:ext cx="8426994" cy="67413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64" y="1844824"/>
            <a:ext cx="4728730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Termoquímica</a:t>
            </a:r>
          </a:p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(Introdução)</a:t>
            </a:r>
          </a:p>
          <a:p>
            <a:pPr algn="ctr"/>
            <a:endParaRPr lang="pt-BR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Profª: Natália Freitas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</p:spPr>
        <p:txBody>
          <a:bodyPr/>
          <a:lstStyle/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C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</a:t>
            </a:r>
            <a:r>
              <a:rPr lang="pt-BR" sz="2400" baseline="-25000" dirty="0"/>
              <a:t>(g) </a:t>
            </a:r>
            <a:r>
              <a:rPr lang="pt-BR" sz="2400" dirty="0"/>
              <a:t>+ 3O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(g)</a:t>
            </a:r>
            <a:r>
              <a:rPr lang="pt-BR" sz="2400" dirty="0"/>
              <a:t>       2CO</a:t>
            </a:r>
            <a:r>
              <a:rPr lang="pt-BR" sz="2400" baseline="-25000" dirty="0"/>
              <a:t>2 (g)</a:t>
            </a:r>
            <a:r>
              <a:rPr lang="pt-BR" sz="2400" dirty="0"/>
              <a:t>  +2 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   </a:t>
            </a:r>
            <a:r>
              <a:rPr lang="el-GR" sz="2400" dirty="0"/>
              <a:t>Δ</a:t>
            </a:r>
            <a:r>
              <a:rPr lang="pt-BR" sz="2400" dirty="0"/>
              <a:t>H = -1411,2 KJ</a:t>
            </a:r>
          </a:p>
          <a:p>
            <a:pPr marL="0" indent="0">
              <a:buNone/>
            </a:pPr>
            <a:r>
              <a:rPr lang="pt-BR" sz="2400" dirty="0"/>
              <a:t>H</a:t>
            </a:r>
            <a:r>
              <a:rPr lang="pt-BR" sz="2400" baseline="-25000" dirty="0"/>
              <a:t>2 (g)</a:t>
            </a:r>
            <a:r>
              <a:rPr lang="pt-BR" sz="2400" dirty="0"/>
              <a:t>  +1/2 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(g)</a:t>
            </a:r>
            <a:r>
              <a:rPr lang="pt-BR" sz="2400" dirty="0"/>
              <a:t>       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                      </a:t>
            </a:r>
            <a:r>
              <a:rPr lang="el-GR" sz="2400" dirty="0"/>
              <a:t>Δ</a:t>
            </a:r>
            <a:r>
              <a:rPr lang="pt-BR" sz="2400" dirty="0"/>
              <a:t>H = -285,8 KJ</a:t>
            </a:r>
          </a:p>
          <a:p>
            <a:pPr marL="0" indent="0">
              <a:buNone/>
            </a:pPr>
            <a:r>
              <a:rPr lang="pt-BR" sz="2400" dirty="0"/>
              <a:t>2CO</a:t>
            </a:r>
            <a:r>
              <a:rPr lang="pt-BR" sz="2400" baseline="-25000" dirty="0"/>
              <a:t>2 (g)</a:t>
            </a:r>
            <a:r>
              <a:rPr lang="pt-BR" sz="2400" dirty="0"/>
              <a:t> + 3H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C</a:t>
            </a:r>
            <a:r>
              <a:rPr lang="pt-BR" sz="2400" baseline="-25000" dirty="0"/>
              <a:t>2</a:t>
            </a:r>
            <a:r>
              <a:rPr lang="pt-BR" sz="2400" dirty="0"/>
              <a:t>H</a:t>
            </a:r>
            <a:r>
              <a:rPr lang="pt-BR" sz="2400" baseline="-25000" dirty="0"/>
              <a:t>6 (g)</a:t>
            </a:r>
            <a:r>
              <a:rPr lang="pt-BR" sz="2400" dirty="0"/>
              <a:t> + 7/2 O</a:t>
            </a:r>
            <a:r>
              <a:rPr lang="pt-BR" sz="2400" baseline="-25000" dirty="0"/>
              <a:t>2 (g)</a:t>
            </a:r>
            <a:r>
              <a:rPr lang="pt-BR" sz="2400" dirty="0"/>
              <a:t>      </a:t>
            </a:r>
            <a:r>
              <a:rPr lang="el-GR" sz="2400" dirty="0"/>
              <a:t>Δ</a:t>
            </a:r>
            <a:r>
              <a:rPr lang="pt-BR" sz="2400" dirty="0"/>
              <a:t>H = + 1560,7 KJ</a:t>
            </a:r>
          </a:p>
          <a:p>
            <a:pPr marL="0" indent="0">
              <a:buNone/>
            </a:pPr>
            <a:r>
              <a:rPr lang="pt-BR" b="1" dirty="0"/>
              <a:t>C</a:t>
            </a:r>
            <a:r>
              <a:rPr lang="pt-BR" b="1" baseline="-25000" dirty="0"/>
              <a:t>2</a:t>
            </a:r>
            <a:r>
              <a:rPr lang="pt-BR" b="1" dirty="0"/>
              <a:t>H</a:t>
            </a:r>
            <a:r>
              <a:rPr lang="pt-BR" b="1" baseline="-25000" dirty="0"/>
              <a:t>4</a:t>
            </a:r>
            <a:r>
              <a:rPr lang="pt-BR" b="1" dirty="0"/>
              <a:t> </a:t>
            </a:r>
            <a:r>
              <a:rPr lang="pt-BR" b="1" baseline="-25000" dirty="0"/>
              <a:t>(g) </a:t>
            </a:r>
            <a:r>
              <a:rPr lang="pt-BR" b="1" dirty="0"/>
              <a:t>+ H</a:t>
            </a:r>
            <a:r>
              <a:rPr lang="pt-BR" b="1" baseline="-25000" dirty="0"/>
              <a:t>2</a:t>
            </a:r>
            <a:r>
              <a:rPr lang="pt-BR" b="1" dirty="0"/>
              <a:t> </a:t>
            </a:r>
            <a:r>
              <a:rPr lang="pt-BR" b="1" baseline="-25000" dirty="0"/>
              <a:t>(g)</a:t>
            </a:r>
            <a:r>
              <a:rPr lang="pt-BR" b="1" dirty="0"/>
              <a:t>         C</a:t>
            </a:r>
            <a:r>
              <a:rPr lang="pt-BR" b="1" baseline="-25000" dirty="0"/>
              <a:t>2</a:t>
            </a:r>
            <a:r>
              <a:rPr lang="pt-BR" b="1" dirty="0"/>
              <a:t>H</a:t>
            </a:r>
            <a:r>
              <a:rPr lang="pt-BR" b="1" baseline="-25000" dirty="0"/>
              <a:t>6</a:t>
            </a:r>
            <a:r>
              <a:rPr lang="pt-BR" b="1" dirty="0"/>
              <a:t> </a:t>
            </a:r>
            <a:r>
              <a:rPr lang="pt-BR" b="1" baseline="-25000" dirty="0"/>
              <a:t>(g)</a:t>
            </a:r>
            <a:r>
              <a:rPr lang="pt-BR" b="1" dirty="0"/>
              <a:t>  </a:t>
            </a:r>
            <a:r>
              <a:rPr lang="pt-BR" b="1" dirty="0" smtClean="0"/>
              <a:t>                                 </a:t>
            </a:r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pt-BR" b="1" dirty="0" smtClean="0">
                <a:solidFill>
                  <a:srgbClr val="FF0000"/>
                </a:solidFill>
              </a:rPr>
              <a:t>H = ?     </a:t>
            </a:r>
            <a:endParaRPr lang="pt-B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Agora basta </a:t>
            </a:r>
            <a:r>
              <a:rPr lang="pt-B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SOMAR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os</a:t>
            </a:r>
            <a:r>
              <a:rPr lang="el-GR" dirty="0"/>
              <a:t> Δ</a:t>
            </a:r>
            <a:r>
              <a:rPr lang="pt-BR" dirty="0" smtClean="0"/>
              <a:t>H das reações:</a:t>
            </a:r>
          </a:p>
          <a:p>
            <a:pPr marL="0" indent="0">
              <a:buNone/>
            </a:pPr>
            <a:r>
              <a:rPr lang="el-GR" sz="2800" dirty="0"/>
              <a:t>Δ</a:t>
            </a:r>
            <a:r>
              <a:rPr lang="pt-BR" sz="2800" dirty="0"/>
              <a:t>H </a:t>
            </a:r>
            <a:r>
              <a:rPr lang="pt-BR" sz="2800" dirty="0" smtClean="0"/>
              <a:t>= -1411,2 + (-285,8) + (+1560,7)</a:t>
            </a:r>
          </a:p>
          <a:p>
            <a:pPr marL="0" indent="0">
              <a:buNone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-136,3 KJ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83768" y="1916832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551196" y="2389521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62033" y="2780928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15816" y="1700808"/>
            <a:ext cx="720080" cy="50405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560" y="2564904"/>
            <a:ext cx="864096" cy="5760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11960" y="1700808"/>
            <a:ext cx="576064" cy="5040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83244" y="2204864"/>
            <a:ext cx="508636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63688" y="2564904"/>
            <a:ext cx="576064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19672" y="2204864"/>
            <a:ext cx="43204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11960" y="2564904"/>
            <a:ext cx="576064" cy="432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7544" y="3140968"/>
            <a:ext cx="78488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67744" y="3341858"/>
            <a:ext cx="4320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63688" y="1772816"/>
            <a:ext cx="43204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8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Logo, o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da reação é: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5400" b="1" dirty="0" smtClean="0"/>
          </a:p>
          <a:p>
            <a:pPr marL="0" indent="0" algn="ctr">
              <a:buNone/>
            </a:pPr>
            <a:r>
              <a:rPr lang="pt-BR" sz="5400" b="1" dirty="0" smtClean="0"/>
              <a:t>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4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 </a:t>
            </a:r>
            <a:r>
              <a:rPr lang="pt-BR" sz="5400" b="1" dirty="0"/>
              <a:t>+ H</a:t>
            </a:r>
            <a:r>
              <a:rPr lang="pt-BR" sz="5400" b="1" baseline="-25000" dirty="0"/>
              <a:t>2</a:t>
            </a:r>
            <a:r>
              <a:rPr lang="pt-BR" sz="5400" b="1" dirty="0"/>
              <a:t> </a:t>
            </a:r>
            <a:r>
              <a:rPr lang="pt-BR" sz="5400" b="1" baseline="-25000" dirty="0"/>
              <a:t>(g)</a:t>
            </a:r>
            <a:r>
              <a:rPr lang="pt-BR" sz="5400" b="1" dirty="0"/>
              <a:t>         C</a:t>
            </a:r>
            <a:r>
              <a:rPr lang="pt-BR" sz="5400" b="1" baseline="-25000" dirty="0"/>
              <a:t>2</a:t>
            </a:r>
            <a:r>
              <a:rPr lang="pt-BR" sz="5400" b="1" dirty="0"/>
              <a:t>H</a:t>
            </a:r>
            <a:r>
              <a:rPr lang="pt-BR" sz="5400" b="1" baseline="-25000" dirty="0"/>
              <a:t>6</a:t>
            </a:r>
            <a:r>
              <a:rPr lang="pt-BR" sz="5400" b="1" dirty="0"/>
              <a:t> </a:t>
            </a:r>
            <a:r>
              <a:rPr lang="pt-BR" sz="5400" b="1" baseline="-25000" dirty="0"/>
              <a:t>(g)</a:t>
            </a:r>
            <a:r>
              <a:rPr lang="pt-BR" sz="5400" b="1" dirty="0"/>
              <a:t>       </a:t>
            </a:r>
            <a:endParaRPr lang="pt-BR" sz="5400" b="1" dirty="0" smtClean="0"/>
          </a:p>
          <a:p>
            <a:pPr marL="0" indent="0">
              <a:buNone/>
            </a:pPr>
            <a:endParaRPr lang="pt-BR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Δ</a:t>
            </a:r>
            <a:r>
              <a:rPr lang="pt-BR" sz="5400" b="1" dirty="0">
                <a:solidFill>
                  <a:srgbClr val="FF0000"/>
                </a:solidFill>
              </a:rPr>
              <a:t>H = </a:t>
            </a:r>
            <a:r>
              <a:rPr lang="pt-BR" sz="5400" b="1" dirty="0" smtClean="0">
                <a:solidFill>
                  <a:srgbClr val="FF0000"/>
                </a:solidFill>
              </a:rPr>
              <a:t>-136,3 KJ </a:t>
            </a:r>
            <a:endParaRPr lang="pt-BR" sz="5400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56810" y="2996952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85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/>
              <a:t>    </a:t>
            </a:r>
            <a:r>
              <a:rPr lang="pt-B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Observe a resolução, com atenção, abaixo: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63" y="1786670"/>
            <a:ext cx="7661651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24744"/>
            <a:ext cx="4968552" cy="50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92280" y="1154979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Δ</a:t>
            </a:r>
            <a:r>
              <a:rPr lang="pt-BR" b="1" dirty="0">
                <a:solidFill>
                  <a:srgbClr val="FF0000"/>
                </a:solidFill>
              </a:rPr>
              <a:t>H = ? </a:t>
            </a:r>
          </a:p>
        </p:txBody>
      </p:sp>
      <p:sp>
        <p:nvSpPr>
          <p:cNvPr id="5" name="Rectangle 4"/>
          <p:cNvSpPr/>
          <p:nvPr/>
        </p:nvSpPr>
        <p:spPr>
          <a:xfrm>
            <a:off x="348609" y="204569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348609" y="169661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349179" y="2403585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3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787480" y="2772917"/>
            <a:ext cx="727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20072" y="2705652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05012" y="4509120"/>
            <a:ext cx="152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710723" y="2403585"/>
            <a:ext cx="880864" cy="5819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36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620000" cy="1143000"/>
          </a:xfrm>
        </p:spPr>
        <p:txBody>
          <a:bodyPr/>
          <a:lstStyle/>
          <a:p>
            <a:r>
              <a:rPr lang="pt-BR" sz="7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Agora, tente fazer....</a:t>
            </a:r>
            <a:endParaRPr lang="pt-BR" sz="7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4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8316417" cy="185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04864"/>
            <a:ext cx="2949217" cy="40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7" y="1699746"/>
            <a:ext cx="8340081" cy="45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6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9419"/>
            <a:ext cx="8505757" cy="1403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2" y="277371"/>
            <a:ext cx="339877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76714" y="2109119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C</a:t>
            </a:r>
            <a:r>
              <a:rPr lang="pt-BR" sz="2800" b="1" baseline="-25000" dirty="0"/>
              <a:t>(graf)  </a:t>
            </a:r>
            <a:r>
              <a:rPr lang="pt-BR" sz="2800" b="1" baseline="-25000" dirty="0" smtClean="0"/>
              <a:t>  </a:t>
            </a:r>
            <a:r>
              <a:rPr lang="pt-BR" sz="2800" b="1" baseline="-25000" dirty="0" smtClean="0">
                <a:sym typeface="Wingdings" pitchFamily="2" charset="2"/>
              </a:rPr>
              <a:t></a:t>
            </a:r>
            <a:r>
              <a:rPr lang="pt-BR" sz="2800" b="1" baseline="-25000" dirty="0" smtClean="0"/>
              <a:t>  </a:t>
            </a:r>
            <a:r>
              <a:rPr lang="pt-BR" sz="2800" b="1" dirty="0" smtClean="0"/>
              <a:t>C</a:t>
            </a:r>
            <a:r>
              <a:rPr lang="pt-BR" sz="2800" b="1" baseline="-25000" dirty="0" smtClean="0"/>
              <a:t>(g</a:t>
            </a:r>
            <a:r>
              <a:rPr lang="pt-BR" sz="2800" b="1" baseline="-25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82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7681664" cy="592412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0370"/>
            <a:ext cx="6984776" cy="631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30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7753672" cy="5832648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t-BR" dirty="0"/>
              <a:t>(Cesgranrio-RJ) O elemento químico tungstênio, W, é muito utilizado em filamentos de lâmpadas incandescentes comuns. Quando ligado a elementos como carbono ou boro, forma substâncias quimicamente inertes e muito duras. O carbeto de tungstênio, WC</a:t>
            </a:r>
            <a:r>
              <a:rPr lang="pt-BR" baseline="-25000" dirty="0"/>
              <a:t>(s)</a:t>
            </a:r>
            <a:r>
              <a:rPr lang="pt-BR" dirty="0"/>
              <a:t>, muito utilizado em esmeris, lixas para metais etc., pode ser obtido pela reação:</a:t>
            </a:r>
          </a:p>
          <a:p>
            <a:pPr marL="114300" indent="0">
              <a:buNone/>
            </a:pPr>
            <a:r>
              <a:rPr lang="pt-BR" dirty="0"/>
              <a:t>1 C</a:t>
            </a:r>
            <a:r>
              <a:rPr lang="pt-BR" baseline="-25000" dirty="0"/>
              <a:t>(grafite)</a:t>
            </a:r>
            <a:r>
              <a:rPr lang="pt-BR" dirty="0"/>
              <a:t> + 1 W</a:t>
            </a:r>
            <a:r>
              <a:rPr lang="pt-BR" baseline="-25000" dirty="0"/>
              <a:t>(s) </a:t>
            </a:r>
            <a:r>
              <a:rPr lang="pt-BR" dirty="0"/>
              <a:t>→ 1 WC</a:t>
            </a:r>
            <a:r>
              <a:rPr lang="pt-BR" baseline="-25000" dirty="0"/>
              <a:t>(s)</a:t>
            </a:r>
            <a:endParaRPr lang="pt-BR" dirty="0"/>
          </a:p>
          <a:p>
            <a:pPr marL="114300" indent="0">
              <a:buNone/>
            </a:pPr>
            <a:r>
              <a:rPr lang="pt-BR" dirty="0"/>
              <a:t>A partir das reações a seguir, calcule o ∆H de formação para o WC</a:t>
            </a:r>
            <a:r>
              <a:rPr lang="pt-BR" baseline="-25000" dirty="0"/>
              <a:t>(s</a:t>
            </a:r>
            <a:r>
              <a:rPr lang="pt-BR" baseline="-25000" dirty="0" smtClean="0"/>
              <a:t>)</a:t>
            </a:r>
            <a:r>
              <a:rPr lang="pt-BR" dirty="0" smtClean="0"/>
              <a:t>. Dados</a:t>
            </a:r>
            <a:r>
              <a:rPr lang="pt-BR" dirty="0"/>
              <a:t>:</a:t>
            </a:r>
          </a:p>
          <a:p>
            <a:pPr marL="114300" indent="0">
              <a:buNone/>
            </a:pPr>
            <a:r>
              <a:rPr lang="pt-BR" dirty="0"/>
              <a:t>1 </a:t>
            </a:r>
            <a:r>
              <a:rPr lang="pt-BR" dirty="0" smtClean="0"/>
              <a:t>W</a:t>
            </a:r>
            <a:r>
              <a:rPr lang="pt-BR" baseline="-25000" dirty="0" smtClean="0"/>
              <a:t>(s</a:t>
            </a:r>
            <a:r>
              <a:rPr lang="pt-BR" baseline="-25000" dirty="0"/>
              <a:t>) </a:t>
            </a:r>
            <a:r>
              <a:rPr lang="pt-BR" dirty="0"/>
              <a:t>+ 3/2 O</a:t>
            </a:r>
            <a:r>
              <a:rPr lang="pt-BR" baseline="-25000" dirty="0"/>
              <a:t>2(g)</a:t>
            </a:r>
            <a:r>
              <a:rPr lang="pt-BR" dirty="0"/>
              <a:t> → 1 WO</a:t>
            </a:r>
            <a:r>
              <a:rPr lang="pt-BR" baseline="-25000" dirty="0"/>
              <a:t>3(s)</a:t>
            </a:r>
            <a:r>
              <a:rPr lang="pt-BR" dirty="0"/>
              <a:t> ∆H</a:t>
            </a:r>
            <a:r>
              <a:rPr lang="pt-BR" baseline="-25000" dirty="0"/>
              <a:t>COMBUSTÃO</a:t>
            </a:r>
            <a:r>
              <a:rPr lang="pt-BR" dirty="0"/>
              <a:t> = -840 kJ/mol</a:t>
            </a:r>
          </a:p>
          <a:p>
            <a:pPr marL="114300" indent="0">
              <a:buNone/>
            </a:pPr>
            <a:r>
              <a:rPr lang="pt-BR" dirty="0"/>
              <a:t>1 C</a:t>
            </a:r>
            <a:r>
              <a:rPr lang="pt-BR" baseline="-25000" dirty="0"/>
              <a:t>(grafite)</a:t>
            </a:r>
            <a:r>
              <a:rPr lang="pt-BR" dirty="0"/>
              <a:t> + 1 O</a:t>
            </a:r>
            <a:r>
              <a:rPr lang="pt-BR" baseline="-25000" dirty="0"/>
              <a:t>2(g)</a:t>
            </a:r>
            <a:r>
              <a:rPr lang="pt-BR" dirty="0"/>
              <a:t> → 1 CO</a:t>
            </a:r>
            <a:r>
              <a:rPr lang="pt-BR" baseline="-25000" dirty="0"/>
              <a:t>2(g) </a:t>
            </a:r>
            <a:r>
              <a:rPr lang="pt-BR" dirty="0"/>
              <a:t>∆H</a:t>
            </a:r>
            <a:r>
              <a:rPr lang="pt-BR" baseline="-25000" dirty="0"/>
              <a:t>COMBUSTÃO</a:t>
            </a:r>
            <a:r>
              <a:rPr lang="pt-BR" dirty="0"/>
              <a:t> = -394 kJ/mol</a:t>
            </a:r>
          </a:p>
          <a:p>
            <a:pPr marL="114300" indent="0">
              <a:buNone/>
            </a:pPr>
            <a:r>
              <a:rPr lang="pt-BR" dirty="0"/>
              <a:t>1 WC</a:t>
            </a:r>
            <a:r>
              <a:rPr lang="pt-BR" baseline="-25000" dirty="0"/>
              <a:t>(s)</a:t>
            </a:r>
            <a:r>
              <a:rPr lang="pt-BR" dirty="0"/>
              <a:t> + 5/2 O</a:t>
            </a:r>
            <a:r>
              <a:rPr lang="pt-BR" baseline="-25000" dirty="0"/>
              <a:t>2(g)</a:t>
            </a:r>
            <a:r>
              <a:rPr lang="pt-BR" dirty="0"/>
              <a:t> → 1WO</a:t>
            </a:r>
            <a:r>
              <a:rPr lang="pt-BR" baseline="-25000" dirty="0"/>
              <a:t>3(s)</a:t>
            </a:r>
            <a:r>
              <a:rPr lang="pt-BR" dirty="0"/>
              <a:t> + 1 CO</a:t>
            </a:r>
            <a:r>
              <a:rPr lang="pt-BR" baseline="-25000" dirty="0"/>
              <a:t>2(g)</a:t>
            </a:r>
            <a:r>
              <a:rPr lang="pt-BR" dirty="0"/>
              <a:t> ∆H</a:t>
            </a:r>
            <a:r>
              <a:rPr lang="pt-BR" baseline="-25000" dirty="0"/>
              <a:t>COMBUSTÃO</a:t>
            </a:r>
            <a:r>
              <a:rPr lang="pt-BR" dirty="0"/>
              <a:t> =-1196 kJ/mol</a:t>
            </a:r>
          </a:p>
          <a:p>
            <a:pPr marL="114300" indent="0">
              <a:buNone/>
            </a:pPr>
            <a:r>
              <a:rPr lang="pt-BR" dirty="0"/>
              <a:t>a) - 19 kJ/mol</a:t>
            </a:r>
          </a:p>
          <a:p>
            <a:pPr marL="114300" indent="0">
              <a:buNone/>
            </a:pPr>
            <a:r>
              <a:rPr lang="pt-BR" dirty="0"/>
              <a:t>b) + 38 kJ/mol</a:t>
            </a:r>
          </a:p>
          <a:p>
            <a:pPr marL="114300" indent="0">
              <a:buNone/>
            </a:pPr>
            <a:r>
              <a:rPr lang="pt-BR" dirty="0"/>
              <a:t>c) - 38 kJ/mol</a:t>
            </a:r>
          </a:p>
          <a:p>
            <a:pPr marL="114300" indent="0">
              <a:buNone/>
            </a:pPr>
            <a:r>
              <a:rPr lang="pt-BR" dirty="0"/>
              <a:t>d) + 2 430 kJ/mol</a:t>
            </a:r>
          </a:p>
          <a:p>
            <a:pPr marL="114300" indent="0">
              <a:buNone/>
            </a:pPr>
            <a:r>
              <a:rPr lang="pt-BR" dirty="0"/>
              <a:t>e) - 2 430 kJ/mol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7438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5846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(Fuvest-SP) O “besouro bombardeiro” espanta seus predadores expelindo uma solução quente. Quando ameaçado, em seu organismo ocorre a mistura de soluções aquosas de hidroquinona, peróxido de hidrogênio e enzimas, que promovem uma reação exotérmica, representada por: </a:t>
            </a:r>
          </a:p>
          <a:p>
            <a:r>
              <a:rPr lang="pt-BR" dirty="0"/>
              <a:t>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(OH)</a:t>
            </a:r>
            <a:r>
              <a:rPr lang="pt-BR" baseline="-25000" dirty="0"/>
              <a:t>2(aq)</a:t>
            </a:r>
            <a:r>
              <a:rPr lang="pt-BR" dirty="0"/>
              <a:t> +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2(aq</a:t>
            </a:r>
            <a:r>
              <a:rPr lang="pt-BR" dirty="0"/>
              <a:t>) → 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O</a:t>
            </a:r>
            <a:r>
              <a:rPr lang="pt-BR" baseline="-25000" dirty="0"/>
              <a:t>2(aq)</a:t>
            </a:r>
            <a:r>
              <a:rPr lang="pt-BR" dirty="0"/>
              <a:t> + 2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(l)</a:t>
            </a:r>
            <a:endParaRPr lang="pt-BR" dirty="0"/>
          </a:p>
          <a:p>
            <a:r>
              <a:rPr lang="pt-BR" dirty="0"/>
              <a:t>O calor envolvido nessa transformação pode ser calculado, considerando-se os processos: </a:t>
            </a:r>
          </a:p>
          <a:p>
            <a:r>
              <a:rPr lang="pt-BR" dirty="0"/>
              <a:t>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(OH)</a:t>
            </a:r>
            <a:r>
              <a:rPr lang="pt-BR" baseline="-25000" dirty="0"/>
              <a:t>2(aq) </a:t>
            </a:r>
            <a:r>
              <a:rPr lang="pt-BR" dirty="0"/>
              <a:t>→ 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O</a:t>
            </a:r>
            <a:r>
              <a:rPr lang="pt-BR" baseline="-25000" dirty="0"/>
              <a:t>2(aq)</a:t>
            </a:r>
            <a:r>
              <a:rPr lang="pt-BR" dirty="0"/>
              <a:t> + H</a:t>
            </a:r>
            <a:r>
              <a:rPr lang="pt-BR" baseline="-25000" dirty="0"/>
              <a:t>2(g)           </a:t>
            </a:r>
            <a:r>
              <a:rPr lang="pt-BR" dirty="0"/>
              <a:t>ΔH = +177 kJ . mol</a:t>
            </a:r>
            <a:r>
              <a:rPr lang="pt-BR" baseline="30000" dirty="0"/>
              <a:t>-1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(l)</a:t>
            </a:r>
            <a:r>
              <a:rPr lang="pt-BR" dirty="0"/>
              <a:t> + ½ O</a:t>
            </a:r>
            <a:r>
              <a:rPr lang="pt-BR" baseline="-25000" dirty="0"/>
              <a:t>2(g)</a:t>
            </a:r>
            <a:r>
              <a:rPr lang="pt-BR" dirty="0"/>
              <a:t> →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2(aq)           </a:t>
            </a:r>
            <a:r>
              <a:rPr lang="pt-BR" dirty="0"/>
              <a:t>ΔH = +95 kJ . mol</a:t>
            </a:r>
            <a:r>
              <a:rPr lang="pt-BR" baseline="30000" dirty="0"/>
              <a:t>-1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(l)</a:t>
            </a:r>
            <a:r>
              <a:rPr lang="pt-BR" dirty="0"/>
              <a:t> → ½ O</a:t>
            </a:r>
            <a:r>
              <a:rPr lang="pt-BR" baseline="-25000" dirty="0"/>
              <a:t>2(g)</a:t>
            </a:r>
            <a:r>
              <a:rPr lang="pt-BR" dirty="0"/>
              <a:t> + H</a:t>
            </a:r>
            <a:r>
              <a:rPr lang="pt-BR" baseline="-25000" dirty="0"/>
              <a:t>2(g)           </a:t>
            </a:r>
            <a:r>
              <a:rPr lang="pt-BR" dirty="0"/>
              <a:t>ΔH = +286 kJ . mol</a:t>
            </a:r>
            <a:r>
              <a:rPr lang="pt-BR" baseline="30000" dirty="0"/>
              <a:t>-1</a:t>
            </a:r>
            <a:endParaRPr lang="pt-BR" dirty="0"/>
          </a:p>
          <a:p>
            <a:r>
              <a:rPr lang="pt-BR" dirty="0"/>
              <a:t>Assim sendo, o calor envolvido na reação que ocorre no organismo do besouro é:</a:t>
            </a:r>
          </a:p>
          <a:p>
            <a:r>
              <a:rPr lang="pt-BR" dirty="0"/>
              <a:t>a) -558 kJ . mol</a:t>
            </a:r>
            <a:r>
              <a:rPr lang="pt-BR" baseline="30000" dirty="0"/>
              <a:t>-1</a:t>
            </a:r>
            <a:endParaRPr lang="pt-BR" dirty="0"/>
          </a:p>
          <a:p>
            <a:r>
              <a:rPr lang="pt-BR" dirty="0"/>
              <a:t>b) -204 kJ . mol</a:t>
            </a:r>
            <a:r>
              <a:rPr lang="pt-BR" baseline="30000" dirty="0"/>
              <a:t>-1</a:t>
            </a:r>
            <a:endParaRPr lang="pt-BR" dirty="0"/>
          </a:p>
          <a:p>
            <a:r>
              <a:rPr lang="pt-BR" dirty="0"/>
              <a:t>c) -177 kJ . mol</a:t>
            </a:r>
            <a:r>
              <a:rPr lang="pt-BR" baseline="30000" dirty="0"/>
              <a:t>-1</a:t>
            </a:r>
            <a:endParaRPr lang="pt-BR" dirty="0"/>
          </a:p>
          <a:p>
            <a:r>
              <a:rPr lang="pt-BR" dirty="0"/>
              <a:t>d) +558 kJ . mol</a:t>
            </a:r>
            <a:r>
              <a:rPr lang="pt-BR" baseline="30000" dirty="0"/>
              <a:t>-1</a:t>
            </a:r>
            <a:endParaRPr lang="pt-BR" dirty="0"/>
          </a:p>
          <a:p>
            <a:r>
              <a:rPr lang="pt-BR" dirty="0"/>
              <a:t>e) +585 kJ . mol</a:t>
            </a:r>
            <a:r>
              <a:rPr lang="pt-BR" baseline="30000" dirty="0"/>
              <a:t>-1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5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Definindo o que é calor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20888"/>
            <a:ext cx="6981438" cy="21602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15616" y="2420888"/>
            <a:ext cx="6981438" cy="216024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3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426170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que liberam e absorvem calor</a:t>
            </a:r>
            <a:endParaRPr lang="pt-BR" sz="48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2" y="2357437"/>
            <a:ext cx="3571875" cy="3286125"/>
          </a:xfrm>
        </p:spPr>
      </p:pic>
      <p:sp>
        <p:nvSpPr>
          <p:cNvPr id="5" name="Rectangle 4"/>
          <p:cNvSpPr/>
          <p:nvPr/>
        </p:nvSpPr>
        <p:spPr>
          <a:xfrm>
            <a:off x="2195736" y="2027700"/>
            <a:ext cx="4176464" cy="4065596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3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pt-BR" sz="5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ariação de energia</a:t>
            </a:r>
            <a:endParaRPr lang="pt-BR" sz="5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800" dirty="0" smtClean="0"/>
          </a:p>
          <a:p>
            <a:pPr marL="0" indent="0" algn="ctr">
              <a:buNone/>
            </a:pPr>
            <a:r>
              <a:rPr lang="pt-BR" sz="4800" dirty="0" smtClean="0"/>
              <a:t>A variação de entalpia consiste em quanto de energia foi liberada ou absorvida.</a:t>
            </a:r>
          </a:p>
          <a:p>
            <a:pPr marL="0" indent="0" algn="ctr">
              <a:buNone/>
            </a:pPr>
            <a:endParaRPr lang="pt-BR" sz="4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3084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Observe os gráficos:</a:t>
            </a:r>
          </a:p>
          <a:p>
            <a:endParaRPr lang="pt-BR" sz="36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baseline="-25000" dirty="0" smtClean="0"/>
          </a:p>
          <a:p>
            <a:endParaRPr lang="pt-BR" baseline="-25000" dirty="0"/>
          </a:p>
          <a:p>
            <a:endParaRPr lang="pt-BR" baseline="-25000" dirty="0" smtClean="0"/>
          </a:p>
          <a:p>
            <a:endParaRPr lang="pt-BR" baseline="-25000" dirty="0"/>
          </a:p>
          <a:p>
            <a:endParaRPr lang="pt-BR" baseline="-25000" dirty="0" smtClean="0"/>
          </a:p>
          <a:p>
            <a:endParaRPr lang="pt-BR" baseline="-25000" dirty="0"/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r>
              <a:rPr lang="pt-BR" baseline="-25000" dirty="0" smtClean="0"/>
              <a:t>         </a:t>
            </a:r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endParaRPr lang="pt-BR" baseline="-25000" dirty="0" smtClean="0"/>
          </a:p>
          <a:p>
            <a:pPr marL="0" indent="0">
              <a:buNone/>
            </a:pPr>
            <a:r>
              <a:rPr lang="pt-BR" baseline="-25000" dirty="0" smtClean="0"/>
              <a:t> </a:t>
            </a: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Exotérmico                         Processo Endotérmico</a:t>
            </a:r>
          </a:p>
          <a:p>
            <a:pPr marL="0" indent="0">
              <a:buNone/>
            </a:pP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(liberou energia)                                (absorveu energia)</a:t>
            </a:r>
          </a:p>
          <a:p>
            <a:pPr marL="114300" indent="0">
              <a:buNone/>
            </a:pP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36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400" b="1" baseline="-25000" dirty="0" smtClean="0"/>
              <a:t> </a:t>
            </a:r>
            <a:r>
              <a:rPr lang="pt-BR" sz="2400" b="1" dirty="0" smtClean="0"/>
              <a:t>      </a:t>
            </a:r>
            <a:endParaRPr lang="pt-BR" sz="4000" b="1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9547"/>
            <a:ext cx="286121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41092"/>
            <a:ext cx="2632460" cy="2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91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Exotérmicos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25144"/>
          </a:xfrm>
        </p:spPr>
        <p:txBody>
          <a:bodyPr/>
          <a:lstStyle/>
          <a:p>
            <a:r>
              <a:rPr lang="pt-BR" dirty="0" smtClean="0"/>
              <a:t>Reação química exotérmica</a:t>
            </a:r>
          </a:p>
          <a:p>
            <a:endParaRPr lang="pt-BR" sz="1800" dirty="0" smtClean="0"/>
          </a:p>
          <a:p>
            <a:pPr marL="0" indent="0">
              <a:buNone/>
            </a:pPr>
            <a:r>
              <a:rPr lang="pt-BR" sz="2400" dirty="0" smtClean="0"/>
              <a:t>     </a:t>
            </a:r>
            <a:r>
              <a:rPr lang="pt-BR" sz="2400" b="1" dirty="0" smtClean="0"/>
              <a:t>Ex</a:t>
            </a:r>
            <a:r>
              <a:rPr lang="pt-BR" sz="2400" b="1" baseline="-25000" dirty="0" smtClean="0"/>
              <a:t>1</a:t>
            </a:r>
            <a:r>
              <a:rPr lang="pt-BR" sz="2400" b="1" dirty="0" smtClean="0"/>
              <a:t>.:     </a:t>
            </a:r>
            <a:r>
              <a:rPr lang="pt-BR" sz="2400" dirty="0" smtClean="0"/>
              <a:t>1H</a:t>
            </a:r>
            <a:r>
              <a:rPr lang="pt-BR" sz="2400" baseline="-25000" dirty="0" smtClean="0"/>
              <a:t>2(g) </a:t>
            </a:r>
            <a:r>
              <a:rPr lang="pt-BR" sz="2400" dirty="0" smtClean="0"/>
              <a:t>+ ½ O</a:t>
            </a:r>
            <a:r>
              <a:rPr lang="pt-BR" sz="2400" baseline="-25000" dirty="0" smtClean="0"/>
              <a:t>2</a:t>
            </a:r>
            <a:r>
              <a:rPr lang="pt-BR" sz="2400" dirty="0"/>
              <a:t> </a:t>
            </a:r>
            <a:r>
              <a:rPr lang="pt-BR" sz="2400" baseline="-25000" dirty="0" smtClean="0"/>
              <a:t>(g)            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  </a:t>
            </a:r>
            <a:r>
              <a:rPr lang="pt-BR" sz="2400" dirty="0" smtClean="0"/>
              <a:t>+ </a:t>
            </a:r>
            <a:r>
              <a:rPr lang="pt-BR" sz="2400" b="1" dirty="0" smtClean="0">
                <a:solidFill>
                  <a:srgbClr val="FFC000"/>
                </a:solidFill>
              </a:rPr>
              <a:t>285,8 KJ</a:t>
            </a:r>
            <a:r>
              <a:rPr lang="pt-BR" sz="2400" b="1" baseline="-25000" dirty="0" smtClean="0">
                <a:solidFill>
                  <a:srgbClr val="FFC000"/>
                </a:solidFill>
              </a:rPr>
              <a:t>                                                               </a:t>
            </a:r>
          </a:p>
          <a:p>
            <a:pPr marL="0" indent="0">
              <a:buNone/>
            </a:pPr>
            <a:r>
              <a:rPr lang="pt-BR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OU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b="1" dirty="0" smtClean="0"/>
              <a:t>     Ex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.: </a:t>
            </a:r>
            <a:r>
              <a:rPr lang="pt-BR" sz="2400" dirty="0" smtClean="0"/>
              <a:t> 1H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</a:t>
            </a:r>
            <a:r>
              <a:rPr lang="pt-BR" sz="2400" dirty="0"/>
              <a:t>+ ½ 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        </a:t>
            </a:r>
            <a:r>
              <a:rPr lang="pt-BR" sz="2400" baseline="-25000" dirty="0" smtClean="0"/>
              <a:t>  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</a:t>
            </a:r>
            <a:r>
              <a:rPr lang="pt-BR" sz="2400" dirty="0" smtClean="0"/>
              <a:t>    </a:t>
            </a:r>
            <a:r>
              <a:rPr lang="el-GR" sz="2400" b="1" dirty="0" smtClean="0">
                <a:solidFill>
                  <a:srgbClr val="FFC000"/>
                </a:solidFill>
              </a:rPr>
              <a:t>Δ</a:t>
            </a:r>
            <a:r>
              <a:rPr lang="pt-BR" sz="2400" b="1" dirty="0" smtClean="0">
                <a:solidFill>
                  <a:srgbClr val="FFC000"/>
                </a:solidFill>
              </a:rPr>
              <a:t>H = - 285,8 KJ</a:t>
            </a: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</a:t>
            </a:r>
            <a:r>
              <a:rPr lang="pt-BR" sz="2400" dirty="0" smtClean="0"/>
              <a:t>1H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</a:t>
            </a:r>
            <a:r>
              <a:rPr lang="pt-BR" sz="2400" dirty="0"/>
              <a:t>+ ½ 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</a:t>
            </a:r>
            <a:r>
              <a:rPr lang="pt-BR" sz="2400" baseline="-25000" dirty="0" smtClean="0"/>
              <a:t>g)</a:t>
            </a:r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r>
              <a:rPr lang="pt-BR" sz="2800" b="1" baseline="-25000" dirty="0" smtClean="0"/>
              <a:t>                                                                            </a:t>
            </a:r>
            <a:r>
              <a:rPr lang="el-GR" sz="2800" b="1" baseline="-25000" dirty="0" smtClean="0"/>
              <a:t>Δ</a:t>
            </a:r>
            <a:r>
              <a:rPr lang="pt-BR" sz="2800" b="1" baseline="-25000" dirty="0" smtClean="0"/>
              <a:t>H = -285,8 KJ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           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</a:t>
            </a:r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endParaRPr lang="pt-BR" sz="2400" baseline="-25000" dirty="0" smtClean="0"/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36381" y="2564904"/>
            <a:ext cx="4898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236075" y="3429000"/>
            <a:ext cx="481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48860" y="4149080"/>
            <a:ext cx="0" cy="23762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48860" y="4864433"/>
            <a:ext cx="22592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48860" y="5899961"/>
            <a:ext cx="22592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283968" y="4869160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96522" y="4230394"/>
            <a:ext cx="93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Entalpia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74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Endotérmicos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pt-BR" dirty="0" smtClean="0"/>
              <a:t>Reação química endotérmica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Ex</a:t>
            </a:r>
            <a:r>
              <a:rPr lang="pt-BR" sz="2400" baseline="-25000" dirty="0" smtClean="0"/>
              <a:t>1</a:t>
            </a:r>
            <a:r>
              <a:rPr lang="pt-BR" sz="2400" dirty="0" smtClean="0"/>
              <a:t>:    1HgO</a:t>
            </a:r>
            <a:r>
              <a:rPr lang="pt-BR" sz="2400" baseline="-25000" dirty="0" smtClean="0"/>
              <a:t> (s) </a:t>
            </a:r>
            <a:r>
              <a:rPr lang="pt-BR" sz="2400" dirty="0" smtClean="0"/>
              <a:t>+ </a:t>
            </a:r>
            <a:r>
              <a:rPr lang="pt-BR" sz="2400" b="1" dirty="0" smtClean="0">
                <a:solidFill>
                  <a:srgbClr val="FFC000"/>
                </a:solidFill>
              </a:rPr>
              <a:t>90,7 KJ</a:t>
            </a:r>
            <a:r>
              <a:rPr lang="pt-BR" sz="2400" dirty="0" smtClean="0"/>
              <a:t>             1Hg </a:t>
            </a:r>
            <a:r>
              <a:rPr lang="pt-BR" sz="2400" baseline="-25000" dirty="0" smtClean="0"/>
              <a:t>(l) </a:t>
            </a:r>
            <a:r>
              <a:rPr lang="pt-BR" sz="2400" dirty="0" smtClean="0"/>
              <a:t>+ ½ O</a:t>
            </a:r>
            <a:r>
              <a:rPr lang="pt-BR" sz="2400" baseline="-25000" dirty="0" smtClean="0"/>
              <a:t>2 (g)</a:t>
            </a:r>
            <a:endParaRPr lang="pt-BR" sz="2400" dirty="0" smtClean="0"/>
          </a:p>
          <a:p>
            <a:pPr marL="0" indent="0">
              <a:buNone/>
            </a:pPr>
            <a:r>
              <a:rPr lang="pt-BR" baseline="-25000" dirty="0" smtClean="0"/>
              <a:t>                                                 </a:t>
            </a:r>
            <a:r>
              <a:rPr lang="pt-BR" b="1" baseline="-25000" dirty="0" smtClean="0">
                <a:solidFill>
                  <a:srgbClr val="FF0000"/>
                </a:solidFill>
              </a:rPr>
              <a:t>OU</a:t>
            </a:r>
          </a:p>
          <a:p>
            <a:pPr marL="0" indent="0">
              <a:buNone/>
            </a:pPr>
            <a:r>
              <a:rPr lang="pt-BR" sz="2400" dirty="0" smtClean="0"/>
              <a:t>Ex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: </a:t>
            </a:r>
            <a:r>
              <a:rPr lang="pt-BR" sz="2400" dirty="0"/>
              <a:t>1HgO</a:t>
            </a:r>
            <a:r>
              <a:rPr lang="pt-BR" sz="2400" baseline="-25000" dirty="0"/>
              <a:t> (s) </a:t>
            </a:r>
            <a:r>
              <a:rPr lang="pt-BR" sz="2400" baseline="-25000" dirty="0" smtClean="0"/>
              <a:t>                  </a:t>
            </a:r>
            <a:r>
              <a:rPr lang="pt-BR" sz="2400" dirty="0" smtClean="0"/>
              <a:t>1Hg </a:t>
            </a:r>
            <a:r>
              <a:rPr lang="pt-BR" sz="2400" baseline="-25000" dirty="0"/>
              <a:t>(l) </a:t>
            </a:r>
            <a:r>
              <a:rPr lang="pt-BR" sz="2400" dirty="0"/>
              <a:t>+ ½ O</a:t>
            </a:r>
            <a:r>
              <a:rPr lang="pt-BR" sz="2400" baseline="-25000" dirty="0"/>
              <a:t>2 (g</a:t>
            </a:r>
            <a:r>
              <a:rPr lang="pt-BR" sz="2400" baseline="-25000" dirty="0" smtClean="0"/>
              <a:t>)          </a:t>
            </a:r>
            <a:r>
              <a:rPr lang="el-GR" sz="2400" b="1" dirty="0" smtClean="0">
                <a:solidFill>
                  <a:srgbClr val="FFC000"/>
                </a:solidFill>
              </a:rPr>
              <a:t>Δ</a:t>
            </a:r>
            <a:r>
              <a:rPr lang="pt-BR" sz="2400" b="1" dirty="0" smtClean="0">
                <a:solidFill>
                  <a:srgbClr val="FFC000"/>
                </a:solidFill>
              </a:rPr>
              <a:t>H = + 90,7 KJ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baseline="-25000" dirty="0" smtClean="0"/>
          </a:p>
          <a:p>
            <a:pPr marL="0" indent="0">
              <a:buNone/>
            </a:pPr>
            <a:r>
              <a:rPr lang="pt-BR" sz="2400" baseline="-25000" dirty="0"/>
              <a:t> </a:t>
            </a:r>
            <a:r>
              <a:rPr lang="pt-BR" sz="2400" baseline="-25000" dirty="0" smtClean="0"/>
              <a:t>                                                                                                    </a:t>
            </a:r>
            <a:endParaRPr lang="pt-BR" sz="2400" dirty="0"/>
          </a:p>
          <a:p>
            <a:pPr marL="0" indent="0">
              <a:buNone/>
            </a:pPr>
            <a:r>
              <a:rPr lang="pt-BR" sz="2400" baseline="-25000" dirty="0" smtClean="0"/>
              <a:t>                                                           </a:t>
            </a:r>
          </a:p>
          <a:p>
            <a:pPr marL="0" indent="0">
              <a:buNone/>
            </a:pPr>
            <a:r>
              <a:rPr lang="pt-BR" sz="2400" baseline="-25000" dirty="0"/>
              <a:t> </a:t>
            </a:r>
            <a:r>
              <a:rPr lang="pt-BR" sz="2400" dirty="0" smtClean="0"/>
              <a:t>                                  </a:t>
            </a:r>
            <a:r>
              <a:rPr lang="pt-BR" sz="1800" dirty="0" smtClean="0"/>
              <a:t>1HgO</a:t>
            </a:r>
            <a:r>
              <a:rPr lang="pt-BR" sz="1800" baseline="-25000" dirty="0" smtClean="0"/>
              <a:t> </a:t>
            </a:r>
            <a:r>
              <a:rPr lang="pt-BR" sz="1800" baseline="-25000" dirty="0"/>
              <a:t>(s)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91880" y="242088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05383" y="314096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771800" y="3933056"/>
            <a:ext cx="0" cy="21602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71800" y="4653136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71800" y="5445224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74321" y="4659261"/>
            <a:ext cx="0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32247" y="3921951"/>
            <a:ext cx="93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Entalpia</a:t>
            </a:r>
            <a:endParaRPr lang="pt-BR" dirty="0"/>
          </a:p>
        </p:txBody>
      </p:sp>
      <p:sp>
        <p:nvSpPr>
          <p:cNvPr id="16" name="TextBox 15"/>
          <p:cNvSpPr txBox="1"/>
          <p:nvPr/>
        </p:nvSpPr>
        <p:spPr>
          <a:xfrm>
            <a:off x="3020013" y="4283804"/>
            <a:ext cx="1580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1Hg </a:t>
            </a:r>
            <a:r>
              <a:rPr lang="pt-BR" baseline="-25000" dirty="0"/>
              <a:t>(l) </a:t>
            </a:r>
            <a:r>
              <a:rPr lang="pt-BR" dirty="0"/>
              <a:t>+ ½ O</a:t>
            </a:r>
            <a:r>
              <a:rPr lang="pt-BR" baseline="-25000" dirty="0"/>
              <a:t>2 (g)</a:t>
            </a:r>
            <a:endParaRPr lang="pt-BR" dirty="0"/>
          </a:p>
          <a:p>
            <a:endParaRPr lang="pt-BR" dirty="0"/>
          </a:p>
        </p:txBody>
      </p:sp>
      <p:sp>
        <p:nvSpPr>
          <p:cNvPr id="17" name="TextBox 16"/>
          <p:cNvSpPr txBox="1"/>
          <p:nvPr/>
        </p:nvSpPr>
        <p:spPr>
          <a:xfrm>
            <a:off x="4139952" y="4930135"/>
            <a:ext cx="166263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/>
              <a:t>Δ</a:t>
            </a:r>
            <a:r>
              <a:rPr lang="pt-BR" sz="2000" b="1" dirty="0"/>
              <a:t>H = + 90,7 KJ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26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108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b="1" dirty="0" smtClean="0">
                <a:solidFill>
                  <a:srgbClr val="C00000"/>
                </a:solidFill>
              </a:rPr>
              <a:t>Como calcular o </a:t>
            </a:r>
            <a:r>
              <a:rPr lang="el-GR" sz="6000" b="1" dirty="0" smtClean="0">
                <a:solidFill>
                  <a:srgbClr val="C00000"/>
                </a:solidFill>
              </a:rPr>
              <a:t>Δ</a:t>
            </a:r>
            <a:r>
              <a:rPr lang="pt-BR" sz="6000" b="1" dirty="0" smtClean="0">
                <a:solidFill>
                  <a:srgbClr val="C00000"/>
                </a:solidFill>
              </a:rPr>
              <a:t>H das reações?</a:t>
            </a:r>
            <a:endParaRPr lang="pt-BR" sz="60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20888"/>
            <a:ext cx="3962400" cy="423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 1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/>
              <a:t>    </a:t>
            </a:r>
          </a:p>
          <a:p>
            <a:pPr marL="0" indent="0" algn="ctr">
              <a:buNone/>
            </a:pPr>
            <a:r>
              <a:rPr lang="pt-BR" sz="4000" dirty="0" smtClean="0"/>
              <a:t>Como calcular o </a:t>
            </a:r>
            <a:r>
              <a:rPr lang="el-GR" sz="4000" dirty="0" smtClean="0"/>
              <a:t>Δ</a:t>
            </a:r>
            <a:r>
              <a:rPr lang="pt-BR" sz="4000" dirty="0" smtClean="0"/>
              <a:t>H da reação abaixo:</a:t>
            </a:r>
          </a:p>
          <a:p>
            <a:pPr marL="0" indent="0" algn="ctr">
              <a:buNone/>
            </a:pPr>
            <a:endParaRPr lang="pt-BR" sz="4000" b="1" dirty="0"/>
          </a:p>
          <a:p>
            <a:pPr marL="0" indent="0" algn="ctr">
              <a:buNone/>
            </a:pPr>
            <a:r>
              <a:rPr lang="pt-BR" sz="5400" b="1" dirty="0" smtClean="0"/>
              <a:t>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4</a:t>
            </a:r>
            <a:r>
              <a:rPr lang="pt-BR" sz="5400" b="1" dirty="0" smtClean="0"/>
              <a:t> </a:t>
            </a:r>
            <a:r>
              <a:rPr lang="pt-BR" sz="5400" b="1" baseline="-25000" dirty="0" smtClean="0"/>
              <a:t>(g) </a:t>
            </a:r>
            <a:r>
              <a:rPr lang="pt-BR" sz="5400" b="1" dirty="0" smtClean="0"/>
              <a:t>+ H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</a:t>
            </a:r>
            <a:r>
              <a:rPr lang="pt-BR" sz="5400" b="1" dirty="0" smtClean="0"/>
              <a:t>         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6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</a:t>
            </a:r>
            <a:r>
              <a:rPr lang="pt-BR" sz="5400" b="1" dirty="0" smtClean="0"/>
              <a:t>       </a:t>
            </a:r>
          </a:p>
          <a:p>
            <a:pPr marL="0" indent="0" algn="ctr">
              <a:buNone/>
            </a:pPr>
            <a:endParaRPr lang="pt-BR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Δ</a:t>
            </a:r>
            <a:r>
              <a:rPr lang="pt-BR" sz="5400" b="1" dirty="0" smtClean="0">
                <a:solidFill>
                  <a:srgbClr val="FF0000"/>
                </a:solidFill>
              </a:rPr>
              <a:t>H = ? </a:t>
            </a:r>
          </a:p>
          <a:p>
            <a:pPr marL="0" indent="0">
              <a:buNone/>
            </a:pPr>
            <a:endParaRPr lang="pt-BR" sz="28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48064" y="3645024"/>
            <a:ext cx="86409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333</TotalTime>
  <Words>491</Words>
  <Application>Microsoft Office PowerPoint</Application>
  <PresentationFormat>On-screen Show (4:3)</PresentationFormat>
  <Paragraphs>109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PowerPoint Presentation</vt:lpstr>
      <vt:lpstr>Definindo o que é calor</vt:lpstr>
      <vt:lpstr>Processos que liberam e absorvem calor</vt:lpstr>
      <vt:lpstr>Variação de energia</vt:lpstr>
      <vt:lpstr>PowerPoint Presentation</vt:lpstr>
      <vt:lpstr>Processos Exotérmicos</vt:lpstr>
      <vt:lpstr>Processos Endotérmicos</vt:lpstr>
      <vt:lpstr>PowerPoint Presentation</vt:lpstr>
      <vt:lpstr>Exemplo 1</vt:lpstr>
      <vt:lpstr>PowerPoint Presentation</vt:lpstr>
      <vt:lpstr>Logo, o ΔH da reação é:</vt:lpstr>
      <vt:lpstr>PowerPoint Presentation</vt:lpstr>
      <vt:lpstr>Agora, tente fazer....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Termoquímica (introdução)</dc:title>
  <dc:creator>MILSE</dc:creator>
  <cp:lastModifiedBy>Natalia</cp:lastModifiedBy>
  <cp:revision>35</cp:revision>
  <dcterms:created xsi:type="dcterms:W3CDTF">2020-03-26T15:49:27Z</dcterms:created>
  <dcterms:modified xsi:type="dcterms:W3CDTF">2020-08-06T15:47:38Z</dcterms:modified>
</cp:coreProperties>
</file>