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2C60B-FF1A-4847-9B85-F57002056DAE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744B5-4302-4BE9-B166-87573E6F81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76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73461" y="1983345"/>
            <a:ext cx="8426607" cy="2804855"/>
          </a:xfrm>
        </p:spPr>
        <p:txBody>
          <a:bodyPr/>
          <a:lstStyle/>
          <a:p>
            <a:r>
              <a:rPr lang="pt-BR" dirty="0" smtClean="0"/>
              <a:t>Frase, oração período e tipos de sujeito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3903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/>
              <a:t>Sujeito Oculto – </a:t>
            </a:r>
            <a:r>
              <a:rPr lang="pt-BR" sz="2800" dirty="0"/>
              <a:t>não aparece expresso na oração, mas pode ser facilmente subentendido na desinência número-pessoal do verbo de ação</a:t>
            </a:r>
            <a:r>
              <a:rPr lang="pt-BR" dirty="0"/>
              <a:t>.</a:t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Ex.: Acredit</a:t>
            </a:r>
            <a:r>
              <a:rPr lang="pt-BR" b="1" u="sng" dirty="0"/>
              <a:t>ei</a:t>
            </a:r>
            <a:r>
              <a:rPr lang="pt-BR" dirty="0"/>
              <a:t> nessa conversa mole.</a:t>
            </a:r>
          </a:p>
          <a:p>
            <a:pPr marL="0" indent="0">
              <a:buNone/>
            </a:pPr>
            <a:r>
              <a:rPr lang="pt-BR" dirty="0" smtClean="0"/>
              <a:t>Sujeito </a:t>
            </a:r>
            <a:r>
              <a:rPr lang="pt-BR" dirty="0"/>
              <a:t>oculto – 1ª pessoa do singular (eu</a:t>
            </a:r>
            <a:r>
              <a:rPr lang="pt-BR" dirty="0" smtClean="0"/>
              <a:t>)</a:t>
            </a:r>
            <a:endParaRPr lang="pt-BR" dirty="0"/>
          </a:p>
          <a:p>
            <a:r>
              <a:rPr lang="pt-BR" b="1" u="sng" dirty="0"/>
              <a:t>Obs.: </a:t>
            </a:r>
            <a:r>
              <a:rPr lang="pt-BR" dirty="0"/>
              <a:t>O sujeito é oculto quando identificamos na desinência do verbo a primeira ou a segunda pessoa do discurso, estando o verbo no singular ou plural, como em</a:t>
            </a:r>
            <a:r>
              <a:rPr lang="pt-BR" dirty="0" smtClean="0"/>
              <a:t>:</a:t>
            </a:r>
            <a:r>
              <a:rPr lang="pt-BR" dirty="0"/>
              <a:t> 		</a:t>
            </a:r>
          </a:p>
          <a:p>
            <a:pPr marL="0" indent="0">
              <a:buNone/>
            </a:pPr>
            <a:r>
              <a:rPr lang="pt-BR" dirty="0" smtClean="0"/>
              <a:t>Ex</a:t>
            </a:r>
            <a:r>
              <a:rPr lang="pt-BR" dirty="0"/>
              <a:t>.: Viaja</a:t>
            </a:r>
            <a:r>
              <a:rPr lang="pt-BR" b="1" u="sng" dirty="0"/>
              <a:t>mos</a:t>
            </a:r>
            <a:r>
              <a:rPr lang="pt-BR" dirty="0"/>
              <a:t> para a Europa.</a:t>
            </a:r>
          </a:p>
          <a:p>
            <a:r>
              <a:rPr lang="pt-BR" dirty="0"/>
              <a:t>Sujeito oculto – nós (1ª pessoa do plural)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6479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Sujeito indeterminado – quando o sujeito não pode ou não quer ser identificado.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Há duas formas de se indeterminar o sujeito</a:t>
            </a:r>
            <a:r>
              <a:rPr lang="pt-BR" dirty="0" smtClean="0"/>
              <a:t>: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1º </a:t>
            </a:r>
            <a:r>
              <a:rPr lang="pt-BR" dirty="0"/>
              <a:t>- com verbo na 3ª pessoa do plural, sem sujeito expresso ao se fazer referência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Ex.: Falara</a:t>
            </a:r>
            <a:r>
              <a:rPr lang="pt-BR" b="1" u="sng" dirty="0"/>
              <a:t>m</a:t>
            </a:r>
            <a:r>
              <a:rPr lang="pt-BR" dirty="0"/>
              <a:t> muito mal de você na reunião</a:t>
            </a:r>
            <a:r>
              <a:rPr lang="pt-BR" dirty="0" smtClean="0"/>
              <a:t>.</a:t>
            </a:r>
            <a:r>
              <a:rPr lang="pt-BR" dirty="0"/>
              <a:t> 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(eles </a:t>
            </a:r>
            <a:r>
              <a:rPr lang="pt-BR" dirty="0"/>
              <a:t>– quem são eles?) – sujeito indeterminado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2º  </a:t>
            </a:r>
            <a:r>
              <a:rPr lang="pt-BR" dirty="0"/>
              <a:t>- com o verbo na 3ª pessoa do singular + “se” (índice e indeterminação do sujeito</a:t>
            </a:r>
            <a:r>
              <a:rPr lang="pt-BR" dirty="0" smtClean="0"/>
              <a:t>).</a:t>
            </a:r>
            <a:r>
              <a:rPr lang="pt-BR" dirty="0"/>
              <a:t> 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Ex</a:t>
            </a:r>
            <a:r>
              <a:rPr lang="pt-BR" dirty="0"/>
              <a:t>.: Precisa-se de operários.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541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48229" y="551542"/>
            <a:ext cx="10769600" cy="5965371"/>
          </a:xfrm>
        </p:spPr>
        <p:txBody>
          <a:bodyPr>
            <a:normAutofit lnSpcReduction="10000"/>
          </a:bodyPr>
          <a:lstStyle/>
          <a:p>
            <a:r>
              <a:rPr lang="pt-BR" dirty="0"/>
              <a:t>Nos casos de indeterminação do sujeito, o verbo, como dito anteriormente, fica na 3ª pessoa do singular + “se”, mas, </a:t>
            </a:r>
            <a:r>
              <a:rPr lang="pt-BR" b="1" dirty="0"/>
              <a:t>atenção, </a:t>
            </a:r>
            <a:r>
              <a:rPr lang="pt-BR" dirty="0"/>
              <a:t>apenas nos seguintes casos: quando o verbo for intransitivo, transitivo indireto ou verbos de ligação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r>
              <a:rPr lang="pt-BR" dirty="0"/>
              <a:t>Exemplos</a:t>
            </a:r>
            <a:r>
              <a:rPr lang="pt-BR" dirty="0" smtClean="0"/>
              <a:t>:</a:t>
            </a:r>
            <a:r>
              <a:rPr lang="pt-BR" dirty="0"/>
              <a:t> 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Vive-se </a:t>
            </a:r>
            <a:r>
              <a:rPr lang="pt-BR" dirty="0"/>
              <a:t>bem aqui. (Verbo Intransitivo</a:t>
            </a:r>
            <a:r>
              <a:rPr lang="pt-BR" dirty="0" smtClean="0"/>
              <a:t>)</a:t>
            </a: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b="1" dirty="0"/>
              <a:t>Tratava-se </a:t>
            </a:r>
            <a:r>
              <a:rPr lang="pt-BR" dirty="0"/>
              <a:t>de um problema sem solução. (Verbo transitivo indireto</a:t>
            </a:r>
            <a:r>
              <a:rPr lang="pt-BR" dirty="0" smtClean="0"/>
              <a:t>)</a:t>
            </a: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b="1" dirty="0"/>
              <a:t>Era-se </a:t>
            </a:r>
            <a:r>
              <a:rPr lang="pt-BR" dirty="0"/>
              <a:t>feliz naquela época. (Verbo de ligação</a:t>
            </a:r>
            <a:r>
              <a:rPr lang="pt-BR" dirty="0" smtClean="0"/>
              <a:t>).</a:t>
            </a:r>
            <a:r>
              <a:rPr lang="pt-BR" dirty="0"/>
              <a:t>  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 smtClean="0"/>
              <a:t>Obs.:</a:t>
            </a:r>
            <a:r>
              <a:rPr lang="pt-BR" u="sng" dirty="0" err="1" smtClean="0"/>
              <a:t>Alguém</a:t>
            </a:r>
            <a:r>
              <a:rPr lang="pt-BR" dirty="0" smtClean="0"/>
              <a:t> </a:t>
            </a:r>
            <a:r>
              <a:rPr lang="pt-BR" dirty="0"/>
              <a:t>roubou minha caneta.</a:t>
            </a:r>
          </a:p>
          <a:p>
            <a:pPr marL="0" indent="0">
              <a:buNone/>
            </a:pPr>
            <a:r>
              <a:rPr lang="pt-BR" dirty="0" smtClean="0"/>
              <a:t>Sujeito simples</a:t>
            </a:r>
            <a:endParaRPr lang="pt-BR" dirty="0"/>
          </a:p>
          <a:p>
            <a:pPr lvl="0"/>
            <a:r>
              <a:rPr lang="pt-BR" dirty="0" smtClean="0"/>
              <a:t>Ponto </a:t>
            </a:r>
            <a:r>
              <a:rPr lang="pt-BR" dirty="0"/>
              <a:t>de vista semântico: não há sujeito capaz de ser determinado (quem é “alguém”)</a:t>
            </a:r>
          </a:p>
          <a:p>
            <a:pPr lvl="0"/>
            <a:r>
              <a:rPr lang="pt-BR" dirty="0"/>
              <a:t>Ponto de vista sintático: Há palavra (pronome indefinido) expressa na oração, com função de sujeito, logo o sujeito é simples.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2569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Atenção</a:t>
            </a:r>
            <a:r>
              <a:rPr lang="pt-BR" b="1" dirty="0" smtClean="0"/>
              <a:t>!</a:t>
            </a:r>
            <a:r>
              <a:rPr lang="pt-BR" b="1" dirty="0"/>
              <a:t> </a:t>
            </a:r>
            <a:endParaRPr lang="pt-BR" dirty="0"/>
          </a:p>
          <a:p>
            <a:r>
              <a:rPr lang="pt-BR" dirty="0"/>
              <a:t>O sujeito é termo que não pode ser introduzido por preposição, assim em</a:t>
            </a:r>
            <a:r>
              <a:rPr lang="pt-BR" dirty="0" smtClean="0"/>
              <a:t>: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Chegou </a:t>
            </a:r>
            <a:r>
              <a:rPr lang="pt-BR" dirty="0"/>
              <a:t>o momento </a:t>
            </a:r>
            <a:r>
              <a:rPr lang="pt-BR" b="1" u="sng" dirty="0"/>
              <a:t>de o</a:t>
            </a:r>
            <a:r>
              <a:rPr lang="pt-BR" dirty="0"/>
              <a:t> filme </a:t>
            </a:r>
            <a:r>
              <a:rPr lang="pt-BR" dirty="0" smtClean="0"/>
              <a:t>começar.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7184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1114"/>
          </a:xfrm>
        </p:spPr>
        <p:txBody>
          <a:bodyPr>
            <a:normAutofit fontScale="90000"/>
          </a:bodyPr>
          <a:lstStyle/>
          <a:p>
            <a:pPr lvl="0"/>
            <a:r>
              <a:rPr lang="pt-BR" dirty="0"/>
              <a:t>Oração sem sujeito</a:t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436914"/>
            <a:ext cx="9601200" cy="4430486"/>
          </a:xfrm>
        </p:spPr>
        <p:txBody>
          <a:bodyPr>
            <a:normAutofit/>
          </a:bodyPr>
          <a:lstStyle/>
          <a:p>
            <a:r>
              <a:rPr lang="pt-BR" dirty="0"/>
              <a:t>Quando a informação veiculada pelo predicado não se refere a um sujeito gramatical (verbos são impessoais</a:t>
            </a:r>
            <a:r>
              <a:rPr lang="pt-BR" dirty="0" smtClean="0"/>
              <a:t>)</a:t>
            </a:r>
          </a:p>
          <a:p>
            <a:r>
              <a:rPr lang="pt-BR" dirty="0" smtClean="0"/>
              <a:t>Verbo ficará na terceira pessoa do singular:</a:t>
            </a:r>
          </a:p>
          <a:p>
            <a:pPr marL="0" lvl="0" indent="0">
              <a:buNone/>
            </a:pPr>
            <a:endParaRPr lang="pt-BR" dirty="0" smtClean="0"/>
          </a:p>
          <a:p>
            <a:pPr marL="0" lvl="0" indent="0">
              <a:buNone/>
            </a:pPr>
            <a:r>
              <a:rPr lang="pt-BR" dirty="0" smtClean="0"/>
              <a:t>Verbos </a:t>
            </a:r>
            <a:r>
              <a:rPr lang="pt-BR" dirty="0"/>
              <a:t>que exprimem fenômeno da natureza em sentido literal (chover, ventar, nevar</a:t>
            </a:r>
            <a:r>
              <a:rPr lang="pt-BR" dirty="0" smtClean="0"/>
              <a:t>...)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Choveu </a:t>
            </a:r>
            <a:r>
              <a:rPr lang="pt-BR" dirty="0"/>
              <a:t>a noite inteira. </a:t>
            </a:r>
          </a:p>
          <a:p>
            <a:r>
              <a:rPr lang="pt-BR" dirty="0" smtClean="0"/>
              <a:t>Em </a:t>
            </a:r>
            <a:r>
              <a:rPr lang="pt-BR" dirty="0"/>
              <a:t>sentido figurado haverá sujeito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Choveu papel picado.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630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/>
              <a:t>Com os verbos “ser” ou “estar”, indicando tempo ou clima:</a:t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Ex.: Agora é tarde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Está frio.</a:t>
            </a:r>
          </a:p>
          <a:p>
            <a:pPr lvl="0"/>
            <a:r>
              <a:rPr lang="pt-BR" dirty="0"/>
              <a:t>Verbos haver, fazer e ir quando indicam tempo transcorrido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pPr marL="0" indent="0">
              <a:buNone/>
            </a:pPr>
            <a:endParaRPr lang="pt-BR" sz="500" dirty="0" smtClean="0"/>
          </a:p>
          <a:p>
            <a:pPr marL="0" indent="0">
              <a:buNone/>
            </a:pPr>
            <a:r>
              <a:rPr lang="pt-BR" dirty="0" smtClean="0"/>
              <a:t>Há </a:t>
            </a:r>
            <a:r>
              <a:rPr lang="pt-BR" dirty="0"/>
              <a:t>dois meses que não o vejo</a:t>
            </a:r>
            <a:r>
              <a:rPr lang="pt-BR" dirty="0" smtClean="0"/>
              <a:t>.</a:t>
            </a:r>
            <a:r>
              <a:rPr lang="pt-BR" dirty="0"/>
              <a:t> 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Vai </a:t>
            </a:r>
            <a:r>
              <a:rPr lang="pt-BR" dirty="0"/>
              <a:t>para uns 3 anos que ela não me escreve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Faz dois anos que ele saiu.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2724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5629"/>
          </a:xfrm>
        </p:spPr>
        <p:txBody>
          <a:bodyPr>
            <a:normAutofit fontScale="90000"/>
          </a:bodyPr>
          <a:lstStyle/>
          <a:p>
            <a:pPr lvl="0"/>
            <a:r>
              <a:rPr lang="pt-BR" dirty="0"/>
              <a:t>Verbo haver com sentido de existir.</a:t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625599"/>
            <a:ext cx="10123714" cy="4615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Havia cinco alunos na biblioteca.</a:t>
            </a:r>
          </a:p>
          <a:p>
            <a:pPr lvl="0"/>
            <a:r>
              <a:rPr lang="pt-BR" dirty="0"/>
              <a:t>Bastar/Chegar + de no imperativo, indicando suficiência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– </a:t>
            </a:r>
            <a:r>
              <a:rPr lang="pt-BR" dirty="0"/>
              <a:t>Basta de tolices! Chega de problemas</a:t>
            </a:r>
            <a:r>
              <a:rPr lang="pt-BR" dirty="0" smtClean="0"/>
              <a:t>!</a:t>
            </a:r>
            <a:r>
              <a:rPr lang="pt-BR" dirty="0"/>
              <a:t> </a:t>
            </a:r>
          </a:p>
          <a:p>
            <a:pPr marL="0" indent="0">
              <a:buNone/>
            </a:pPr>
            <a:endParaRPr lang="pt-BR" sz="500" dirty="0" smtClean="0"/>
          </a:p>
          <a:p>
            <a:pPr marL="0" indent="0">
              <a:buNone/>
            </a:pPr>
            <a:r>
              <a:rPr lang="pt-BR" dirty="0" smtClean="0"/>
              <a:t>Obs</a:t>
            </a:r>
            <a:r>
              <a:rPr lang="pt-BR" dirty="0"/>
              <a:t>.: Os verbos bastar e chegar podem ser pessoais: “Quatro fatias não chegam para tua satisfação?”, “Não basta ser amigo, ok</a:t>
            </a:r>
            <a:r>
              <a:rPr lang="pt-BR" dirty="0" smtClean="0"/>
              <a:t>?”.</a:t>
            </a:r>
            <a:r>
              <a:rPr lang="pt-BR" dirty="0"/>
              <a:t> </a:t>
            </a:r>
          </a:p>
          <a:p>
            <a:pPr lvl="0"/>
            <a:r>
              <a:rPr lang="pt-BR" dirty="0"/>
              <a:t>Qualquer verbo no infinitivo </a:t>
            </a:r>
            <a:r>
              <a:rPr lang="pt-BR" dirty="0" smtClean="0"/>
              <a:t>impessoal</a:t>
            </a:r>
            <a:r>
              <a:rPr lang="pt-BR" dirty="0"/>
              <a:t> </a:t>
            </a:r>
            <a:endParaRPr lang="pt-BR" dirty="0" smtClean="0"/>
          </a:p>
          <a:p>
            <a:pPr marL="0" lvl="0" indent="0">
              <a:buNone/>
            </a:pPr>
            <a:r>
              <a:rPr lang="pt-BR" dirty="0" smtClean="0"/>
              <a:t>É </a:t>
            </a:r>
            <a:r>
              <a:rPr lang="pt-BR" dirty="0"/>
              <a:t>preciso </a:t>
            </a:r>
            <a:r>
              <a:rPr lang="pt-BR" u="sng" dirty="0"/>
              <a:t>dar</a:t>
            </a:r>
            <a:r>
              <a:rPr lang="pt-BR" dirty="0"/>
              <a:t> atenção aos problemas </a:t>
            </a:r>
            <a:r>
              <a:rPr lang="pt-BR" dirty="0" smtClean="0"/>
              <a:t>ambientais</a:t>
            </a:r>
            <a:r>
              <a:rPr lang="pt-BR" dirty="0"/>
              <a:t> </a:t>
            </a:r>
          </a:p>
          <a:p>
            <a:r>
              <a:rPr lang="pt-BR" dirty="0"/>
              <a:t>Obs.: o verbo “ser” concorda com o numeral que faz referência (quando indica hora) – Ex.: bateu 1 hora – bateram 3 horas</a:t>
            </a:r>
          </a:p>
        </p:txBody>
      </p:sp>
    </p:spTree>
    <p:extLst>
      <p:ext uri="{BB962C8B-B14F-4D97-AF65-F5344CB8AC3E}">
        <p14:creationId xmlns:p14="http://schemas.microsoft.com/office/powerpoint/2010/main" val="128857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SINTAXE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528549"/>
            <a:ext cx="9601200" cy="4338851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 sintaxe trata das relações lógicas entre as </a:t>
            </a:r>
            <a:r>
              <a:rPr lang="pt-BR" dirty="0" smtClean="0"/>
              <a:t>frases.</a:t>
            </a:r>
          </a:p>
          <a:p>
            <a:pPr lvl="0"/>
            <a:r>
              <a:rPr lang="pt-BR" dirty="0" smtClean="0"/>
              <a:t>Frase</a:t>
            </a:r>
            <a:r>
              <a:rPr lang="pt-BR" dirty="0"/>
              <a:t>: todo enunciado linguístico de sentido completo; não precisa ter verbo;</a:t>
            </a:r>
          </a:p>
          <a:p>
            <a:r>
              <a:rPr lang="pt-BR" dirty="0" smtClean="0"/>
              <a:t>Frases </a:t>
            </a:r>
            <a:r>
              <a:rPr lang="pt-BR" dirty="0"/>
              <a:t>nominais: não contêm verbo. Essas não comportam análise sintática, em razão disso</a:t>
            </a:r>
            <a:r>
              <a:rPr lang="pt-BR" dirty="0" smtClean="0"/>
              <a:t>.</a:t>
            </a:r>
          </a:p>
          <a:p>
            <a:r>
              <a:rPr lang="pt-BR" dirty="0"/>
              <a:t>Tipos de frases:</a:t>
            </a:r>
          </a:p>
          <a:p>
            <a:pPr marL="0" lvl="0" indent="0">
              <a:buNone/>
            </a:pPr>
            <a:endParaRPr lang="pt-BR" dirty="0" smtClean="0"/>
          </a:p>
          <a:p>
            <a:pPr marL="0" lvl="0" indent="0">
              <a:buNone/>
            </a:pPr>
            <a:r>
              <a:rPr lang="pt-BR" dirty="0" smtClean="0"/>
              <a:t>Declarativa</a:t>
            </a:r>
            <a:r>
              <a:rPr lang="pt-BR" dirty="0"/>
              <a:t>: afirma ou nega algo objetivamente (fato certo)</a:t>
            </a:r>
          </a:p>
          <a:p>
            <a:pPr marL="0" indent="0">
              <a:buNone/>
            </a:pPr>
            <a:r>
              <a:rPr lang="pt-BR" dirty="0" err="1"/>
              <a:t>Ex</a:t>
            </a:r>
            <a:r>
              <a:rPr lang="pt-BR" dirty="0" smtClean="0"/>
              <a:t>.:O </a:t>
            </a:r>
            <a:r>
              <a:rPr lang="pt-BR" dirty="0"/>
              <a:t>telejornal começou mais cedo.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Interrogativa </a:t>
            </a:r>
            <a:r>
              <a:rPr lang="pt-BR" dirty="0"/>
              <a:t>– pergunta;</a:t>
            </a:r>
          </a:p>
          <a:p>
            <a:pPr marL="0" indent="0">
              <a:buNone/>
            </a:pPr>
            <a:r>
              <a:rPr lang="pt-BR" dirty="0"/>
              <a:t>Ex.: O que aconteceu?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9862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355" y="668740"/>
            <a:ext cx="10495129" cy="5486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dirty="0"/>
              <a:t>Exclamativas – exprimem espanto, admiração, surpresa.</a:t>
            </a:r>
          </a:p>
          <a:p>
            <a:pPr marL="0" indent="0">
              <a:buNone/>
            </a:pPr>
            <a:r>
              <a:rPr lang="pt-BR" dirty="0" smtClean="0"/>
              <a:t>Ex</a:t>
            </a:r>
            <a:r>
              <a:rPr lang="pt-BR" dirty="0"/>
              <a:t>.: Que maravilha!</a:t>
            </a:r>
          </a:p>
          <a:p>
            <a:pPr marL="0" lvl="0" indent="0">
              <a:buNone/>
            </a:pPr>
            <a:endParaRPr lang="pt-BR" dirty="0" smtClean="0"/>
          </a:p>
          <a:p>
            <a:pPr marL="0" lvl="0" indent="0">
              <a:buNone/>
            </a:pPr>
            <a:r>
              <a:rPr lang="pt-BR" dirty="0" smtClean="0"/>
              <a:t>Optativas </a:t>
            </a:r>
            <a:r>
              <a:rPr lang="pt-BR" dirty="0"/>
              <a:t>– Usadas para exprimir desejo.</a:t>
            </a:r>
          </a:p>
          <a:p>
            <a:pPr marL="0" indent="0">
              <a:buNone/>
            </a:pPr>
            <a:r>
              <a:rPr lang="pt-BR" dirty="0" smtClean="0"/>
              <a:t>Ex</a:t>
            </a:r>
            <a:r>
              <a:rPr lang="pt-BR" dirty="0"/>
              <a:t>.: Deus te proteja</a:t>
            </a:r>
            <a:r>
              <a:rPr lang="pt-BR" dirty="0" smtClean="0"/>
              <a:t>!</a:t>
            </a:r>
            <a:r>
              <a:rPr lang="pt-BR" dirty="0"/>
              <a:t> </a:t>
            </a:r>
          </a:p>
          <a:p>
            <a:pPr marL="0" indent="0">
              <a:buNone/>
            </a:pPr>
            <a:endParaRPr lang="pt-BR" b="1" dirty="0" smtClean="0"/>
          </a:p>
          <a:p>
            <a:r>
              <a:rPr lang="pt-BR" b="1" dirty="0" smtClean="0"/>
              <a:t>Oração </a:t>
            </a:r>
            <a:r>
              <a:rPr lang="pt-BR" b="1" dirty="0"/>
              <a:t>- </a:t>
            </a:r>
            <a:r>
              <a:rPr lang="pt-BR" dirty="0"/>
              <a:t> frase ou parte de um período que se organiza ao redor de um verbo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Ex</a:t>
            </a:r>
            <a:r>
              <a:rPr lang="pt-BR" dirty="0"/>
              <a:t>.: </a:t>
            </a:r>
            <a:r>
              <a:rPr lang="pt-BR" u="sng" dirty="0"/>
              <a:t>Choveu</a:t>
            </a:r>
            <a:r>
              <a:rPr lang="pt-BR" dirty="0"/>
              <a:t> muito em Santa Catarina.</a:t>
            </a:r>
          </a:p>
          <a:p>
            <a:pPr marL="0" indent="0">
              <a:buNone/>
            </a:pPr>
            <a:r>
              <a:rPr lang="pt-BR" dirty="0"/>
              <a:t>Ex.: Quando </a:t>
            </a:r>
            <a:r>
              <a:rPr lang="pt-BR" u="sng" dirty="0"/>
              <a:t>chove</a:t>
            </a:r>
            <a:r>
              <a:rPr lang="pt-BR" dirty="0"/>
              <a:t> muito, as enchentes </a:t>
            </a:r>
            <a:r>
              <a:rPr lang="pt-BR" u="sng" dirty="0"/>
              <a:t>causam </a:t>
            </a:r>
            <a:r>
              <a:rPr lang="pt-BR" dirty="0"/>
              <a:t>transtornos.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585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Período - </a:t>
            </a:r>
            <a:r>
              <a:rPr lang="pt-BR" dirty="0"/>
              <a:t> </a:t>
            </a:r>
            <a:r>
              <a:rPr lang="pt-BR" sz="2800" dirty="0"/>
              <a:t>Constituído de uma ou mais orações, com sentido completo, terminado por “.”, “!”, “?”; é dividido entre período simples e composto.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599" y="2285999"/>
            <a:ext cx="10324531" cy="4032913"/>
          </a:xfrm>
        </p:spPr>
        <p:txBody>
          <a:bodyPr>
            <a:normAutofit/>
          </a:bodyPr>
          <a:lstStyle/>
          <a:p>
            <a:r>
              <a:rPr lang="pt-BR" b="1" dirty="0"/>
              <a:t>Período Simples - </a:t>
            </a:r>
            <a:r>
              <a:rPr lang="pt-BR" dirty="0"/>
              <a:t> formado por uma única oração, que recebe o nome de </a:t>
            </a:r>
            <a:r>
              <a:rPr lang="pt-BR" b="1" dirty="0"/>
              <a:t>oração absoluta</a:t>
            </a:r>
            <a:r>
              <a:rPr lang="pt-BR" dirty="0"/>
              <a:t> também.</a:t>
            </a:r>
          </a:p>
          <a:p>
            <a:pPr marL="0" indent="0">
              <a:buNone/>
            </a:pPr>
            <a:r>
              <a:rPr lang="pt-BR" dirty="0" smtClean="0"/>
              <a:t>Ex</a:t>
            </a:r>
            <a:r>
              <a:rPr lang="pt-BR" dirty="0"/>
              <a:t>.: O preço dos combustíveis </a:t>
            </a:r>
            <a:r>
              <a:rPr lang="pt-BR" u="sng" dirty="0"/>
              <a:t>continua</a:t>
            </a:r>
            <a:r>
              <a:rPr lang="pt-BR" b="1" u="sng" dirty="0"/>
              <a:t> </a:t>
            </a:r>
            <a:r>
              <a:rPr lang="pt-BR" dirty="0"/>
              <a:t>alto.</a:t>
            </a:r>
          </a:p>
          <a:p>
            <a:r>
              <a:rPr lang="pt-BR" b="1" dirty="0"/>
              <a:t>Período Composto – </a:t>
            </a:r>
            <a:r>
              <a:rPr lang="pt-BR" dirty="0"/>
              <a:t>formado por mais de uma oração.</a:t>
            </a:r>
          </a:p>
          <a:p>
            <a:pPr marL="0" indent="0">
              <a:buNone/>
            </a:pPr>
            <a:r>
              <a:rPr lang="pt-BR" dirty="0" smtClean="0"/>
              <a:t>Ex</a:t>
            </a:r>
            <a:r>
              <a:rPr lang="pt-BR" dirty="0"/>
              <a:t>.:  </a:t>
            </a:r>
            <a:r>
              <a:rPr lang="pt-BR" u="sng" dirty="0"/>
              <a:t>Espero</a:t>
            </a:r>
            <a:r>
              <a:rPr lang="pt-BR" b="1" dirty="0"/>
              <a:t> / </a:t>
            </a:r>
            <a:r>
              <a:rPr lang="pt-BR" dirty="0"/>
              <a:t>que ela me </a:t>
            </a:r>
            <a:r>
              <a:rPr lang="pt-BR" u="sng" dirty="0"/>
              <a:t>atenda</a:t>
            </a:r>
            <a:r>
              <a:rPr lang="pt-BR" dirty="0"/>
              <a:t> ainda </a:t>
            </a:r>
            <a:r>
              <a:rPr lang="pt-BR" dirty="0" smtClean="0"/>
              <a:t>hoje.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O</a:t>
            </a:r>
            <a:r>
              <a:rPr lang="pt-BR" dirty="0"/>
              <a:t>. P.                O.S.S.O.D.</a:t>
            </a:r>
          </a:p>
          <a:p>
            <a:pPr marL="0" indent="0">
              <a:buNone/>
            </a:pPr>
            <a:r>
              <a:rPr lang="pt-BR" dirty="0" smtClean="0"/>
              <a:t>O.P</a:t>
            </a:r>
            <a:r>
              <a:rPr lang="pt-BR" dirty="0"/>
              <a:t>. – Oração principal</a:t>
            </a:r>
          </a:p>
          <a:p>
            <a:pPr marL="0" indent="0">
              <a:buNone/>
            </a:pPr>
            <a:r>
              <a:rPr lang="pt-BR" dirty="0"/>
              <a:t>O.S.S.O.D – Oração subordinada substantiva objetiva direta;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749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Então...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- </a:t>
            </a:r>
            <a:r>
              <a:rPr lang="pt-BR" dirty="0"/>
              <a:t>Nem toda frase é uma oração – há frases sem verbo.</a:t>
            </a:r>
          </a:p>
          <a:p>
            <a:r>
              <a:rPr lang="pt-BR" dirty="0"/>
              <a:t>- Nem toda oração é uma frase – há orações sem sentido completo;</a:t>
            </a:r>
          </a:p>
          <a:p>
            <a:r>
              <a:rPr lang="pt-BR" dirty="0"/>
              <a:t>- Há frases formadas por uma ou mais orações (período simples ou composto);</a:t>
            </a:r>
          </a:p>
          <a:p>
            <a:r>
              <a:rPr lang="pt-BR" dirty="0"/>
              <a:t>- Todo período é uma frase porque tem sentido completo;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397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TERMOS </a:t>
            </a:r>
            <a:r>
              <a:rPr lang="pt-BR" b="1" dirty="0"/>
              <a:t>DA </a:t>
            </a:r>
            <a:r>
              <a:rPr lang="pt-BR" b="1" dirty="0" smtClean="0"/>
              <a:t>ORAÇÃO - </a:t>
            </a:r>
            <a:r>
              <a:rPr lang="pt-BR" sz="2800" dirty="0" smtClean="0"/>
              <a:t>Os </a:t>
            </a:r>
            <a:r>
              <a:rPr lang="pt-BR" sz="2800" dirty="0"/>
              <a:t>elementos que se relacionam dentro de uma oração, exercendo uma função, recebem o nome de termos da oração.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/>
              <a:t>Sujeito – </a:t>
            </a:r>
            <a:r>
              <a:rPr lang="pt-BR" dirty="0"/>
              <a:t>é o elemento a respeito do qual se informa algo. O sujeito normalmente pode ser substituído por um pronome pessoal.</a:t>
            </a:r>
          </a:p>
          <a:p>
            <a:r>
              <a:rPr lang="pt-BR" b="1" dirty="0"/>
              <a:t>Predicado – </a:t>
            </a:r>
            <a:r>
              <a:rPr lang="pt-BR" dirty="0"/>
              <a:t>é a informação propriamente dita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Ex.:</a:t>
            </a:r>
          </a:p>
          <a:p>
            <a:pPr marL="0" indent="0">
              <a:buNone/>
            </a:pPr>
            <a:r>
              <a:rPr lang="pt-BR" dirty="0"/>
              <a:t> </a:t>
            </a:r>
            <a:r>
              <a:rPr lang="pt-BR" dirty="0" smtClean="0"/>
              <a:t>As </a:t>
            </a:r>
            <a:r>
              <a:rPr lang="pt-BR" dirty="0"/>
              <a:t>meninas de Paulo / vão ao colégio pela manhã.</a:t>
            </a:r>
          </a:p>
          <a:p>
            <a:pPr marL="0" indent="0">
              <a:buNone/>
            </a:pPr>
            <a:r>
              <a:rPr lang="pt-BR" dirty="0"/>
              <a:t>          Sujeito		</a:t>
            </a:r>
            <a:r>
              <a:rPr lang="pt-BR" dirty="0" smtClean="0"/>
              <a:t>Predicado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Ex.: Chegou ontem a São Paulo/ uma comitiva de empregados.</a:t>
            </a:r>
          </a:p>
          <a:p>
            <a:pPr marL="0" indent="0">
              <a:buNone/>
            </a:pPr>
            <a:r>
              <a:rPr lang="pt-BR" dirty="0"/>
              <a:t>	Predicado		Sujeito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4707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Atenção!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599" y="1733266"/>
            <a:ext cx="10556543" cy="457200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O sujeito é representado por substantivo (um ou vários coordenados), ou termos equivalentes a ele. A saber:</a:t>
            </a:r>
          </a:p>
          <a:p>
            <a:pPr lvl="0"/>
            <a:r>
              <a:rPr lang="pt-BR" b="1" dirty="0" smtClean="0"/>
              <a:t>Um </a:t>
            </a:r>
            <a:r>
              <a:rPr lang="pt-BR" b="1" dirty="0"/>
              <a:t>pronome substantivo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Pronome é aquela palavra que acompanha ou substitui o substantivo. Quando acompanha, tem papel de qualificar de alguma maneira aquele termo, sendo, pois, “pronome adjetivo”, quando substitui, tem papel de atuar como o substantivo, sendo, portanto, substantivo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r>
              <a:rPr lang="pt-BR" dirty="0"/>
              <a:t>Ex.: </a:t>
            </a:r>
            <a:r>
              <a:rPr lang="pt-BR" b="1" dirty="0"/>
              <a:t>Eles</a:t>
            </a:r>
            <a:r>
              <a:rPr lang="pt-BR" dirty="0"/>
              <a:t> não compareceram à reunião.</a:t>
            </a:r>
          </a:p>
          <a:p>
            <a:pPr marL="0" indent="0">
              <a:buNone/>
            </a:pPr>
            <a:r>
              <a:rPr lang="pt-BR" dirty="0" smtClean="0"/>
              <a:t>Substituiu </a:t>
            </a:r>
            <a:r>
              <a:rPr lang="pt-BR" dirty="0"/>
              <a:t>um substantivo e passou a exercer a função substantiva e sintaticamente, torna-se sujeito.</a:t>
            </a:r>
          </a:p>
          <a:p>
            <a:r>
              <a:rPr lang="pt-BR" b="1" dirty="0" smtClean="0"/>
              <a:t>Um </a:t>
            </a:r>
            <a:r>
              <a:rPr lang="pt-BR" b="1" dirty="0"/>
              <a:t>numeral substantivo</a:t>
            </a:r>
            <a:r>
              <a:rPr lang="pt-BR" b="1" dirty="0" smtClean="0"/>
              <a:t>.</a:t>
            </a:r>
            <a:r>
              <a:rPr lang="pt-BR" b="1" dirty="0"/>
              <a:t> 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Ex.: </a:t>
            </a:r>
            <a:r>
              <a:rPr lang="pt-BR" dirty="0" smtClean="0"/>
              <a:t>      </a:t>
            </a:r>
            <a:r>
              <a:rPr lang="pt-BR" b="1" dirty="0" smtClean="0"/>
              <a:t>Um</a:t>
            </a:r>
            <a:r>
              <a:rPr lang="pt-BR" dirty="0" smtClean="0"/>
              <a:t> </a:t>
            </a:r>
            <a:r>
              <a:rPr lang="pt-BR" dirty="0"/>
              <a:t>é pouco.</a:t>
            </a:r>
          </a:p>
          <a:p>
            <a:pPr marL="0" indent="0">
              <a:buNone/>
            </a:pPr>
            <a:r>
              <a:rPr lang="pt-BR" dirty="0" smtClean="0"/>
              <a:t>            </a:t>
            </a:r>
            <a:r>
              <a:rPr lang="pt-BR" dirty="0"/>
              <a:t>Sujeito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746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6252" y="141244"/>
            <a:ext cx="10779349" cy="633938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t-BR" b="1" dirty="0"/>
              <a:t>Qualquer palavra substantivada.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Ex</a:t>
            </a:r>
            <a:r>
              <a:rPr lang="pt-BR" dirty="0"/>
              <a:t>.: </a:t>
            </a:r>
            <a:r>
              <a:rPr lang="pt-BR" b="1" dirty="0"/>
              <a:t>Sambar</a:t>
            </a:r>
            <a:r>
              <a:rPr lang="pt-BR" dirty="0"/>
              <a:t> é chorar de alegria.</a:t>
            </a:r>
          </a:p>
          <a:p>
            <a:r>
              <a:rPr lang="pt-BR" dirty="0"/>
              <a:t>A palavra “sambar” é um verbo e, como tal, exerce “Do ponto de vista semântico, o verbo normalmente indica uma ação ou um processo, mas pode indicar estado, mudança de estado ou fenômeno </a:t>
            </a:r>
            <a:r>
              <a:rPr lang="pt-BR" dirty="0" smtClean="0"/>
              <a:t>natural.</a:t>
            </a:r>
          </a:p>
          <a:p>
            <a:pPr marL="0" indent="0">
              <a:buNone/>
            </a:pPr>
            <a:r>
              <a:rPr lang="pt-BR" dirty="0"/>
              <a:t>O verbo que aparece no exemplo encontra-se em sua forma  nominal, ou seja, é terminado em “-ar”, sendo, portanto, o infinitivo desse verbo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r>
              <a:rPr lang="pt-BR" b="1" dirty="0"/>
              <a:t>INFINITIVO</a:t>
            </a:r>
            <a:endParaRPr lang="pt-BR" dirty="0"/>
          </a:p>
          <a:p>
            <a:r>
              <a:rPr lang="pt-BR" dirty="0"/>
              <a:t>É a forma verbal que nomeia um verbo. Por exemplo, quando alguém anda na sua frente e lhe pergunta o nome que se dá a essa ação, você diz: “andar”. Às vezes, o infinitivo se comporta como um mero substantivo (nos casos de não flexão), daí ser chamado de forma nominal. Desse modo, em:</a:t>
            </a:r>
          </a:p>
          <a:p>
            <a:pPr marL="0" indent="0">
              <a:buNone/>
            </a:pPr>
            <a:r>
              <a:rPr lang="pt-BR" dirty="0" smtClean="0"/>
              <a:t>            Sambar </a:t>
            </a:r>
            <a:r>
              <a:rPr lang="pt-BR" dirty="0"/>
              <a:t>é chorar de alegria.</a:t>
            </a:r>
          </a:p>
          <a:p>
            <a:r>
              <a:rPr lang="pt-BR" dirty="0" smtClean="0"/>
              <a:t>O </a:t>
            </a:r>
            <a:r>
              <a:rPr lang="pt-BR" dirty="0"/>
              <a:t>verbo “sambar” mostra o nome da ação, comportando-se como substantivo e exercendo a mesma função sintática dele, sujeito da oração</a:t>
            </a:r>
            <a:r>
              <a:rPr lang="pt-BR" dirty="0" smtClean="0"/>
              <a:t>.</a:t>
            </a:r>
            <a:r>
              <a:rPr lang="pt-BR" b="1" dirty="0"/>
              <a:t> </a:t>
            </a:r>
            <a:endParaRPr lang="pt-BR" dirty="0"/>
          </a:p>
          <a:p>
            <a:pPr marL="0" lvl="0" indent="0">
              <a:buNone/>
            </a:pPr>
            <a:r>
              <a:rPr lang="pt-BR" b="1" dirty="0" smtClean="0"/>
              <a:t>Uma </a:t>
            </a:r>
            <a:r>
              <a:rPr lang="pt-BR" b="1" dirty="0"/>
              <a:t>frase com valor substantivo.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“</a:t>
            </a:r>
            <a:r>
              <a:rPr lang="pt-BR" dirty="0"/>
              <a:t>Ordem e progresso” é o lema de nossa </a:t>
            </a:r>
            <a:r>
              <a:rPr lang="pt-BR" dirty="0" smtClean="0"/>
              <a:t>bandeira.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Sujeito </a:t>
            </a:r>
            <a:endParaRPr lang="pt-BR" dirty="0"/>
          </a:p>
          <a:p>
            <a:pPr marL="0" lvl="0" indent="0">
              <a:buNone/>
            </a:pPr>
            <a:r>
              <a:rPr lang="pt-BR" b="1" dirty="0" smtClean="0"/>
              <a:t>Uma </a:t>
            </a:r>
            <a:r>
              <a:rPr lang="pt-BR" b="1" dirty="0"/>
              <a:t>oração subordinada substantiva  </a:t>
            </a:r>
            <a:endParaRPr lang="pt-BR" dirty="0"/>
          </a:p>
          <a:p>
            <a:r>
              <a:rPr lang="pt-BR" dirty="0"/>
              <a:t>Ex.: É urgente / </a:t>
            </a:r>
            <a:r>
              <a:rPr lang="pt-BR" u="sng" dirty="0"/>
              <a:t>que você venha aqui. (</a:t>
            </a:r>
            <a:r>
              <a:rPr lang="pt-BR" dirty="0"/>
              <a:t>O.S.S.S.)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8315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 </a:t>
            </a:r>
            <a:r>
              <a:rPr lang="pt-BR" b="1" dirty="0" smtClean="0"/>
              <a:t>TIPOS DE SUJEITO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Sujeito determinado – simples</a:t>
            </a:r>
          </a:p>
          <a:p>
            <a:pPr marL="0" indent="0">
              <a:buNone/>
            </a:pPr>
            <a:r>
              <a:rPr lang="pt-BR" dirty="0" smtClean="0"/>
              <a:t>		             - composto</a:t>
            </a:r>
          </a:p>
          <a:p>
            <a:pPr marL="0" indent="0">
              <a:buNone/>
            </a:pPr>
            <a:r>
              <a:rPr lang="pt-BR" dirty="0" smtClean="0"/>
              <a:t>		             - oculto</a:t>
            </a:r>
          </a:p>
          <a:p>
            <a:pPr marL="0" indent="0">
              <a:buNone/>
            </a:pPr>
            <a:endParaRPr lang="pt-BR" dirty="0" smtClean="0"/>
          </a:p>
          <a:p>
            <a:pPr lvl="0"/>
            <a:r>
              <a:rPr lang="pt-BR" dirty="0" smtClean="0"/>
              <a:t>Simples – um núcleo</a:t>
            </a:r>
          </a:p>
          <a:p>
            <a:pPr marL="0" indent="0">
              <a:buNone/>
            </a:pPr>
            <a:r>
              <a:rPr lang="pt-BR" dirty="0" smtClean="0"/>
              <a:t>Ex.: Muitos </a:t>
            </a:r>
            <a:r>
              <a:rPr lang="pt-BR" u="sng" dirty="0" smtClean="0"/>
              <a:t>atletas</a:t>
            </a:r>
            <a:r>
              <a:rPr lang="pt-BR" dirty="0" smtClean="0"/>
              <a:t> brasileiros atuam na Europa.</a:t>
            </a:r>
          </a:p>
          <a:p>
            <a:pPr marL="0" indent="0">
              <a:buNone/>
            </a:pPr>
            <a:r>
              <a:rPr lang="pt-BR" dirty="0" smtClean="0"/>
              <a:t>            Núcleo do Sujeito</a:t>
            </a:r>
          </a:p>
          <a:p>
            <a:pPr marL="0" indent="0">
              <a:buNone/>
            </a:pPr>
            <a:endParaRPr lang="pt-BR" dirty="0" smtClean="0"/>
          </a:p>
          <a:p>
            <a:pPr lvl="0"/>
            <a:r>
              <a:rPr lang="pt-BR" dirty="0" smtClean="0"/>
              <a:t>Sujeito composto – dois ou mais núcleos; </a:t>
            </a:r>
          </a:p>
          <a:p>
            <a:pPr marL="0" indent="0">
              <a:buNone/>
            </a:pPr>
            <a:r>
              <a:rPr lang="pt-BR" u="sng" dirty="0" smtClean="0"/>
              <a:t>Bois</a:t>
            </a:r>
            <a:r>
              <a:rPr lang="pt-BR" dirty="0" smtClean="0"/>
              <a:t>, </a:t>
            </a:r>
            <a:r>
              <a:rPr lang="pt-BR" u="sng" dirty="0" smtClean="0"/>
              <a:t>vacas</a:t>
            </a:r>
            <a:r>
              <a:rPr lang="pt-BR" dirty="0" smtClean="0"/>
              <a:t> e </a:t>
            </a:r>
            <a:r>
              <a:rPr lang="pt-BR" u="sng" dirty="0" smtClean="0"/>
              <a:t>bezerros</a:t>
            </a:r>
            <a:r>
              <a:rPr lang="pt-BR" dirty="0" smtClean="0"/>
              <a:t> andavam misturados.</a:t>
            </a:r>
          </a:p>
          <a:p>
            <a:endParaRPr lang="pt-BR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b="1" dirty="0"/>
              <a:t>Obs.:</a:t>
            </a:r>
            <a:r>
              <a:rPr lang="pt-BR" dirty="0"/>
              <a:t> O sujeito pode ser representado por frase com valor substantivo, sendo classificado como sujeito simples.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Ex.: “Um por todos, todos por um” era o lema dos mosqueteiros.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51073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TM10001105[[fn=Corte]]</Template>
  <TotalTime>249</TotalTime>
  <Words>783</Words>
  <Application>Microsoft Office PowerPoint</Application>
  <PresentationFormat>Widescreen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Calibri</vt:lpstr>
      <vt:lpstr>Franklin Gothic Book</vt:lpstr>
      <vt:lpstr>Crop</vt:lpstr>
      <vt:lpstr>Frase, oração período e tipos de sujeito</vt:lpstr>
      <vt:lpstr>SINTAXE  </vt:lpstr>
      <vt:lpstr>Apresentação do PowerPoint</vt:lpstr>
      <vt:lpstr>Período -  Constituído de uma ou mais orações, com sentido completo, terminado por “.”, “!”, “?”; é dividido entre período simples e composto. </vt:lpstr>
      <vt:lpstr>Então...  </vt:lpstr>
      <vt:lpstr>TERMOS DA ORAÇÃO - Os elementos que se relacionam dentro de uma oração, exercendo uma função, recebem o nome de termos da oração.   </vt:lpstr>
      <vt:lpstr>Atenção!</vt:lpstr>
      <vt:lpstr>Apresentação do PowerPoint</vt:lpstr>
      <vt:lpstr> TIPOS DE SUJEITO   </vt:lpstr>
      <vt:lpstr>Sujeito Oculto – não aparece expresso na oração, mas pode ser facilmente subentendido na desinência número-pessoal do verbo de ação.   </vt:lpstr>
      <vt:lpstr>Sujeito indeterminado – quando o sujeito não pode ou não quer ser identificado. </vt:lpstr>
      <vt:lpstr>Apresentação do PowerPoint</vt:lpstr>
      <vt:lpstr>Apresentação do PowerPoint</vt:lpstr>
      <vt:lpstr>Oração sem sujeito   </vt:lpstr>
      <vt:lpstr>Com os verbos “ser” ou “estar”, indicando tempo ou clima:   </vt:lpstr>
      <vt:lpstr>Verbo haver com sentido de existir.  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Interpretar e compreender um texto</dc:title>
  <dc:creator>Beatriz Oliveira</dc:creator>
  <cp:lastModifiedBy>Beatriz Oliveira</cp:lastModifiedBy>
  <cp:revision>27</cp:revision>
  <dcterms:created xsi:type="dcterms:W3CDTF">2019-01-28T23:20:34Z</dcterms:created>
  <dcterms:modified xsi:type="dcterms:W3CDTF">2020-07-14T18:25:45Z</dcterms:modified>
</cp:coreProperties>
</file>