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9B7A9-6C81-4E5D-B4C0-0DE763A15D26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9A2F3-9880-46B3-B2C6-C2E996809A4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11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8285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262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616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91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21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380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712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44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192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647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18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D0626-578E-4900-A0BD-1EF0BB8D36EF}" type="datetimeFigureOut">
              <a:rPr lang="pt-BR" smtClean="0"/>
              <a:t>01/09/2020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56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Ligações Químicas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2239" y="1711238"/>
            <a:ext cx="597952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600" b="1" dirty="0" smtClean="0">
                <a:latin typeface="Cooper Black" pitchFamily="18" charset="0"/>
              </a:rPr>
              <a:t>Ligações </a:t>
            </a:r>
          </a:p>
          <a:p>
            <a:pPr algn="ctr"/>
            <a:r>
              <a:rPr lang="pt-BR" sz="9600" b="1" dirty="0" smtClean="0">
                <a:latin typeface="Cooper Black" pitchFamily="18" charset="0"/>
              </a:rPr>
              <a:t>Químicas</a:t>
            </a:r>
            <a:endParaRPr lang="pt-BR" sz="9600" b="1" dirty="0">
              <a:latin typeface="Cooper Black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04" y="261339"/>
            <a:ext cx="8928992" cy="6408021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47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692696"/>
            <a:ext cx="748883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ooper Black" pitchFamily="18" charset="0"/>
              </a:rPr>
              <a:t>Considere as seguintes espécies químicas:</a:t>
            </a:r>
          </a:p>
          <a:p>
            <a:pPr algn="just"/>
            <a:r>
              <a:rPr lang="pt-BR" sz="2400" dirty="0" smtClean="0">
                <a:latin typeface="Cooper Black" pitchFamily="18" charset="0"/>
              </a:rPr>
              <a:t>           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Na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+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, Ca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2+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, Al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3+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, O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2-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, Br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1-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, Cl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1-</a:t>
            </a:r>
            <a:endParaRPr lang="pt-BR" sz="2400" dirty="0" smtClean="0">
              <a:solidFill>
                <a:srgbClr val="FF0000"/>
              </a:solidFill>
              <a:latin typeface="Cooper Black" pitchFamily="18" charset="0"/>
            </a:endParaRPr>
          </a:p>
          <a:p>
            <a:pPr algn="just"/>
            <a:r>
              <a:rPr lang="pt-BR" sz="2400" dirty="0" smtClean="0">
                <a:latin typeface="Cooper Black" pitchFamily="18" charset="0"/>
              </a:rPr>
              <a:t>Qual das fórmulas a seguir está correta?</a:t>
            </a:r>
          </a:p>
          <a:p>
            <a:pPr algn="just"/>
            <a:r>
              <a:rPr lang="pt-BR" sz="2400" dirty="0" smtClean="0">
                <a:effectLst/>
                <a:latin typeface="Cooper Black" pitchFamily="18" charset="0"/>
              </a:rPr>
              <a:t>NaCl</a:t>
            </a:r>
            <a:r>
              <a:rPr lang="pt-BR" sz="2400" baseline="-25000" dirty="0" smtClean="0">
                <a:effectLst/>
                <a:latin typeface="Cooper Black" pitchFamily="18" charset="0"/>
              </a:rPr>
              <a:t>2</a:t>
            </a:r>
            <a:endParaRPr lang="pt-BR" sz="2400" dirty="0" smtClean="0">
              <a:effectLst/>
              <a:latin typeface="Cooper Black" pitchFamily="18" charset="0"/>
            </a:endParaRPr>
          </a:p>
          <a:p>
            <a:pPr algn="just"/>
            <a:r>
              <a:rPr lang="pt-BR" sz="2400" dirty="0" smtClean="0">
                <a:effectLst/>
                <a:latin typeface="Cooper Black" pitchFamily="18" charset="0"/>
              </a:rPr>
              <a:t>Al</a:t>
            </a:r>
            <a:r>
              <a:rPr lang="pt-BR" sz="2400" baseline="-25000" dirty="0" smtClean="0">
                <a:effectLst/>
                <a:latin typeface="Cooper Black" pitchFamily="18" charset="0"/>
              </a:rPr>
              <a:t>3</a:t>
            </a:r>
            <a:r>
              <a:rPr lang="pt-BR" sz="2400" dirty="0" smtClean="0">
                <a:effectLst/>
                <a:latin typeface="Cooper Black" pitchFamily="18" charset="0"/>
              </a:rPr>
              <a:t>Br</a:t>
            </a:r>
          </a:p>
          <a:p>
            <a:pPr algn="just"/>
            <a:r>
              <a:rPr lang="pt-BR" sz="2400" dirty="0" smtClean="0">
                <a:effectLst/>
                <a:latin typeface="Cooper Black" pitchFamily="18" charset="0"/>
              </a:rPr>
              <a:t>AlO</a:t>
            </a:r>
            <a:r>
              <a:rPr lang="pt-BR" sz="2400" baseline="-25000" dirty="0" smtClean="0">
                <a:effectLst/>
                <a:latin typeface="Cooper Black" pitchFamily="18" charset="0"/>
              </a:rPr>
              <a:t>2</a:t>
            </a:r>
            <a:endParaRPr lang="pt-BR" sz="2400" dirty="0" smtClean="0">
              <a:effectLst/>
              <a:latin typeface="Cooper Black" pitchFamily="18" charset="0"/>
            </a:endParaRPr>
          </a:p>
          <a:p>
            <a:pPr algn="just"/>
            <a:r>
              <a:rPr lang="pt-BR" sz="2400" dirty="0" smtClean="0">
                <a:effectLst/>
                <a:latin typeface="Cooper Black" pitchFamily="18" charset="0"/>
              </a:rPr>
              <a:t>H</a:t>
            </a:r>
            <a:r>
              <a:rPr lang="pt-BR" sz="2400" baseline="-25000" dirty="0" smtClean="0">
                <a:effectLst/>
                <a:latin typeface="Cooper Black" pitchFamily="18" charset="0"/>
              </a:rPr>
              <a:t>2</a:t>
            </a:r>
            <a:r>
              <a:rPr lang="pt-BR" sz="2400" dirty="0" smtClean="0">
                <a:effectLst/>
                <a:latin typeface="Cooper Black" pitchFamily="18" charset="0"/>
              </a:rPr>
              <a:t>Br</a:t>
            </a:r>
          </a:p>
          <a:p>
            <a:pPr algn="just"/>
            <a:r>
              <a:rPr lang="pt-BR" sz="2400" dirty="0" smtClean="0">
                <a:effectLst/>
                <a:latin typeface="Cooper Black" pitchFamily="18" charset="0"/>
              </a:rPr>
              <a:t>CaCl</a:t>
            </a:r>
            <a:r>
              <a:rPr lang="pt-BR" sz="2400" baseline="-25000" dirty="0" smtClean="0">
                <a:effectLst/>
                <a:latin typeface="Cooper Black" pitchFamily="18" charset="0"/>
              </a:rPr>
              <a:t>2</a:t>
            </a:r>
            <a:endParaRPr lang="pt-BR" sz="2400" dirty="0" smtClean="0">
              <a:effectLst/>
              <a:latin typeface="Cooper Black" pitchFamily="18" charset="0"/>
            </a:endParaRPr>
          </a:p>
          <a:p>
            <a:pPr algn="just"/>
            <a:endParaRPr lang="pt-BR" dirty="0">
              <a:latin typeface="Cooper Black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1520" y="332656"/>
            <a:ext cx="8568952" cy="6120680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10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Gases Nobres</a:t>
            </a:r>
            <a:endParaRPr lang="pt-BR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602079"/>
              </p:ext>
            </p:extLst>
          </p:nvPr>
        </p:nvGraphicFramePr>
        <p:xfrm>
          <a:off x="395536" y="1916832"/>
          <a:ext cx="8291264" cy="3412976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4145632"/>
                <a:gridCol w="4145632"/>
              </a:tblGrid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Elementos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Elétrons na última camada</a:t>
                      </a:r>
                      <a:endParaRPr lang="pt-BR" sz="2400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Hélio</a:t>
                      </a:r>
                      <a:endParaRPr lang="pt-BR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</a:t>
                      </a:r>
                      <a:endParaRPr lang="pt-BR" sz="2400" b="1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Neônio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8</a:t>
                      </a:r>
                      <a:endParaRPr lang="pt-BR" sz="2400" b="1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Argônio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8</a:t>
                      </a:r>
                      <a:endParaRPr lang="pt-BR" sz="2400" b="1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Kriptônio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8</a:t>
                      </a:r>
                      <a:endParaRPr lang="pt-BR" sz="2400" b="1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Xenônio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8</a:t>
                      </a:r>
                      <a:endParaRPr lang="pt-BR" sz="2400" b="1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Radônio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8</a:t>
                      </a:r>
                      <a:endParaRPr lang="pt-BR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79512" y="260648"/>
            <a:ext cx="8784976" cy="6336704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14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Regra do octeto</a:t>
            </a:r>
            <a:endParaRPr lang="pt-BR" sz="5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2012"/>
            <a:ext cx="8229600" cy="4525963"/>
          </a:xfrm>
        </p:spPr>
        <p:txBody>
          <a:bodyPr/>
          <a:lstStyle/>
          <a:p>
            <a:pPr algn="just"/>
            <a:r>
              <a:rPr lang="pt-BR" sz="3600" dirty="0" smtClean="0">
                <a:latin typeface="Cooper Black" pitchFamily="18" charset="0"/>
              </a:rPr>
              <a:t>O átomo adquire estabilidade ao completar 8 elétrons na camada de valência (última camada).</a:t>
            </a:r>
          </a:p>
          <a:p>
            <a:pPr algn="just"/>
            <a:endParaRPr lang="pt-BR" dirty="0">
              <a:latin typeface="Cooper Black" pitchFamily="18" charset="0"/>
            </a:endParaRPr>
          </a:p>
          <a:p>
            <a:pPr algn="just"/>
            <a:r>
              <a:rPr lang="pt-BR" sz="3600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Ligação Iônica</a:t>
            </a:r>
          </a:p>
          <a:p>
            <a:pPr algn="just"/>
            <a:r>
              <a:rPr lang="pt-BR" sz="3600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Ligação Covalente</a:t>
            </a:r>
            <a:endParaRPr lang="pt-BR" sz="3600" dirty="0">
              <a:solidFill>
                <a:schemeClr val="accent6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1520" y="260648"/>
            <a:ext cx="8640960" cy="6192688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144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Ligação Iônica</a:t>
            </a:r>
            <a:endParaRPr lang="pt-BR" dirty="0">
              <a:solidFill>
                <a:schemeClr val="accent6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400600"/>
          </a:xfrm>
        </p:spPr>
        <p:txBody>
          <a:bodyPr/>
          <a:lstStyle/>
          <a:p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             </a:t>
            </a:r>
            <a:r>
              <a:rPr lang="pt-BR" sz="4400" dirty="0" smtClean="0">
                <a:latin typeface="Cooper Black" pitchFamily="18" charset="0"/>
              </a:rPr>
              <a:t>Na</a:t>
            </a:r>
            <a:r>
              <a:rPr lang="pt-BR" sz="4400" baseline="-25000" dirty="0" smtClean="0">
                <a:latin typeface="Cooper Black" pitchFamily="18" charset="0"/>
              </a:rPr>
              <a:t>11</a:t>
            </a:r>
            <a:endParaRPr lang="pt-BR" sz="4400" baseline="-25000" dirty="0">
              <a:latin typeface="Cooper Black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52910"/>
            <a:ext cx="293370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4067944" y="3615502"/>
            <a:ext cx="1512168" cy="86409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400" y="2815009"/>
            <a:ext cx="2276475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73299" y="1916832"/>
            <a:ext cx="16350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 smtClean="0">
                <a:latin typeface="Cooper Black" pitchFamily="18" charset="0"/>
              </a:rPr>
              <a:t>Na</a:t>
            </a:r>
            <a:r>
              <a:rPr lang="pt-BR" sz="4400" baseline="-25000" dirty="0" smtClean="0">
                <a:latin typeface="Cooper Black" pitchFamily="18" charset="0"/>
              </a:rPr>
              <a:t>11</a:t>
            </a:r>
            <a:r>
              <a:rPr lang="pt-BR" sz="4400" baseline="30000" dirty="0" smtClean="0">
                <a:latin typeface="Cooper Black" pitchFamily="18" charset="0"/>
              </a:rPr>
              <a:t>+</a:t>
            </a:r>
            <a:endParaRPr lang="pt-BR" sz="4400" baseline="30000" dirty="0">
              <a:latin typeface="Cooper Black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23528" y="404664"/>
            <a:ext cx="8568952" cy="6048672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 rot="20504164">
            <a:off x="4029027" y="1746821"/>
            <a:ext cx="22653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>
                <a:solidFill>
                  <a:srgbClr val="FF0000"/>
                </a:solidFill>
                <a:latin typeface="Cooper Black" pitchFamily="18" charset="0"/>
              </a:rPr>
              <a:t>Cátion</a:t>
            </a:r>
            <a:endParaRPr lang="pt-BR" sz="4800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00091" y="5606959"/>
            <a:ext cx="3801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Metais doam elétrons!!!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95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/>
          <a:lstStyle/>
          <a:p>
            <a:endParaRPr lang="pt-BR" dirty="0" smtClean="0"/>
          </a:p>
          <a:p>
            <a:pPr marL="0" indent="0">
              <a:buNone/>
            </a:pPr>
            <a:r>
              <a:rPr lang="pt-BR" sz="4800" dirty="0" smtClean="0">
                <a:latin typeface="Cooper Black" pitchFamily="18" charset="0"/>
              </a:rPr>
              <a:t>         Cl</a:t>
            </a:r>
            <a:r>
              <a:rPr lang="pt-BR" sz="4800" baseline="-25000" dirty="0" smtClean="0">
                <a:latin typeface="Cooper Black" pitchFamily="18" charset="0"/>
              </a:rPr>
              <a:t>17</a:t>
            </a:r>
            <a:endParaRPr lang="pt-BR" sz="4800" baseline="-25000" dirty="0">
              <a:latin typeface="Cooper Black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53770"/>
            <a:ext cx="2808312" cy="3005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4067944" y="3332235"/>
            <a:ext cx="1152128" cy="648072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639" y="2249801"/>
            <a:ext cx="3158793" cy="2812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84168" y="1298323"/>
            <a:ext cx="14442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>
                <a:latin typeface="Cooper Black" pitchFamily="18" charset="0"/>
              </a:rPr>
              <a:t>Cl</a:t>
            </a:r>
            <a:r>
              <a:rPr lang="pt-BR" sz="4800" baseline="-25000" dirty="0" smtClean="0">
                <a:latin typeface="Cooper Black" pitchFamily="18" charset="0"/>
              </a:rPr>
              <a:t>17</a:t>
            </a:r>
            <a:r>
              <a:rPr lang="pt-BR" sz="4800" baseline="30000" dirty="0" smtClean="0">
                <a:latin typeface="Cooper Black" pitchFamily="18" charset="0"/>
              </a:rPr>
              <a:t>-</a:t>
            </a:r>
            <a:endParaRPr lang="pt-BR" sz="4800" baseline="30000" dirty="0">
              <a:latin typeface="Cooper Black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 rot="20354346">
            <a:off x="3902993" y="1071842"/>
            <a:ext cx="21098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>
                <a:solidFill>
                  <a:srgbClr val="FF0000"/>
                </a:solidFill>
                <a:latin typeface="Cooper Black" pitchFamily="18" charset="0"/>
              </a:rPr>
              <a:t>Ânion</a:t>
            </a:r>
            <a:endParaRPr lang="pt-BR" sz="4800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46539" y="5445224"/>
            <a:ext cx="4338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Ametais ganham elétrons!!!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0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2368900"/>
          </a:xfrm>
        </p:spPr>
        <p:txBody>
          <a:bodyPr>
            <a:normAutofit/>
          </a:bodyPr>
          <a:lstStyle/>
          <a:p>
            <a:r>
              <a:rPr lang="pt-BR" sz="5400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Interação entre os íons</a:t>
            </a:r>
            <a:br>
              <a:rPr lang="pt-BR" sz="5400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</a:br>
            <a:endParaRPr lang="pt-BR" dirty="0"/>
          </a:p>
        </p:txBody>
      </p:sp>
      <p:sp>
        <p:nvSpPr>
          <p:cNvPr id="3" name="Rectangle 2"/>
          <p:cNvSpPr/>
          <p:nvPr/>
        </p:nvSpPr>
        <p:spPr>
          <a:xfrm>
            <a:off x="5940152" y="2322062"/>
            <a:ext cx="228338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8000" dirty="0" smtClean="0">
                <a:solidFill>
                  <a:schemeClr val="accent2"/>
                </a:solidFill>
                <a:latin typeface="Cooper Black" pitchFamily="18" charset="0"/>
              </a:rPr>
              <a:t>Cl</a:t>
            </a:r>
            <a:r>
              <a:rPr lang="pt-BR" sz="8000" baseline="-25000" dirty="0" smtClean="0">
                <a:solidFill>
                  <a:schemeClr val="accent2"/>
                </a:solidFill>
                <a:latin typeface="Cooper Black" pitchFamily="18" charset="0"/>
              </a:rPr>
              <a:t>17</a:t>
            </a:r>
            <a:r>
              <a:rPr lang="pt-BR" sz="8000" baseline="30000" dirty="0" smtClean="0">
                <a:solidFill>
                  <a:schemeClr val="accent2"/>
                </a:solidFill>
                <a:latin typeface="Cooper Black" pitchFamily="18" charset="0"/>
              </a:rPr>
              <a:t>-</a:t>
            </a:r>
            <a:endParaRPr lang="pt-BR" sz="8000" baseline="30000" dirty="0">
              <a:solidFill>
                <a:schemeClr val="accent2"/>
              </a:solidFill>
              <a:latin typeface="Cooper Black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560" y="2322061"/>
            <a:ext cx="33843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8000" dirty="0" smtClean="0">
                <a:solidFill>
                  <a:schemeClr val="accent2"/>
                </a:solidFill>
                <a:latin typeface="Cooper Black" pitchFamily="18" charset="0"/>
              </a:rPr>
              <a:t>Na</a:t>
            </a:r>
            <a:r>
              <a:rPr lang="pt-BR" sz="8000" baseline="-25000" dirty="0" smtClean="0">
                <a:solidFill>
                  <a:schemeClr val="accent2"/>
                </a:solidFill>
                <a:latin typeface="Cooper Black" pitchFamily="18" charset="0"/>
              </a:rPr>
              <a:t>11</a:t>
            </a:r>
            <a:r>
              <a:rPr lang="pt-BR" sz="8000" baseline="30000" dirty="0" smtClean="0">
                <a:solidFill>
                  <a:schemeClr val="accent2"/>
                </a:solidFill>
                <a:latin typeface="Cooper Black" pitchFamily="18" charset="0"/>
              </a:rPr>
              <a:t>+</a:t>
            </a:r>
            <a:endParaRPr lang="pt-BR" sz="8000" dirty="0">
              <a:solidFill>
                <a:schemeClr val="accent2"/>
              </a:solidFill>
            </a:endParaRPr>
          </a:p>
        </p:txBody>
      </p:sp>
      <p:sp>
        <p:nvSpPr>
          <p:cNvPr id="5" name="Left-Right-Up Arrow 4"/>
          <p:cNvSpPr/>
          <p:nvPr/>
        </p:nvSpPr>
        <p:spPr>
          <a:xfrm rot="10800000">
            <a:off x="3643411" y="2685851"/>
            <a:ext cx="1911181" cy="1728192"/>
          </a:xfrm>
          <a:prstGeom prst="leftRightUp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2987824" y="4653136"/>
            <a:ext cx="32223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600" dirty="0" smtClean="0">
                <a:latin typeface="Cooper Black" pitchFamily="18" charset="0"/>
              </a:rPr>
              <a:t>NaCl</a:t>
            </a:r>
            <a:endParaRPr lang="pt-BR" sz="9600" dirty="0">
              <a:latin typeface="Cooper Black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3528" y="404664"/>
            <a:ext cx="8496944" cy="6120680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05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488832" cy="520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395536" y="332656"/>
            <a:ext cx="8352928" cy="6120680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658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96752"/>
            <a:ext cx="5197079" cy="51970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78747" y="533134"/>
            <a:ext cx="46549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 smtClean="0">
                <a:solidFill>
                  <a:schemeClr val="accent2"/>
                </a:solidFill>
                <a:latin typeface="Cooper Black" pitchFamily="18" charset="0"/>
              </a:rPr>
              <a:t>Vamos tentar.....?</a:t>
            </a:r>
            <a:endParaRPr lang="pt-BR" sz="4000" dirty="0">
              <a:solidFill>
                <a:schemeClr val="accent2"/>
              </a:solidFill>
              <a:latin typeface="Cooper Black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67544" y="332656"/>
            <a:ext cx="8136904" cy="6061175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33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92696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ooper Black" pitchFamily="18" charset="0"/>
              </a:rPr>
              <a:t>Um elemento X, pertencente ao grupo 2 da tabela periódica, forma ligação química com outro elemento Y do grupo 17. Qual a fórmula do composto formado e o tipo de ligação entre X e Y?</a:t>
            </a:r>
          </a:p>
          <a:p>
            <a:pPr algn="just"/>
            <a:endParaRPr lang="pt-BR" sz="2400" dirty="0" smtClean="0">
              <a:latin typeface="Cooper Black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23528" y="476672"/>
            <a:ext cx="8496944" cy="5904656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053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C3B8A9"/>
      </a:dk2>
      <a:lt2>
        <a:srgbClr val="ECEDD1"/>
      </a:lt2>
      <a:accent1>
        <a:srgbClr val="93A299"/>
      </a:accent1>
      <a:accent2>
        <a:srgbClr val="E2988B"/>
      </a:accent2>
      <a:accent3>
        <a:srgbClr val="CCCC00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146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Ligações Químicas</vt:lpstr>
      <vt:lpstr>Gases Nobres</vt:lpstr>
      <vt:lpstr>Regra do octeto</vt:lpstr>
      <vt:lpstr>Ligação Iônica</vt:lpstr>
      <vt:lpstr>PowerPoint Presentation</vt:lpstr>
      <vt:lpstr>Interação entre os íons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Ligações Químicas</dc:title>
  <dc:creator>Natalia</dc:creator>
  <cp:lastModifiedBy>Natalia</cp:lastModifiedBy>
  <cp:revision>17</cp:revision>
  <dcterms:created xsi:type="dcterms:W3CDTF">2020-06-09T22:09:00Z</dcterms:created>
  <dcterms:modified xsi:type="dcterms:W3CDTF">2020-09-01T11:40:09Z</dcterms:modified>
</cp:coreProperties>
</file>