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7" r:id="rId5"/>
    <p:sldId id="266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1F2BB-0B43-4802-8CB6-6D52CD981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00A2BA-C895-41A3-B1FF-10B544C04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29A2DE-0D2A-46CF-8595-9047315E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A2EBE2-A0E3-4DC9-B492-1E06EBFB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2D02E9-1FC8-4027-945E-2BD83E279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19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A2BBDA-1B22-461C-BFE2-45D08BAD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9F9934-7D8E-48E9-8352-2A6142CD4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078F01-EB2D-4F46-A516-8712207AB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F40963-1E4A-42B7-95DE-35A830759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338372-2EBA-44BA-9DF7-5DFE7B51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29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E90485-C04A-4834-849F-1AB1F8D9A4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5DAD08-0EA9-43CD-897C-6F4214B95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636348-94F4-4C83-8809-E7CB0987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EAD9CE-864A-4729-ABB8-E19E85F7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037655-E617-49E8-BB53-AC3B4324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30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50E3FE-6E71-4DCB-8A0F-236DCC015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A2A276-DF07-44D3-9E02-6743C3BC8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3E02A6-90E7-46E8-B589-6D996E67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D973E5-B14A-4EC4-8596-0AA70EB4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041395-BB09-4BCB-BD1E-86D71F0A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45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CEF80-5463-4280-BAD1-FD9735E8A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B18779-D36E-490D-A6E8-61F076DD2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39EC77-2E45-4D6F-8C2D-E16D166B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540506-CDC6-4E34-B9B4-9DFF451E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0117ED-7CC0-49A9-A2BD-50D0DF85C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14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C488D-43A3-480E-869B-DC8D7ADA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9373D2-5666-41F3-9532-B3388D086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BB2D86-650C-4629-B96B-19518DBAD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2AAFEB-099F-40EB-B13C-6221D855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509C1E-38D0-4449-B7DA-0FAC9EDC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00349C7-4AA5-4263-8362-E79D2370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38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24AFB-1958-4A9D-B665-5D99DACB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C35624-BB38-4C3F-8F3E-F0C7ED8BA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1C8EB15-FB48-497D-BA55-488EF1753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F1AB8FF-C339-47A2-8E1A-6B9A3DE20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B3239A0-4015-4C25-9001-32067D6C5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F2A7FA9-5065-4ED1-9CA3-573EB403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4BC2E17-8205-4110-ACED-1B4096FF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550A61E-0A87-4C0C-80AF-6BF3B7DF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3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D74AE-3B92-4956-BD41-FEB94B3B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856FF14-FB32-451D-861E-56B33CEB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860454A-9AB3-4C9B-A180-EF628D96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D833ADA-9429-46E0-B9B9-294C26FDB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319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9029B33-CFEC-4DEC-BE71-53FCF74DE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575ADDD-CCFE-485C-B754-E18AC6D9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ED5B6B-65A6-47E1-81F2-6ACCE28B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20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C6B9C-602A-4883-AAA0-72954EF2E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CD1F11-9267-4922-8945-377361A31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774EFF-8553-44C4-BD69-01F714ADF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207D58-BDCE-4DBF-8CDC-207AE56C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951EED-3D4D-4314-B861-0781F691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E7EB86-A743-4B99-B335-25AAFBAB7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72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7D881B-9073-44C5-97D0-44BD6B660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2BBCCE5-D260-4B38-BBD4-5195203BE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D3CAFB-C7A4-4589-AA37-9392802B7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EFCA23-4A21-40D7-A7C7-6D9830BC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FE9CF3-A389-4A0E-840E-35D7FE95F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9F18C4-34F7-46D5-B600-73EF2FDB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22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B951FE5-A9F1-4528-891F-E4F42CC9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CD8612-8B7D-4405-AD45-11932CD46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D0F867-8734-4478-9F4C-A912F9940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BE948-21F5-454B-BD9D-3D8F5DB9DA09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94E645-2661-4199-8BFD-29EEB7DD9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E3080B-7D30-4638-A81C-AB03137D5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71126-B26F-4BE0-A013-DD67390898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59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7035" y="2365081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5400" dirty="0">
                <a:solidFill>
                  <a:schemeClr val="tx1"/>
                </a:solidFill>
              </a:rPr>
              <a:t>P</a:t>
            </a:r>
            <a:r>
              <a:rPr lang="pt-br" sz="5400" dirty="0">
                <a:solidFill>
                  <a:schemeClr val="tx1"/>
                </a:solidFill>
              </a:rPr>
              <a:t>ORTUGUÊS</a:t>
            </a:r>
            <a:br>
              <a:rPr lang="pt-br" sz="5400" dirty="0">
                <a:solidFill>
                  <a:schemeClr val="tx1"/>
                </a:solidFill>
              </a:rPr>
            </a:br>
            <a:r>
              <a:rPr lang="pt-BR" sz="5400" dirty="0">
                <a:solidFill>
                  <a:schemeClr val="tx1"/>
                </a:solidFill>
              </a:rPr>
              <a:t>7º ANO</a:t>
            </a:r>
            <a:endParaRPr lang="pt-br" sz="5400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P</a:t>
            </a:r>
            <a:r>
              <a:rPr lang="pt-br" dirty="0">
                <a:solidFill>
                  <a:schemeClr val="tx1"/>
                </a:solidFill>
              </a:rPr>
              <a:t>ROFESSORA CHRISTINA ALMEIDA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EDD868D-6C2E-4619-8998-ED0B686392CD}"/>
              </a:ext>
            </a:extLst>
          </p:cNvPr>
          <p:cNvSpPr txBox="1"/>
          <p:nvPr/>
        </p:nvSpPr>
        <p:spPr>
          <a:xfrm>
            <a:off x="208547" y="5454316"/>
            <a:ext cx="3457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AULA – 11 DE SETEMBRO DE 2020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C50EF-CB76-4A4E-9C7E-20496D30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10058400" cy="708411"/>
          </a:xfrm>
        </p:spPr>
        <p:txBody>
          <a:bodyPr/>
          <a:lstStyle/>
          <a:p>
            <a:pPr algn="ctr"/>
            <a:r>
              <a:rPr lang="pt-BR" dirty="0">
                <a:highlight>
                  <a:srgbClr val="FFFF00"/>
                </a:highlight>
              </a:rPr>
              <a:t>RELACIONE AS COLUNAS: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D82DF2-B145-4C66-8427-78613E28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362" y="1165611"/>
            <a:ext cx="10169611" cy="5177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(1) Gosto muito de dançar, 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(10)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como também 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rasgava as cartas com desespero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(2) Não se preocupe, 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( 4 )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nem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egoísmo. </a:t>
            </a:r>
          </a:p>
          <a:p>
            <a:pPr marL="0" indent="0">
              <a:buNone/>
            </a:pPr>
            <a:r>
              <a:rPr lang="pt-BR" altLang="pt-BR" sz="1600" b="1" dirty="0">
                <a:solidFill>
                  <a:srgbClr val="222222"/>
                </a:solidFill>
                <a:latin typeface="Cambria" panose="02040503050406030204" pitchFamily="18" charset="0"/>
              </a:rPr>
              <a:t>(3)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Está faltando água nas represas, 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( 6 )</a:t>
            </a:r>
            <a:r>
              <a:rPr lang="pt-BR" altLang="pt-BR" sz="1600" b="1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porém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não consegui observar todas as paisagens.</a:t>
            </a:r>
            <a:endParaRPr lang="pt-BR" altLang="pt-BR" sz="1600" b="1" dirty="0">
              <a:solidFill>
                <a:srgbClr val="222222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(4) Não é maldade, 	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( 8 ) 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no entanto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, não está preparado para a prova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(5) Não vá embora 	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( 3 )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por conseguinte 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haverá racionamento de energia. </a:t>
            </a:r>
          </a:p>
          <a:p>
            <a:pPr marL="0" indent="0">
              <a:buNone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(6) Viajei até ao Norte, 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( 2 )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que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estaremos aqui.</a:t>
            </a:r>
          </a:p>
          <a:p>
            <a:pPr marL="0" indent="0">
              <a:buNone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(7) Já ensinei a técnica, 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( 1 )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pois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faço “jazz” desde pequenina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(8) Estudou muito; 	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( 5 )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ou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eu vendo esta casa.</a:t>
            </a:r>
          </a:p>
          <a:p>
            <a:pPr marL="0" indent="0">
              <a:buNone/>
            </a:pP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(9) 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Traz-me as tuas revistas 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( 9 )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latin typeface="Cambria" panose="02040503050406030204" pitchFamily="18" charset="0"/>
              </a:rPr>
              <a:t>ou terei que comprar outras.</a:t>
            </a:r>
          </a:p>
          <a:p>
            <a:pPr marL="0" indent="0">
              <a:buNone/>
            </a:pP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(10)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Ela não só chorava, 			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( 7 )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</a:rPr>
              <a:t>portanto</a:t>
            </a:r>
            <a:r>
              <a:rPr kumimoji="0" lang="pt-BR" altLang="pt-BR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 façam corretamente o trabalho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. </a:t>
            </a:r>
            <a:endParaRPr kumimoji="0" lang="pt-BR" altLang="pt-BR" sz="1600" b="1" i="0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Cambria" panose="02040503050406030204" pitchFamily="18" charset="0"/>
            </a:endParaRPr>
          </a:p>
          <a:p>
            <a:pPr marL="0" indent="0">
              <a:buNone/>
            </a:pPr>
            <a:b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</a:b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4BBC74-9A4B-475D-9C41-F1C94A58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11/09/2020</a:t>
            </a:fld>
            <a:endParaRPr lang="en-US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83E8A02-5903-43E3-A2B1-AE6E6CB3A1A5}"/>
              </a:ext>
            </a:extLst>
          </p:cNvPr>
          <p:cNvSpPr txBox="1"/>
          <p:nvPr/>
        </p:nvSpPr>
        <p:spPr>
          <a:xfrm>
            <a:off x="518983" y="5082746"/>
            <a:ext cx="8962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dirty="0"/>
              <a:t>EXPLICAÇÃO		5. ALTERNÂNCIA		9. ALTERNÂNCIA </a:t>
            </a:r>
          </a:p>
          <a:p>
            <a:pPr marL="342900" indent="-342900">
              <a:buAutoNum type="arabicPeriod"/>
            </a:pPr>
            <a:r>
              <a:rPr lang="pt-BR" dirty="0"/>
              <a:t>EXPLICAÇÃO		6. OPOSIÇÃO		10. ADIÇÃO OU SOMA</a:t>
            </a:r>
          </a:p>
          <a:p>
            <a:pPr marL="342900" indent="-342900">
              <a:buAutoNum type="arabicPeriod"/>
            </a:pPr>
            <a:r>
              <a:rPr lang="pt-BR" dirty="0"/>
              <a:t>CONCLUSÃO		7. CONCLUSÃO</a:t>
            </a:r>
          </a:p>
          <a:p>
            <a:pPr marL="342900" indent="-342900">
              <a:buAutoNum type="arabicPeriod"/>
            </a:pPr>
            <a:r>
              <a:rPr lang="pt-BR" dirty="0"/>
              <a:t>ADIÇÃO		8. OPOSIÇÃO</a:t>
            </a:r>
          </a:p>
        </p:txBody>
      </p:sp>
    </p:spTree>
    <p:extLst>
      <p:ext uri="{BB962C8B-B14F-4D97-AF65-F5344CB8AC3E}">
        <p14:creationId xmlns:p14="http://schemas.microsoft.com/office/powerpoint/2010/main" val="15895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76885-40E6-4381-915F-3EE74577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80" y="457200"/>
            <a:ext cx="11409405" cy="1075038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ORGANIZE AS FRASES ABAIXO, FORMANDO UM PERÍODO COMPOSTO DE TRÊS ORAÇÕES COORDENADAS.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93261873-D52C-47ED-BE67-760EDE2B5073}"/>
              </a:ext>
            </a:extLst>
          </p:cNvPr>
          <p:cNvSpPr/>
          <p:nvPr/>
        </p:nvSpPr>
        <p:spPr>
          <a:xfrm>
            <a:off x="980303" y="3064476"/>
            <a:ext cx="2075935" cy="7578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715BA37A-5A77-403C-8BBE-9CB97E0777AA}"/>
              </a:ext>
            </a:extLst>
          </p:cNvPr>
          <p:cNvSpPr/>
          <p:nvPr/>
        </p:nvSpPr>
        <p:spPr>
          <a:xfrm>
            <a:off x="7611762" y="2636108"/>
            <a:ext cx="2893045" cy="1103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8732CCD9-5DE0-47E6-8D6A-CC2219D1CAA8}"/>
              </a:ext>
            </a:extLst>
          </p:cNvPr>
          <p:cNvSpPr/>
          <p:nvPr/>
        </p:nvSpPr>
        <p:spPr>
          <a:xfrm>
            <a:off x="4048897" y="3390556"/>
            <a:ext cx="3122140" cy="9885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E1B01115-D0BD-4AF8-809D-29D81960732D}"/>
              </a:ext>
            </a:extLst>
          </p:cNvPr>
          <p:cNvSpPr/>
          <p:nvPr/>
        </p:nvSpPr>
        <p:spPr>
          <a:xfrm>
            <a:off x="1499286" y="4563762"/>
            <a:ext cx="2504303" cy="9885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B1C3FD14-59DE-4667-9533-774A727E6726}"/>
              </a:ext>
            </a:extLst>
          </p:cNvPr>
          <p:cNvSpPr/>
          <p:nvPr/>
        </p:nvSpPr>
        <p:spPr>
          <a:xfrm>
            <a:off x="6627343" y="4827373"/>
            <a:ext cx="3122140" cy="8073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001CE19-C9FA-4740-A490-08A84107D2FE}"/>
              </a:ext>
            </a:extLst>
          </p:cNvPr>
          <p:cNvSpPr/>
          <p:nvPr/>
        </p:nvSpPr>
        <p:spPr>
          <a:xfrm>
            <a:off x="4370173" y="1746421"/>
            <a:ext cx="2479589" cy="9329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7B51F01-E8E0-42F1-805C-3E6A45F075AB}"/>
              </a:ext>
            </a:extLst>
          </p:cNvPr>
          <p:cNvSpPr txBox="1"/>
          <p:nvPr/>
        </p:nvSpPr>
        <p:spPr>
          <a:xfrm>
            <a:off x="1153297" y="3130378"/>
            <a:ext cx="172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pt-BR" altLang="pt-BR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Recebeu o presente</a:t>
            </a: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024855C-9C08-474F-9C92-4B6873B496AD}"/>
              </a:ext>
            </a:extLst>
          </p:cNvPr>
          <p:cNvSpPr txBox="1"/>
          <p:nvPr/>
        </p:nvSpPr>
        <p:spPr>
          <a:xfrm>
            <a:off x="4826631" y="3673525"/>
            <a:ext cx="225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b="1" dirty="0">
                <a:solidFill>
                  <a:srgbClr val="222222"/>
                </a:solidFill>
                <a:latin typeface="Cambria" panose="02040503050406030204" pitchFamily="18" charset="0"/>
              </a:rPr>
              <a:t>A</a:t>
            </a:r>
            <a:r>
              <a:rPr kumimoji="0" lang="pt-BR" altLang="pt-BR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briu o pacote</a:t>
            </a:r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7578797-72D2-4719-9895-78E24D4D0ECE}"/>
              </a:ext>
            </a:extLst>
          </p:cNvPr>
          <p:cNvSpPr txBox="1"/>
          <p:nvPr/>
        </p:nvSpPr>
        <p:spPr>
          <a:xfrm>
            <a:off x="8664145" y="300337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b="1" dirty="0">
                <a:solidFill>
                  <a:srgbClr val="222222"/>
                </a:solidFill>
                <a:latin typeface="Cambria" panose="02040503050406030204" pitchFamily="18" charset="0"/>
              </a:rPr>
              <a:t>D</a:t>
            </a:r>
            <a:r>
              <a:rPr kumimoji="0" lang="pt-BR" altLang="pt-BR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eitou-se</a:t>
            </a:r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F568834-123C-4785-9986-558E24834DC8}"/>
              </a:ext>
            </a:extLst>
          </p:cNvPr>
          <p:cNvSpPr txBox="1"/>
          <p:nvPr/>
        </p:nvSpPr>
        <p:spPr>
          <a:xfrm>
            <a:off x="7268783" y="4939917"/>
            <a:ext cx="1957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b="1" u="sng" dirty="0">
                <a:solidFill>
                  <a:srgbClr val="222222"/>
                </a:solidFill>
                <a:latin typeface="Cambria" panose="02040503050406030204" pitchFamily="18" charset="0"/>
              </a:rPr>
              <a:t>S</a:t>
            </a:r>
            <a:r>
              <a:rPr kumimoji="0" lang="pt-BR" altLang="pt-BR" sz="1800" b="1" i="0" u="sng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oltou um largo sorriso</a:t>
            </a:r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B4F036B-FAEE-48EF-9067-A13A03776AEE}"/>
              </a:ext>
            </a:extLst>
          </p:cNvPr>
          <p:cNvSpPr txBox="1"/>
          <p:nvPr/>
        </p:nvSpPr>
        <p:spPr>
          <a:xfrm>
            <a:off x="4812956" y="1912373"/>
            <a:ext cx="1594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pt-BR" altLang="pt-BR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Acendeu o abajur</a:t>
            </a:r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70C2D5EE-35A5-40E0-B0A0-81D171206508}"/>
              </a:ext>
            </a:extLst>
          </p:cNvPr>
          <p:cNvSpPr txBox="1"/>
          <p:nvPr/>
        </p:nvSpPr>
        <p:spPr>
          <a:xfrm>
            <a:off x="2042161" y="4791209"/>
            <a:ext cx="154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b="1" u="sng" dirty="0">
                <a:solidFill>
                  <a:srgbClr val="222222"/>
                </a:solidFill>
                <a:latin typeface="Cambria" panose="02040503050406030204" pitchFamily="18" charset="0"/>
              </a:rPr>
              <a:t>G</a:t>
            </a:r>
            <a:r>
              <a:rPr kumimoji="0" lang="pt-BR" altLang="pt-BR" sz="1800" b="1" i="0" u="sng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mbria" panose="02040503050406030204" pitchFamily="18" charset="0"/>
              </a:rPr>
              <a:t>uardou os chinelos</a:t>
            </a:r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5D7E932-23AB-4F85-809C-5F837FABDCBD}"/>
              </a:ext>
            </a:extLst>
          </p:cNvPr>
          <p:cNvSpPr txBox="1"/>
          <p:nvPr/>
        </p:nvSpPr>
        <p:spPr>
          <a:xfrm>
            <a:off x="609600" y="5680675"/>
            <a:ext cx="8103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1. Recebeu o presente</a:t>
            </a:r>
            <a:r>
              <a:rPr lang="pt-BR" dirty="0">
                <a:solidFill>
                  <a:srgbClr val="FF0000"/>
                </a:solidFill>
              </a:rPr>
              <a:t>, </a:t>
            </a:r>
            <a:r>
              <a:rPr lang="pt-BR" dirty="0"/>
              <a:t>abriu o pacote </a:t>
            </a:r>
            <a:r>
              <a:rPr lang="pt-BR" dirty="0">
                <a:solidFill>
                  <a:srgbClr val="FF0000"/>
                </a:solidFill>
              </a:rPr>
              <a:t>e</a:t>
            </a:r>
            <a:r>
              <a:rPr lang="pt-BR" dirty="0"/>
              <a:t> soltou um largo sorriso.</a:t>
            </a:r>
          </a:p>
          <a:p>
            <a:r>
              <a:rPr lang="pt-BR" dirty="0"/>
              <a:t>2. Acendeu o abajur</a:t>
            </a:r>
            <a:r>
              <a:rPr lang="pt-BR" dirty="0">
                <a:solidFill>
                  <a:srgbClr val="FF0000"/>
                </a:solidFill>
              </a:rPr>
              <a:t>, </a:t>
            </a:r>
            <a:r>
              <a:rPr lang="pt-BR" dirty="0"/>
              <a:t>guardou os chinelos </a:t>
            </a:r>
            <a:r>
              <a:rPr lang="pt-BR" dirty="0">
                <a:solidFill>
                  <a:srgbClr val="FF0000"/>
                </a:solidFill>
              </a:rPr>
              <a:t>e</a:t>
            </a:r>
            <a:r>
              <a:rPr lang="pt-BR" dirty="0"/>
              <a:t> deitou-se.</a:t>
            </a:r>
          </a:p>
        </p:txBody>
      </p:sp>
    </p:spTree>
    <p:extLst>
      <p:ext uri="{BB962C8B-B14F-4D97-AF65-F5344CB8AC3E}">
        <p14:creationId xmlns:p14="http://schemas.microsoft.com/office/powerpoint/2010/main" val="64160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83F32F-011D-448A-98A4-EA4B2068F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616" y="628546"/>
            <a:ext cx="10058400" cy="577225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pt-BR" sz="2000" dirty="0">
                <a:latin typeface="Arial Black" panose="020B0A04020102020204" pitchFamily="34" charset="0"/>
              </a:rPr>
              <a:t>Recebeu o presente</a:t>
            </a:r>
            <a:r>
              <a:rPr lang="pt-BR" sz="2000" dirty="0">
                <a:solidFill>
                  <a:srgbClr val="FF0000"/>
                </a:solidFill>
                <a:latin typeface="Arial Black" panose="020B0A04020102020204" pitchFamily="34" charset="0"/>
              </a:rPr>
              <a:t>, </a:t>
            </a:r>
            <a:r>
              <a:rPr lang="pt-BR" sz="2000" dirty="0">
                <a:latin typeface="Arial Black" panose="020B0A04020102020204" pitchFamily="34" charset="0"/>
              </a:rPr>
              <a:t>abriu o pacote </a:t>
            </a:r>
            <a:r>
              <a:rPr lang="pt-BR" sz="2000" dirty="0">
                <a:solidFill>
                  <a:srgbClr val="FF0000"/>
                </a:solidFill>
                <a:latin typeface="Arial Black" panose="020B0A04020102020204" pitchFamily="34" charset="0"/>
              </a:rPr>
              <a:t>e</a:t>
            </a:r>
            <a:r>
              <a:rPr lang="pt-BR" sz="2000" dirty="0">
                <a:latin typeface="Arial Black" panose="020B0A04020102020204" pitchFamily="34" charset="0"/>
              </a:rPr>
              <a:t> soltou um largo sorriso.</a:t>
            </a:r>
          </a:p>
          <a:p>
            <a:pPr marL="0" indent="0">
              <a:buNone/>
            </a:pPr>
            <a:r>
              <a:rPr lang="pt-BR" sz="2000" dirty="0">
                <a:latin typeface="Arial Black" panose="020B0A04020102020204" pitchFamily="34" charset="0"/>
              </a:rPr>
              <a:t>1ª oração: Oração Coordenada Assindética.</a:t>
            </a:r>
          </a:p>
          <a:p>
            <a:pPr marL="0" indent="0">
              <a:buNone/>
            </a:pPr>
            <a:r>
              <a:rPr lang="pt-BR" sz="2000" dirty="0">
                <a:latin typeface="Arial Black" panose="020B0A04020102020204" pitchFamily="34" charset="0"/>
              </a:rPr>
              <a:t>2ª oração: Oração Coordenada Assindética.</a:t>
            </a:r>
          </a:p>
          <a:p>
            <a:pPr marL="0" indent="0">
              <a:buNone/>
            </a:pPr>
            <a:r>
              <a:rPr lang="pt-BR" sz="2000" dirty="0">
                <a:latin typeface="Arial Black" panose="020B0A04020102020204" pitchFamily="34" charset="0"/>
              </a:rPr>
              <a:t>3ª oração: O. C. Sindética Aditiva.</a:t>
            </a:r>
          </a:p>
          <a:p>
            <a:pPr marL="0" indent="0">
              <a:buNone/>
            </a:pPr>
            <a:endParaRPr lang="pt-BR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t-BR" sz="2000" dirty="0">
                <a:latin typeface="Arial Black" panose="020B0A04020102020204" pitchFamily="34" charset="0"/>
              </a:rPr>
              <a:t>2. Acendeu o abajur</a:t>
            </a:r>
            <a:r>
              <a:rPr lang="pt-BR" sz="2000" dirty="0">
                <a:solidFill>
                  <a:srgbClr val="FF0000"/>
                </a:solidFill>
                <a:latin typeface="Arial Black" panose="020B0A04020102020204" pitchFamily="34" charset="0"/>
              </a:rPr>
              <a:t>, </a:t>
            </a:r>
            <a:r>
              <a:rPr lang="pt-BR" sz="2000" dirty="0">
                <a:latin typeface="Arial Black" panose="020B0A04020102020204" pitchFamily="34" charset="0"/>
              </a:rPr>
              <a:t>guardou os chinelos </a:t>
            </a:r>
            <a:r>
              <a:rPr lang="pt-BR" sz="2000" dirty="0">
                <a:solidFill>
                  <a:srgbClr val="FF0000"/>
                </a:solidFill>
                <a:latin typeface="Arial Black" panose="020B0A04020102020204" pitchFamily="34" charset="0"/>
              </a:rPr>
              <a:t>e</a:t>
            </a:r>
            <a:r>
              <a:rPr lang="pt-BR" sz="2000" dirty="0">
                <a:latin typeface="Arial Black" panose="020B0A04020102020204" pitchFamily="34" charset="0"/>
              </a:rPr>
              <a:t> deitou-se.</a:t>
            </a:r>
          </a:p>
          <a:p>
            <a:pPr marL="0" indent="0">
              <a:buNone/>
            </a:pPr>
            <a:r>
              <a:rPr lang="pt-BR" sz="2000" dirty="0">
                <a:latin typeface="Arial Black" panose="020B0A04020102020204" pitchFamily="34" charset="0"/>
              </a:rPr>
              <a:t>1ª oração: Oração Coordenada Assindética.</a:t>
            </a:r>
          </a:p>
          <a:p>
            <a:pPr marL="0" indent="0">
              <a:buNone/>
            </a:pPr>
            <a:r>
              <a:rPr lang="pt-BR" sz="2000" dirty="0">
                <a:latin typeface="Arial Black" panose="020B0A04020102020204" pitchFamily="34" charset="0"/>
              </a:rPr>
              <a:t>2ª oração: Oração Coordenada Assindética.</a:t>
            </a:r>
          </a:p>
          <a:p>
            <a:pPr marL="0" indent="0">
              <a:buNone/>
            </a:pPr>
            <a:r>
              <a:rPr lang="pt-BR" sz="2000" dirty="0">
                <a:latin typeface="Arial Black" panose="020B0A04020102020204" pitchFamily="34" charset="0"/>
              </a:rPr>
              <a:t>3ª oração: O. C. Sindética Aditiva.</a:t>
            </a:r>
          </a:p>
          <a:p>
            <a:pPr marL="0" indent="0">
              <a:buNone/>
            </a:pPr>
            <a:endParaRPr lang="pt-BR" sz="2000" dirty="0">
              <a:latin typeface="Arial Black" panose="020B0A04020102020204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92B885-C754-4EEA-9D0F-7CD77A086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11/09/2020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3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5A456A-7217-4E2E-8680-F762A942C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665" y="368968"/>
            <a:ext cx="10058400" cy="5987382"/>
          </a:xfrm>
        </p:spPr>
        <p:txBody>
          <a:bodyPr>
            <a:normAutofit/>
          </a:bodyPr>
          <a:lstStyle/>
          <a:p>
            <a:endParaRPr lang="pt-BR" sz="2400" dirty="0">
              <a:solidFill>
                <a:srgbClr val="FF0000"/>
              </a:solidFill>
              <a:highlight>
                <a:srgbClr val="FFFF00"/>
              </a:highlight>
              <a:latin typeface="Arial Black" panose="020B0A04020102020204" pitchFamily="34" charset="0"/>
            </a:endParaRPr>
          </a:p>
          <a:p>
            <a:r>
              <a:rPr lang="pt-BR" sz="2400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FONEMA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/s/ representado por diferentes </a:t>
            </a:r>
            <a:r>
              <a:rPr lang="pt-BR" sz="2400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letras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: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1. ç – lou</a:t>
            </a:r>
            <a:r>
              <a:rPr lang="pt-BR" sz="2400" dirty="0">
                <a:highlight>
                  <a:srgbClr val="FFFF00"/>
                </a:highlight>
                <a:latin typeface="Arial Black" panose="020B0A04020102020204" pitchFamily="34" charset="0"/>
              </a:rPr>
              <a:t>ç</a:t>
            </a:r>
            <a:r>
              <a:rPr lang="pt-BR" sz="2400" dirty="0">
                <a:latin typeface="Arial Black" panose="020B0A04020102020204" pitchFamily="34" charset="0"/>
              </a:rPr>
              <a:t>a, ação, caçamba, representação, calça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2. c – </a:t>
            </a:r>
            <a:r>
              <a:rPr lang="pt-BR" sz="2400" dirty="0">
                <a:highlight>
                  <a:srgbClr val="FFFF00"/>
                </a:highlight>
                <a:latin typeface="Arial Black" panose="020B0A04020102020204" pitchFamily="34" charset="0"/>
              </a:rPr>
              <a:t>c</a:t>
            </a:r>
            <a:r>
              <a:rPr lang="pt-BR" sz="2400" dirty="0">
                <a:latin typeface="Arial Black" panose="020B0A04020102020204" pitchFamily="34" charset="0"/>
              </a:rPr>
              <a:t>ena, cereal, encenar, em cima, acenar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3. </a:t>
            </a:r>
            <a:r>
              <a:rPr lang="pt-BR" sz="2400" dirty="0" err="1">
                <a:latin typeface="Arial Black" panose="020B0A04020102020204" pitchFamily="34" charset="0"/>
              </a:rPr>
              <a:t>ss</a:t>
            </a:r>
            <a:r>
              <a:rPr lang="pt-BR" sz="2400" dirty="0">
                <a:latin typeface="Arial Black" panose="020B0A04020102020204" pitchFamily="34" charset="0"/>
              </a:rPr>
              <a:t> – a</a:t>
            </a:r>
            <a:r>
              <a:rPr lang="pt-BR" sz="2400" dirty="0">
                <a:highlight>
                  <a:srgbClr val="FFFF00"/>
                </a:highlight>
                <a:latin typeface="Arial Black" panose="020B0A04020102020204" pitchFamily="34" charset="0"/>
              </a:rPr>
              <a:t>ss</a:t>
            </a:r>
            <a:r>
              <a:rPr lang="pt-BR" sz="2400" dirty="0">
                <a:latin typeface="Arial Black" panose="020B0A04020102020204" pitchFamily="34" charset="0"/>
              </a:rPr>
              <a:t>istência, assistir,  assinar, assunto, assado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4. s – </a:t>
            </a:r>
            <a:r>
              <a:rPr lang="pt-BR" sz="2400" dirty="0">
                <a:highlight>
                  <a:srgbClr val="FFFF00"/>
                </a:highlight>
                <a:latin typeface="Arial Black" panose="020B0A04020102020204" pitchFamily="34" charset="0"/>
              </a:rPr>
              <a:t>s</a:t>
            </a:r>
            <a:r>
              <a:rPr lang="pt-BR" sz="2400" dirty="0">
                <a:latin typeface="Arial Black" panose="020B0A04020102020204" pitchFamily="34" charset="0"/>
              </a:rPr>
              <a:t>apato, sino, sopa, sapo, silêncio</a:t>
            </a:r>
          </a:p>
          <a:p>
            <a:pPr marL="0" indent="0">
              <a:buNone/>
            </a:pPr>
            <a:endParaRPr lang="pt-BR" sz="2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t-BR" sz="2400" dirty="0">
                <a:latin typeface="Arial Black" panose="020B0A04020102020204" pitchFamily="34" charset="0"/>
              </a:rPr>
              <a:t>            PARA A PRÓXIMA AULA: 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14/09 (SEGUNDA-FEIRA)</a:t>
            </a:r>
          </a:p>
          <a:p>
            <a:pPr marL="0" indent="0">
              <a:buNone/>
            </a:pPr>
            <a:r>
              <a:rPr lang="pt-BR" sz="2400" dirty="0">
                <a:latin typeface="Arial Black" panose="020B0A04020102020204" pitchFamily="34" charset="0"/>
              </a:rPr>
              <a:t>LIVRO – PÁGINA 264 – LEITURA</a:t>
            </a:r>
          </a:p>
          <a:p>
            <a:pPr marL="0" indent="0">
              <a:buNone/>
            </a:pPr>
            <a:r>
              <a:rPr lang="pt-BR" sz="2400" dirty="0">
                <a:latin typeface="Arial Black" panose="020B0A04020102020204" pitchFamily="34" charset="0"/>
              </a:rPr>
              <a:t>EXERCÍCIOS – PÁGINAS 266 E 267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CA75F4-73B5-4F76-BE6A-CBA6CEA6F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11/09/2020</a:t>
            </a:fld>
            <a:endParaRPr lang="en-US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F5D0C5A4-08E1-4C55-94D6-8A071B664E8F}"/>
              </a:ext>
            </a:extLst>
          </p:cNvPr>
          <p:cNvSpPr/>
          <p:nvPr/>
        </p:nvSpPr>
        <p:spPr>
          <a:xfrm>
            <a:off x="914400" y="3529263"/>
            <a:ext cx="1106905" cy="473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380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475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Cambria</vt:lpstr>
      <vt:lpstr>Tema do Office</vt:lpstr>
      <vt:lpstr>PORTUGUÊS 7º ANO</vt:lpstr>
      <vt:lpstr>RELACIONE AS COLUNAS:</vt:lpstr>
      <vt:lpstr>ORGANIZE AS FRASES ABAIXO, FORMANDO UM PERÍODO COMPOSTO DE TRÊS ORAÇÕES COORDENADAS.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7º ANO</dc:title>
  <dc:creator>CHRISTINA ALMEIDA</dc:creator>
  <cp:lastModifiedBy>CHRISTINA ALMEIDA</cp:lastModifiedBy>
  <cp:revision>1</cp:revision>
  <dcterms:created xsi:type="dcterms:W3CDTF">2020-09-11T14:06:12Z</dcterms:created>
  <dcterms:modified xsi:type="dcterms:W3CDTF">2020-09-11T14:10:44Z</dcterms:modified>
</cp:coreProperties>
</file>