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25F63C-3CAD-4276-A8F7-20C808DC22BC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Termoquímica (cont)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Entalpia de </a:t>
            </a:r>
            <a:r>
              <a:rPr lang="pt-BR" dirty="0" smtClean="0"/>
              <a:t>formação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63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Reação de formação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É </a:t>
            </a:r>
            <a:r>
              <a:rPr lang="pt-BR" b="1" dirty="0"/>
              <a:t>o cálculo do calor liberado ou absorvido na formação de 1 mol de uma substância a partir de substâncias simples, no estado padrão</a:t>
            </a:r>
            <a:r>
              <a:rPr lang="pt-BR" b="1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EX.: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21088"/>
            <a:ext cx="8640960" cy="89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4221088"/>
            <a:ext cx="8640960" cy="896365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2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688672"/>
          </a:xfrm>
        </p:spPr>
        <p:txBody>
          <a:bodyPr/>
          <a:lstStyle/>
          <a:p>
            <a:r>
              <a:rPr lang="pt-BR" sz="3600" b="1" dirty="0" smtClean="0"/>
              <a:t>O que seria o estado padrão, de uma substância simples?</a:t>
            </a:r>
          </a:p>
          <a:p>
            <a:pPr marL="137160" indent="0">
              <a:buNone/>
            </a:pPr>
            <a:endParaRPr lang="pt-BR" sz="2400" b="1" dirty="0" smtClean="0"/>
          </a:p>
          <a:p>
            <a:pPr>
              <a:buFont typeface="Wingdings" pitchFamily="2" charset="2"/>
              <a:buChar char="v"/>
            </a:pPr>
            <a:r>
              <a:rPr lang="pt-BR" i="1" dirty="0" smtClean="0"/>
              <a:t>São substâncias que se apresentam no seu estado alotrópico mais estável.</a:t>
            </a:r>
          </a:p>
          <a:p>
            <a:pPr>
              <a:buFont typeface="Wingdings" pitchFamily="2" charset="2"/>
              <a:buChar char="v"/>
            </a:pPr>
            <a:endParaRPr lang="pt-BR" i="1" dirty="0"/>
          </a:p>
          <a:p>
            <a:pPr>
              <a:buFont typeface="Wingdings" pitchFamily="2" charset="2"/>
              <a:buChar char="Ø"/>
            </a:pPr>
            <a:r>
              <a:rPr lang="pt-BR" sz="3600" b="1" dirty="0" smtClean="0">
                <a:solidFill>
                  <a:srgbClr val="FFFF00"/>
                </a:solidFill>
              </a:rPr>
              <a:t>Então, todas as subtâncias simples precisam ser as mais comumente encontradas.</a:t>
            </a:r>
            <a:endParaRPr lang="pt-BR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9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Substâncias simples, tendo entalpia nula!!!</a:t>
            </a:r>
            <a:endParaRPr lang="pt-BR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5" y="2492896"/>
            <a:ext cx="86885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C(graf)         C(graf)          </a:t>
            </a:r>
            <a:r>
              <a:rPr lang="el-GR" sz="3200" dirty="0" smtClean="0"/>
              <a:t>Δ</a:t>
            </a:r>
            <a:r>
              <a:rPr lang="pt-BR" sz="3200" dirty="0" smtClean="0"/>
              <a:t>H°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 zero</a:t>
            </a:r>
          </a:p>
          <a:p>
            <a:r>
              <a:rPr lang="pt-BR" sz="3200" dirty="0" smtClean="0"/>
              <a:t>O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(g)          O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 (g)            </a:t>
            </a:r>
            <a:r>
              <a:rPr lang="el-GR" sz="3200" dirty="0" smtClean="0"/>
              <a:t>Δ</a:t>
            </a:r>
            <a:r>
              <a:rPr lang="pt-BR" sz="3200" dirty="0" smtClean="0"/>
              <a:t>H°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 zero</a:t>
            </a:r>
          </a:p>
          <a:p>
            <a:endParaRPr lang="pt-BR" sz="3200" dirty="0" smtClean="0"/>
          </a:p>
          <a:p>
            <a:endParaRPr lang="pt-BR" sz="3200" dirty="0"/>
          </a:p>
          <a:p>
            <a:r>
              <a:rPr lang="pt-BR" sz="3200" dirty="0" smtClean="0"/>
              <a:t>C(graf)        C (diam)       </a:t>
            </a:r>
            <a:r>
              <a:rPr lang="el-GR" sz="3200" dirty="0" smtClean="0"/>
              <a:t>Δ</a:t>
            </a:r>
            <a:r>
              <a:rPr lang="pt-BR" sz="3200" dirty="0" smtClean="0"/>
              <a:t>H°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 +1,9KJ/mol</a:t>
            </a:r>
          </a:p>
          <a:p>
            <a:r>
              <a:rPr lang="pt-BR" sz="3200" dirty="0" smtClean="0"/>
              <a:t>3/2 O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(g)         O</a:t>
            </a:r>
            <a:r>
              <a:rPr lang="pt-BR" sz="3200" baseline="-25000" dirty="0" smtClean="0"/>
              <a:t>3</a:t>
            </a:r>
            <a:r>
              <a:rPr lang="pt-BR" sz="3200" dirty="0" smtClean="0"/>
              <a:t> (g)      </a:t>
            </a:r>
            <a:r>
              <a:rPr lang="el-GR" sz="3200" dirty="0" smtClean="0"/>
              <a:t>Δ</a:t>
            </a:r>
            <a:r>
              <a:rPr lang="pt-BR" sz="3200" dirty="0" smtClean="0"/>
              <a:t>H°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 +142,7 KJ/mol</a:t>
            </a:r>
            <a:endParaRPr lang="pt-BR" sz="3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71700" y="2780928"/>
            <a:ext cx="648072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56326" y="3356992"/>
            <a:ext cx="648072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36226" y="5301208"/>
            <a:ext cx="648072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71700" y="4725144"/>
            <a:ext cx="648072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5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6443"/>
            <a:ext cx="8229600" cy="1143000"/>
          </a:xfrm>
        </p:spPr>
        <p:txBody>
          <a:bodyPr/>
          <a:lstStyle/>
          <a:p>
            <a:r>
              <a:rPr lang="pt-BR" dirty="0" smtClean="0"/>
              <a:t>Entalpia de Formação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5" y="1052736"/>
            <a:ext cx="3735487" cy="56911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55775" y="1052736"/>
            <a:ext cx="3735487" cy="5691185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5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1216" y="188640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effectLst/>
              </a:rPr>
              <a:t>Veja a entalpia-padrão de formação, em KJ.mol</a:t>
            </a:r>
            <a:r>
              <a:rPr lang="pt-BR" baseline="30000" dirty="0" smtClean="0">
                <a:effectLst/>
              </a:rPr>
              <a:t>-1</a:t>
            </a:r>
            <a:r>
              <a:rPr lang="pt-BR" dirty="0" smtClean="0">
                <a:effectLst/>
              </a:rPr>
              <a:t> e a 25°C, de algumas substâncias:</a:t>
            </a:r>
          </a:p>
          <a:p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                                        CH</a:t>
            </a:r>
            <a:r>
              <a:rPr lang="pt-BR" baseline="-25000" dirty="0" smtClean="0">
                <a:effectLst/>
              </a:rPr>
              <a:t>4(g)</a:t>
            </a:r>
            <a:r>
              <a:rPr lang="pt-BR" dirty="0" smtClean="0">
                <a:effectLst/>
              </a:rPr>
              <a:t> -74,8</a:t>
            </a:r>
          </a:p>
          <a:p>
            <a:r>
              <a:rPr lang="pt-BR" dirty="0" smtClean="0">
                <a:effectLst/>
              </a:rPr>
              <a:t>                                        CHCl</a:t>
            </a:r>
            <a:r>
              <a:rPr lang="pt-BR" baseline="-25000" dirty="0" smtClean="0">
                <a:effectLst/>
              </a:rPr>
              <a:t>3(l)</a:t>
            </a:r>
            <a:r>
              <a:rPr lang="pt-BR" dirty="0" smtClean="0">
                <a:effectLst/>
              </a:rPr>
              <a:t> - 134,5</a:t>
            </a:r>
          </a:p>
          <a:p>
            <a:r>
              <a:rPr lang="pt-BR" dirty="0" smtClean="0">
                <a:effectLst/>
              </a:rPr>
              <a:t>                                        HCl</a:t>
            </a:r>
            <a:r>
              <a:rPr lang="pt-BR" baseline="-25000" dirty="0" smtClean="0">
                <a:effectLst/>
              </a:rPr>
              <a:t>(g)</a:t>
            </a:r>
            <a:r>
              <a:rPr lang="pt-BR" dirty="0" smtClean="0">
                <a:effectLst/>
              </a:rPr>
              <a:t> - 92,3</a:t>
            </a:r>
          </a:p>
          <a:p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Se realizarmos a reação de cloração do metano, qual será o valor da variação da entalpia do processo?</a:t>
            </a:r>
          </a:p>
          <a:p>
            <a:endParaRPr lang="pt-BR" dirty="0" smtClean="0">
              <a:effectLst/>
            </a:endParaRPr>
          </a:p>
          <a:p>
            <a:r>
              <a:rPr lang="pt-BR" b="1" dirty="0" smtClean="0">
                <a:solidFill>
                  <a:srgbClr val="002060"/>
                </a:solidFill>
                <a:effectLst/>
              </a:rPr>
              <a:t>                                        CH</a:t>
            </a:r>
            <a:r>
              <a:rPr lang="pt-BR" b="1" baseline="-25000" dirty="0" smtClean="0">
                <a:solidFill>
                  <a:srgbClr val="002060"/>
                </a:solidFill>
                <a:effectLst/>
              </a:rPr>
              <a:t>4(g)</a:t>
            </a:r>
            <a:r>
              <a:rPr lang="pt-BR" b="1" dirty="0" smtClean="0">
                <a:solidFill>
                  <a:srgbClr val="002060"/>
                </a:solidFill>
                <a:effectLst/>
              </a:rPr>
              <a:t> + 3Cl</a:t>
            </a:r>
            <a:r>
              <a:rPr lang="pt-BR" b="1" baseline="-25000" dirty="0" smtClean="0">
                <a:solidFill>
                  <a:srgbClr val="002060"/>
                </a:solidFill>
                <a:effectLst/>
              </a:rPr>
              <a:t>2(g)</a:t>
            </a:r>
            <a:r>
              <a:rPr lang="pt-BR" b="1" dirty="0" smtClean="0">
                <a:solidFill>
                  <a:srgbClr val="002060"/>
                </a:solidFill>
                <a:effectLst/>
              </a:rPr>
              <a:t> → CHCl</a:t>
            </a:r>
            <a:r>
              <a:rPr lang="pt-BR" b="1" baseline="-25000" dirty="0" smtClean="0">
                <a:solidFill>
                  <a:srgbClr val="002060"/>
                </a:solidFill>
                <a:effectLst/>
              </a:rPr>
              <a:t>3(l) </a:t>
            </a:r>
            <a:r>
              <a:rPr lang="pt-BR" b="1" dirty="0" smtClean="0">
                <a:solidFill>
                  <a:srgbClr val="002060"/>
                </a:solidFill>
                <a:effectLst/>
              </a:rPr>
              <a:t>+ 3HCl</a:t>
            </a:r>
            <a:r>
              <a:rPr lang="pt-BR" b="1" baseline="-25000" dirty="0" smtClean="0">
                <a:solidFill>
                  <a:srgbClr val="002060"/>
                </a:solidFill>
                <a:effectLst/>
              </a:rPr>
              <a:t>(g)</a:t>
            </a:r>
          </a:p>
          <a:p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a) -115,9 KJ.mol</a:t>
            </a:r>
            <a:r>
              <a:rPr lang="pt-BR" baseline="30000" dirty="0" smtClean="0">
                <a:effectLst/>
              </a:rPr>
              <a:t>-1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b) 186,3 KJ.mol</a:t>
            </a:r>
            <a:r>
              <a:rPr lang="pt-BR" baseline="30000" dirty="0" smtClean="0">
                <a:effectLst/>
              </a:rPr>
              <a:t>-1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c) -376,2 KJ.mol</a:t>
            </a:r>
            <a:r>
              <a:rPr lang="pt-BR" baseline="30000" dirty="0" smtClean="0">
                <a:effectLst/>
              </a:rPr>
              <a:t>-1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d) -336,6 KJ.mol</a:t>
            </a:r>
            <a:r>
              <a:rPr lang="pt-BR" baseline="30000" dirty="0" smtClean="0">
                <a:effectLst/>
              </a:rPr>
              <a:t>-1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e) 148,5 KJ.mol</a:t>
            </a:r>
            <a:r>
              <a:rPr lang="pt-BR" baseline="30000" dirty="0" smtClean="0">
                <a:effectLst/>
              </a:rPr>
              <a:t>-1</a:t>
            </a:r>
            <a:endParaRPr lang="pt-BR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2473" y="349681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effectLst/>
              </a:rPr>
              <a:t>Hp = 1.H</a:t>
            </a:r>
            <a:r>
              <a:rPr lang="pt-BR" baseline="-25000" dirty="0" smtClean="0">
                <a:effectLst/>
              </a:rPr>
              <a:t>CHCl3(l)</a:t>
            </a:r>
            <a:r>
              <a:rPr lang="pt-BR" dirty="0" smtClean="0">
                <a:effectLst/>
              </a:rPr>
              <a:t> + 3. H</a:t>
            </a:r>
            <a:r>
              <a:rPr lang="pt-BR" baseline="-25000" dirty="0" smtClean="0">
                <a:effectLst/>
              </a:rPr>
              <a:t>HCl(g)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Hp = 1.(- 134,5) + 3(- 92,3)</a:t>
            </a:r>
          </a:p>
          <a:p>
            <a:r>
              <a:rPr lang="pt-BR" dirty="0" smtClean="0">
                <a:effectLst/>
              </a:rPr>
              <a:t>Hp = - 134,5 + (-276,9)</a:t>
            </a:r>
          </a:p>
          <a:p>
            <a:r>
              <a:rPr lang="pt-BR" dirty="0" smtClean="0">
                <a:effectLst/>
              </a:rPr>
              <a:t>HP = -411,4 KJ.mol</a:t>
            </a:r>
            <a:r>
              <a:rPr lang="pt-BR" baseline="30000" dirty="0" smtClean="0">
                <a:effectLst/>
              </a:rPr>
              <a:t>-1</a:t>
            </a:r>
            <a:endParaRPr lang="pt-BR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120" y="34968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effectLst/>
              </a:rPr>
              <a:t>Hr = 1.H</a:t>
            </a:r>
            <a:r>
              <a:rPr lang="pt-BR" baseline="-25000" dirty="0" smtClean="0">
                <a:effectLst/>
              </a:rPr>
              <a:t>CH4(g)</a:t>
            </a:r>
            <a:r>
              <a:rPr lang="pt-BR" dirty="0" smtClean="0">
                <a:effectLst/>
              </a:rPr>
              <a:t> + 3. H</a:t>
            </a:r>
            <a:r>
              <a:rPr lang="pt-BR" baseline="-25000" dirty="0" smtClean="0">
                <a:effectLst/>
              </a:rPr>
              <a:t>Cl2(g)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Hr = 1.(-74,8) + 3(0)</a:t>
            </a:r>
          </a:p>
          <a:p>
            <a:r>
              <a:rPr lang="pt-BR" dirty="0" smtClean="0">
                <a:effectLst/>
              </a:rPr>
              <a:t>Hr = -74,8 KJ.mol</a:t>
            </a:r>
            <a:r>
              <a:rPr lang="pt-BR" baseline="30000" dirty="0" smtClean="0">
                <a:effectLst/>
              </a:rPr>
              <a:t>-1</a:t>
            </a:r>
            <a:endParaRPr lang="pt-BR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49899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>
                <a:solidFill>
                  <a:srgbClr val="FFFF00"/>
                </a:solidFill>
                <a:effectLst/>
              </a:rPr>
              <a:t>Δ</a:t>
            </a:r>
            <a:r>
              <a:rPr lang="pt-BR" sz="2400" dirty="0" smtClean="0">
                <a:solidFill>
                  <a:srgbClr val="FFFF00"/>
                </a:solidFill>
                <a:effectLst/>
              </a:rPr>
              <a:t>H = Hp – Hr</a:t>
            </a:r>
          </a:p>
          <a:p>
            <a:r>
              <a:rPr lang="el-GR" sz="2400" dirty="0" smtClean="0">
                <a:solidFill>
                  <a:srgbClr val="FFFF00"/>
                </a:solidFill>
                <a:effectLst/>
              </a:rPr>
              <a:t>Δ</a:t>
            </a:r>
            <a:r>
              <a:rPr lang="pt-BR" sz="2400" dirty="0" smtClean="0">
                <a:solidFill>
                  <a:srgbClr val="FFFF00"/>
                </a:solidFill>
                <a:effectLst/>
              </a:rPr>
              <a:t>H= -411,4 - (-74,8)</a:t>
            </a:r>
          </a:p>
          <a:p>
            <a:r>
              <a:rPr lang="el-GR" sz="2400" dirty="0" smtClean="0">
                <a:solidFill>
                  <a:srgbClr val="FFFF00"/>
                </a:solidFill>
                <a:effectLst/>
              </a:rPr>
              <a:t>Δ</a:t>
            </a:r>
            <a:r>
              <a:rPr lang="pt-BR" sz="2400" dirty="0" smtClean="0">
                <a:solidFill>
                  <a:srgbClr val="FFFF00"/>
                </a:solidFill>
                <a:effectLst/>
              </a:rPr>
              <a:t>H= -336,6 KJ.mol</a:t>
            </a:r>
            <a:r>
              <a:rPr lang="pt-BR" sz="2400" baseline="30000" dirty="0" smtClean="0">
                <a:solidFill>
                  <a:srgbClr val="FFFF00"/>
                </a:solidFill>
                <a:effectLst/>
              </a:rPr>
              <a:t>-1</a:t>
            </a:r>
            <a:endParaRPr lang="pt-BR" sz="2400" dirty="0">
              <a:solidFill>
                <a:srgbClr val="FFFF00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2473" y="3496814"/>
            <a:ext cx="5975951" cy="1300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3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55054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52231"/>
            <a:ext cx="8286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4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294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Termoquímica (cont)</vt:lpstr>
      <vt:lpstr>Reação de formação </vt:lpstr>
      <vt:lpstr>PowerPoint Presentation</vt:lpstr>
      <vt:lpstr>Substâncias simples, tendo entalpia nula!!!</vt:lpstr>
      <vt:lpstr>Entalpia de Formação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Termoquímica (cont)</dc:title>
  <dc:creator>Natalia</dc:creator>
  <cp:lastModifiedBy>Natalia</cp:lastModifiedBy>
  <cp:revision>9</cp:revision>
  <dcterms:created xsi:type="dcterms:W3CDTF">2020-05-13T21:29:19Z</dcterms:created>
  <dcterms:modified xsi:type="dcterms:W3CDTF">2020-09-10T13:02:53Z</dcterms:modified>
</cp:coreProperties>
</file>