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89E5F0-5844-47AA-A535-2EE1E74E0461}" v="130" dt="2020-10-09T00:26:50.042"/>
    <p1510:client id="{E424482A-B738-4A64-A6B5-32456B895E93}" v="189" dt="2020-10-09T00:40:52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selle Andrade" userId="b3758d78ba3e23e0" providerId="Windows Live" clId="Web-{0689E5F0-5844-47AA-A535-2EE1E74E0461}"/>
    <pc:docChg chg="mod addSld delSld modSld addMainMaster delMainMaster modMainMaster setSldSz">
      <pc:chgData name="Giselle Andrade" userId="b3758d78ba3e23e0" providerId="Windows Live" clId="Web-{0689E5F0-5844-47AA-A535-2EE1E74E0461}" dt="2020-10-09T00:26:50.042" v="127" actId="20577"/>
      <pc:docMkLst>
        <pc:docMk/>
      </pc:docMkLst>
      <pc:sldChg chg="modSp mod modClrScheme chgLayout">
        <pc:chgData name="Giselle Andrade" userId="b3758d78ba3e23e0" providerId="Windows Live" clId="Web-{0689E5F0-5844-47AA-A535-2EE1E74E0461}" dt="2020-10-09T00:26:50.042" v="126" actId="20577"/>
        <pc:sldMkLst>
          <pc:docMk/>
          <pc:sldMk cId="4262868419" sldId="256"/>
        </pc:sldMkLst>
        <pc:spChg chg="mod ord">
          <ac:chgData name="Giselle Andrade" userId="b3758d78ba3e23e0" providerId="Windows Live" clId="Web-{0689E5F0-5844-47AA-A535-2EE1E74E0461}" dt="2020-10-09T00:26:50.042" v="126" actId="20577"/>
          <ac:spMkLst>
            <pc:docMk/>
            <pc:sldMk cId="4262868419" sldId="256"/>
            <ac:spMk id="2" creationId="{70752FD7-76EF-4EBF-8807-5A08A9C8EA09}"/>
          </ac:spMkLst>
        </pc:spChg>
        <pc:spChg chg="mod ord">
          <ac:chgData name="Giselle Andrade" userId="b3758d78ba3e23e0" providerId="Windows Live" clId="Web-{0689E5F0-5844-47AA-A535-2EE1E74E0461}" dt="2020-10-09T00:26:17.011" v="111"/>
          <ac:spMkLst>
            <pc:docMk/>
            <pc:sldMk cId="4262868419" sldId="256"/>
            <ac:spMk id="3" creationId="{F4C8D8C1-1062-49B2-BB56-D9F8E5DA6EB6}"/>
          </ac:spMkLst>
        </pc:spChg>
      </pc:sldChg>
      <pc:sldChg chg="addSp delSp modSp new del">
        <pc:chgData name="Giselle Andrade" userId="b3758d78ba3e23e0" providerId="Windows Live" clId="Web-{0689E5F0-5844-47AA-A535-2EE1E74E0461}" dt="2020-10-09T00:23:37.902" v="51"/>
        <pc:sldMkLst>
          <pc:docMk/>
          <pc:sldMk cId="3127309461" sldId="257"/>
        </pc:sldMkLst>
        <pc:spChg chg="mod">
          <ac:chgData name="Giselle Andrade" userId="b3758d78ba3e23e0" providerId="Windows Live" clId="Web-{0689E5F0-5844-47AA-A535-2EE1E74E0461}" dt="2020-10-09T00:23:35.417" v="50" actId="1076"/>
          <ac:spMkLst>
            <pc:docMk/>
            <pc:sldMk cId="3127309461" sldId="257"/>
            <ac:spMk id="3" creationId="{A04A0723-81E3-45BC-8D21-56312EF51ECF}"/>
          </ac:spMkLst>
        </pc:spChg>
        <pc:spChg chg="add del">
          <ac:chgData name="Giselle Andrade" userId="b3758d78ba3e23e0" providerId="Windows Live" clId="Web-{0689E5F0-5844-47AA-A535-2EE1E74E0461}" dt="2020-10-09T00:23:34.214" v="49"/>
          <ac:spMkLst>
            <pc:docMk/>
            <pc:sldMk cId="3127309461" sldId="257"/>
            <ac:spMk id="4" creationId="{7C734B5F-3D3F-41DF-A25E-0373CBF2A537}"/>
          </ac:spMkLst>
        </pc:spChg>
      </pc:sldChg>
      <pc:sldMasterChg chg="del delSldLayout">
        <pc:chgData name="Giselle Andrade" userId="b3758d78ba3e23e0" providerId="Windows Live" clId="Web-{0689E5F0-5844-47AA-A535-2EE1E74E0461}" dt="2020-10-09T00:24:03.839" v="98"/>
        <pc:sldMasterMkLst>
          <pc:docMk/>
          <pc:sldMasterMk cId="0" sldId="2147483648"/>
        </pc:sldMasterMkLst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9"/>
          </pc:sldLayoutMkLst>
        </pc:sldLayoutChg>
      </pc:sldMasterChg>
      <pc:sldMasterChg chg="modSp add del addSldLayout delSldLayout modSldLayout">
        <pc:chgData name="Giselle Andrade" userId="b3758d78ba3e23e0" providerId="Windows Live" clId="Web-{0689E5F0-5844-47AA-A535-2EE1E74E0461}" dt="2020-10-09T00:24:28.527" v="100"/>
        <pc:sldMasterMkLst>
          <pc:docMk/>
          <pc:sldMasterMk cId="363737202" sldId="2147483660"/>
        </pc:sldMasterMkLst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2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3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4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5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6" creationId="{00000000-0000-0000-0000-000000000000}"/>
          </ac:spMkLst>
        </pc:sp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603692144" sldId="2147483661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6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603692144" sldId="2147483661"/>
              <ac:grpSpMk id="9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603692144" sldId="2147483661"/>
              <ac:grpSpMk id="89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590122102" sldId="2147483662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590122102" sldId="2147483662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590122102" sldId="2147483662"/>
              <ac:spMk id="3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590122102" sldId="2147483662"/>
              <ac:grpSpMk id="27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590122102" sldId="2147483662"/>
              <ac:grpSpMk id="80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914186732" sldId="2147483663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6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14186732" sldId="2147483663"/>
              <ac:grpSpMk id="9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14186732" sldId="2147483663"/>
              <ac:grpSpMk id="77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969562143" sldId="2147483664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6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7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69562143" sldId="2147483664"/>
              <ac:grpSpMk id="37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69562143" sldId="2147483664"/>
              <ac:grpSpMk id="59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3587158088" sldId="2147483665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6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7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8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9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3587158088" sldId="2147483665"/>
              <ac:grpSpMk id="39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3587158088" sldId="2147483665"/>
              <ac:grpSpMk id="61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400886929" sldId="2147483666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00886929" sldId="2147483666"/>
              <ac:spMk id="2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400886929" sldId="2147483666"/>
              <ac:grpSpMk id="24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400886929" sldId="2147483666"/>
              <ac:grpSpMk id="77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461827082" sldId="2147483667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61827082" sldId="2147483667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61827082" sldId="2147483667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61827082" sldId="2147483667"/>
              <ac:spMk id="4" creationId="{00000000-0000-0000-0000-000000000000}"/>
            </ac:spMkLst>
          </pc:s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1223809897" sldId="2147483668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1223809897" sldId="2147483668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1223809897" sldId="2147483668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1223809897" sldId="2147483668"/>
              <ac:spMk id="4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1223809897" sldId="2147483668"/>
              <ac:grpSpMk id="21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1223809897" sldId="2147483668"/>
              <ac:grpSpMk id="74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959233087" sldId="2147483669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6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7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959233087" sldId="2147483669"/>
              <ac:grpSpMk id="73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959233087" sldId="2147483669"/>
              <ac:grpSpMk id="76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665678146" sldId="2147483670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665678146" sldId="2147483670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665678146" sldId="2147483670"/>
              <ac:spMk id="3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665678146" sldId="2147483670"/>
              <ac:grpSpMk id="22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665678146" sldId="2147483670"/>
              <ac:grpSpMk id="75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372358070" sldId="2147483671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6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372358070" sldId="2147483671"/>
              <ac:grpSpMk id="22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372358070" sldId="2147483671"/>
              <ac:grpSpMk id="75" creationId="{00000000-0000-0000-0000-000000000000}"/>
            </ac:grpSpMkLst>
          </pc:grpChg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06.589" v="103"/>
        <pc:sldMasterMkLst>
          <pc:docMk/>
          <pc:sldMasterMk cId="33885171" sldId="2147483672"/>
        </pc:sldMasterMkLst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3003638053" sldId="214748367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092927447" sldId="214748367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961220973" sldId="214748367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93660388" sldId="214748367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2141452" sldId="214748367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2970111072" sldId="214748367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207530313" sldId="214748367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3610693719" sldId="214748368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268627610" sldId="214748368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450184563" sldId="214748368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160468888" sldId="2147483683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15.667" v="104"/>
        <pc:sldMasterMkLst>
          <pc:docMk/>
          <pc:sldMasterMk cId="648398047" sldId="2147483684"/>
        </pc:sldMasterMkLst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3813870335" sldId="214748368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724424964" sldId="214748368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46478612" sldId="214748368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851692428" sldId="214748368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820342332" sldId="214748368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538904998" sldId="214748369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568742800" sldId="214748369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181109723" sldId="214748369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070249398" sldId="214748369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368905971" sldId="214748369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58312256" sldId="214748369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860140151" sldId="214748369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3177214912" sldId="214748369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65164729" sldId="214748369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787589604" sldId="214748369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633649269" sldId="214748370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090477986" sldId="2147483701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23.636" v="105"/>
        <pc:sldMasterMkLst>
          <pc:docMk/>
          <pc:sldMasterMk cId="1374248992" sldId="2147483702"/>
        </pc:sldMasterMkLst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795057590" sldId="214748370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522728217" sldId="214748370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873111080" sldId="214748370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1880191381" sldId="214748370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257221562" sldId="214748370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1180494025" sldId="214748370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469090124" sldId="214748370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361297495" sldId="214748371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274428094" sldId="214748371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80958791" sldId="214748371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360784680" sldId="214748371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567156452" sldId="214748371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71529010" sldId="214748371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118546857" sldId="214748371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879692455" sldId="214748371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644697150" sldId="214748371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1179909215" sldId="2147483719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37.058" v="106"/>
        <pc:sldMasterMkLst>
          <pc:docMk/>
          <pc:sldMasterMk cId="3065754573" sldId="2147483720"/>
        </pc:sldMasterMkLst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488612137" sldId="214748372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912576012" sldId="214748372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037719569" sldId="214748372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496896698" sldId="214748372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377991799" sldId="214748372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85820659" sldId="214748372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847396875" sldId="214748372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3846355740" sldId="214748372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404256300" sldId="214748372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337819148" sldId="214748373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528047693" sldId="2147483731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50.573" v="107"/>
        <pc:sldMasterMkLst>
          <pc:docMk/>
          <pc:sldMasterMk cId="1230213437" sldId="2147483732"/>
        </pc:sldMasterMkLst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2028557500" sldId="214748373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519706598" sldId="214748373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332121528" sldId="214748373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14817438" sldId="214748373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1739036644" sldId="214748373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733700446" sldId="214748373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1668899441" sldId="214748373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1440105574" sldId="214748374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091270977" sldId="214748374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426719224" sldId="214748374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579380299" sldId="2147483743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56.229" v="108"/>
        <pc:sldMasterMkLst>
          <pc:docMk/>
          <pc:sldMasterMk cId="3936979389" sldId="2147483744"/>
        </pc:sldMasterMkLst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522239105" sldId="214748374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1248506965" sldId="214748374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989917717" sldId="214748374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4231211610" sldId="214748374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3403100548" sldId="214748374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735621925" sldId="214748375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945218034" sldId="214748375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801551405" sldId="214748375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3803296183" sldId="214748375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571409789" sldId="214748375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800055203" sldId="214748375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668501697" sldId="214748375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4097078483" sldId="214748375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1547225766" sldId="214748375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3941794810" sldId="214748375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1818234180" sldId="214748376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786346796" sldId="2147483761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6:11.604" v="110"/>
        <pc:sldMasterMkLst>
          <pc:docMk/>
          <pc:sldMasterMk cId="2591863489" sldId="2147483762"/>
        </pc:sldMasterMkLst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4189542807" sldId="214748376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808512118" sldId="214748376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045144345" sldId="214748376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539218673" sldId="214748376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895195180" sldId="214748376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006186162" sldId="214748376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695776470" sldId="214748376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234169735" sldId="214748377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536946021" sldId="214748377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541913438" sldId="214748377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713270740" sldId="214748377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4217269923" sldId="214748377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151220922" sldId="214748377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420864972" sldId="214748377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1048681384" sldId="214748377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1317695102" sldId="214748377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613128839" sldId="2147483779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6:17.011" v="111"/>
        <pc:sldMasterMkLst>
          <pc:docMk/>
          <pc:sldMasterMk cId="1746595521" sldId="2147483780"/>
        </pc:sldMasterMkLst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2980175524" sldId="214748378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2138870542" sldId="214748378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610103340" sldId="214748378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639110482" sldId="214748378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554239405" sldId="214748378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777723479" sldId="214748378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208851532" sldId="214748378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396527192" sldId="214748378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447430927" sldId="214748378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2662057934" sldId="214748379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347342592" sldId="214748379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4221840589" sldId="214748379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675018078" sldId="214748379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921864623" sldId="214748379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291750769" sldId="214748379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245506824" sldId="214748379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858697776" sldId="2147483797"/>
          </pc:sldLayoutMkLst>
        </pc:sldLayoutChg>
      </pc:sldMasterChg>
      <pc:sldMasterChg chg="add addSldLayout modSldLayout">
        <pc:chgData name="Giselle Andrade" userId="b3758d78ba3e23e0" providerId="Windows Live" clId="Web-{0689E5F0-5844-47AA-A535-2EE1E74E0461}" dt="2020-10-09T00:26:17.011" v="111"/>
        <pc:sldMasterMkLst>
          <pc:docMk/>
          <pc:sldMasterMk cId="1342449913" sldId="2147483798"/>
        </pc:sldMasterMkLst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1753705136" sldId="2147483799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434377489" sldId="2147483800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277950175" sldId="2147483801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414937124" sldId="2147483802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937834182" sldId="2147483803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651441750" sldId="2147483804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025052644" sldId="2147483805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163724313" sldId="2147483806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296630584" sldId="2147483807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965872462" sldId="2147483808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4081995845" sldId="2147483809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509208760" sldId="2147483810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1517658648" sldId="2147483811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470885336" sldId="2147483812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1909555595" sldId="2147483813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707866144" sldId="2147483814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93697366" sldId="2147483815"/>
          </pc:sldLayoutMkLst>
        </pc:sldLayoutChg>
      </pc:sldMasterChg>
    </pc:docChg>
  </pc:docChgLst>
  <pc:docChgLst>
    <pc:chgData name="Giselle Andrade" userId="b3758d78ba3e23e0" providerId="Windows Live" clId="Web-{E424482A-B738-4A64-A6B5-32456B895E93}"/>
    <pc:docChg chg="addSld delSld modSld">
      <pc:chgData name="Giselle Andrade" userId="b3758d78ba3e23e0" providerId="Windows Live" clId="Web-{E424482A-B738-4A64-A6B5-32456B895E93}" dt="2020-10-09T00:40:51.290" v="184" actId="20577"/>
      <pc:docMkLst>
        <pc:docMk/>
      </pc:docMkLst>
      <pc:sldChg chg="modSp">
        <pc:chgData name="Giselle Andrade" userId="b3758d78ba3e23e0" providerId="Windows Live" clId="Web-{E424482A-B738-4A64-A6B5-32456B895E93}" dt="2020-10-09T00:32:22.261" v="70" actId="20577"/>
        <pc:sldMkLst>
          <pc:docMk/>
          <pc:sldMk cId="4262868419" sldId="256"/>
        </pc:sldMkLst>
        <pc:spChg chg="mod">
          <ac:chgData name="Giselle Andrade" userId="b3758d78ba3e23e0" providerId="Windows Live" clId="Web-{E424482A-B738-4A64-A6B5-32456B895E93}" dt="2020-10-09T00:31:27.309" v="59" actId="14100"/>
          <ac:spMkLst>
            <pc:docMk/>
            <pc:sldMk cId="4262868419" sldId="256"/>
            <ac:spMk id="2" creationId="{70752FD7-76EF-4EBF-8807-5A08A9C8EA09}"/>
          </ac:spMkLst>
        </pc:spChg>
        <pc:spChg chg="mod">
          <ac:chgData name="Giselle Andrade" userId="b3758d78ba3e23e0" providerId="Windows Live" clId="Web-{E424482A-B738-4A64-A6B5-32456B895E93}" dt="2020-10-09T00:32:22.261" v="70" actId="20577"/>
          <ac:spMkLst>
            <pc:docMk/>
            <pc:sldMk cId="4262868419" sldId="256"/>
            <ac:spMk id="3" creationId="{F4C8D8C1-1062-49B2-BB56-D9F8E5DA6EB6}"/>
          </ac:spMkLst>
        </pc:spChg>
      </pc:sldChg>
      <pc:sldChg chg="modSp new">
        <pc:chgData name="Giselle Andrade" userId="b3758d78ba3e23e0" providerId="Windows Live" clId="Web-{E424482A-B738-4A64-A6B5-32456B895E93}" dt="2020-10-09T00:38:17.072" v="127" actId="20577"/>
        <pc:sldMkLst>
          <pc:docMk/>
          <pc:sldMk cId="3193081713" sldId="257"/>
        </pc:sldMkLst>
        <pc:spChg chg="mod">
          <ac:chgData name="Giselle Andrade" userId="b3758d78ba3e23e0" providerId="Windows Live" clId="Web-{E424482A-B738-4A64-A6B5-32456B895E93}" dt="2020-10-09T00:34:15.370" v="81" actId="14100"/>
          <ac:spMkLst>
            <pc:docMk/>
            <pc:sldMk cId="3193081713" sldId="257"/>
            <ac:spMk id="2" creationId="{E81A06D7-349F-4E95-9E5B-CA836BD3B7A1}"/>
          </ac:spMkLst>
        </pc:spChg>
        <pc:spChg chg="mod">
          <ac:chgData name="Giselle Andrade" userId="b3758d78ba3e23e0" providerId="Windows Live" clId="Web-{E424482A-B738-4A64-A6B5-32456B895E93}" dt="2020-10-09T00:38:17.072" v="127" actId="20577"/>
          <ac:spMkLst>
            <pc:docMk/>
            <pc:sldMk cId="3193081713" sldId="257"/>
            <ac:spMk id="3" creationId="{7B713D65-8274-4EE1-9599-01345C0C1DA9}"/>
          </ac:spMkLst>
        </pc:spChg>
      </pc:sldChg>
      <pc:sldChg chg="delSp modSp new">
        <pc:chgData name="Giselle Andrade" userId="b3758d78ba3e23e0" providerId="Windows Live" clId="Web-{E424482A-B738-4A64-A6B5-32456B895E93}" dt="2020-10-09T00:40:51.274" v="183" actId="20577"/>
        <pc:sldMkLst>
          <pc:docMk/>
          <pc:sldMk cId="1631171798" sldId="258"/>
        </pc:sldMkLst>
        <pc:spChg chg="del mod">
          <ac:chgData name="Giselle Andrade" userId="b3758d78ba3e23e0" providerId="Windows Live" clId="Web-{E424482A-B738-4A64-A6B5-32456B895E93}" dt="2020-10-09T00:39:30.650" v="144"/>
          <ac:spMkLst>
            <pc:docMk/>
            <pc:sldMk cId="1631171798" sldId="258"/>
            <ac:spMk id="2" creationId="{2C4D45C3-549D-4C23-AC27-AD492D52E97C}"/>
          </ac:spMkLst>
        </pc:spChg>
        <pc:spChg chg="mod">
          <ac:chgData name="Giselle Andrade" userId="b3758d78ba3e23e0" providerId="Windows Live" clId="Web-{E424482A-B738-4A64-A6B5-32456B895E93}" dt="2020-10-09T00:40:51.274" v="183" actId="20577"/>
          <ac:spMkLst>
            <pc:docMk/>
            <pc:sldMk cId="1631171798" sldId="258"/>
            <ac:spMk id="3" creationId="{439DF25A-A7A5-4233-90CF-A7D0ED5373D4}"/>
          </ac:spMkLst>
        </pc:spChg>
      </pc:sldChg>
      <pc:sldChg chg="modSp new del">
        <pc:chgData name="Giselle Andrade" userId="b3758d78ba3e23e0" providerId="Windows Live" clId="Web-{E424482A-B738-4A64-A6B5-32456B895E93}" dt="2020-10-09T00:38:52.947" v="134"/>
        <pc:sldMkLst>
          <pc:docMk/>
          <pc:sldMk cId="3831681469" sldId="258"/>
        </pc:sldMkLst>
        <pc:spChg chg="mod">
          <ac:chgData name="Giselle Andrade" userId="b3758d78ba3e23e0" providerId="Windows Live" clId="Web-{E424482A-B738-4A64-A6B5-32456B895E93}" dt="2020-10-09T00:38:46.322" v="132" actId="20577"/>
          <ac:spMkLst>
            <pc:docMk/>
            <pc:sldMk cId="3831681469" sldId="258"/>
            <ac:spMk id="2" creationId="{D209C787-49EA-460B-A7FD-1DCAE859A15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4C8D8C1-1062-49B2-BB56-D9F8E5DA6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1031" y="3425006"/>
            <a:ext cx="6093242" cy="1364531"/>
          </a:xfrm>
        </p:spPr>
        <p:txBody>
          <a:bodyPr>
            <a:normAutofit fontScale="92500"/>
          </a:bodyPr>
          <a:lstStyle/>
          <a:p>
            <a:r>
              <a:rPr lang="tr-TR" sz="4800" dirty="0" err="1"/>
              <a:t>Prof</a:t>
            </a:r>
            <a:r>
              <a:rPr lang="tr-TR" sz="4800" dirty="0"/>
              <a:t>º.: </a:t>
            </a:r>
            <a:r>
              <a:rPr lang="tr-TR" sz="4800" dirty="0" err="1"/>
              <a:t>Marlon</a:t>
            </a:r>
            <a:r>
              <a:rPr lang="tr-TR" sz="4800" dirty="0"/>
              <a:t> </a:t>
            </a:r>
            <a:r>
              <a:rPr lang="tr-TR" sz="4800" dirty="0" err="1"/>
              <a:t>Mencari</a:t>
            </a:r>
            <a:endParaRPr lang="tr-TR" sz="4800" dirty="0" err="1">
              <a:ea typeface="+mn-lt"/>
              <a:cs typeface="+mn-lt"/>
            </a:endParaRPr>
          </a:p>
          <a:p>
            <a:endParaRPr lang="tr-TR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752FD7-76EF-4EBF-8807-5A08A9C8E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2578" y="1200263"/>
            <a:ext cx="6428445" cy="2112560"/>
          </a:xfrm>
        </p:spPr>
        <p:txBody>
          <a:bodyPr>
            <a:normAutofit/>
          </a:bodyPr>
          <a:lstStyle/>
          <a:p>
            <a:r>
              <a:rPr lang="tr-TR" sz="6000" b="1" dirty="0" err="1">
                <a:ea typeface="+mj-lt"/>
                <a:cs typeface="+mj-lt"/>
              </a:rPr>
              <a:t>Colégio</a:t>
            </a:r>
            <a:r>
              <a:rPr lang="tr-TR" sz="6000" b="1" dirty="0">
                <a:ea typeface="+mj-lt"/>
                <a:cs typeface="+mj-lt"/>
              </a:rPr>
              <a:t> HMS</a:t>
            </a:r>
            <a:r>
              <a:rPr lang="tr-TR" b="1" dirty="0">
                <a:ea typeface="+mj-lt"/>
                <a:cs typeface="+mj-lt"/>
              </a:rPr>
              <a:t/>
            </a:r>
            <a:br>
              <a:rPr lang="tr-TR" b="1" dirty="0">
                <a:ea typeface="+mj-lt"/>
                <a:cs typeface="+mj-lt"/>
              </a:rPr>
            </a:br>
            <a:endParaRPr lang="tr-TR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2868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t-BR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REGIÃO 6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280160"/>
            <a:ext cx="7772400" cy="4739640"/>
          </a:xfrm>
        </p:spPr>
        <p:txBody>
          <a:bodyPr/>
          <a:lstStyle/>
          <a:p>
            <a:r>
              <a:rPr lang="pt-BR" b="1" dirty="0" smtClean="0"/>
              <a:t>Principais cidades: </a:t>
            </a:r>
            <a:r>
              <a:rPr lang="pt-BR" dirty="0" smtClean="0"/>
              <a:t>Angra dos Reis, Parati, </a:t>
            </a:r>
            <a:r>
              <a:rPr lang="pt-BR" dirty="0" err="1" smtClean="0"/>
              <a:t>Seropédica</a:t>
            </a:r>
            <a:r>
              <a:rPr lang="pt-BR" dirty="0" smtClean="0"/>
              <a:t>, </a:t>
            </a:r>
            <a:r>
              <a:rPr lang="pt-BR" dirty="0" err="1" smtClean="0"/>
              <a:t>Itaguai</a:t>
            </a:r>
            <a:r>
              <a:rPr lang="pt-BR" dirty="0" smtClean="0"/>
              <a:t>, </a:t>
            </a:r>
            <a:r>
              <a:rPr lang="pt-BR" dirty="0" err="1" smtClean="0"/>
              <a:t>Sepetiba</a:t>
            </a:r>
            <a:r>
              <a:rPr lang="pt-BR" dirty="0" smtClean="0"/>
              <a:t>...</a:t>
            </a:r>
          </a:p>
          <a:p>
            <a:endParaRPr lang="pt-BR" dirty="0" smtClean="0"/>
          </a:p>
          <a:p>
            <a:r>
              <a:rPr lang="pt-BR" b="1" dirty="0" smtClean="0"/>
              <a:t>Principais </a:t>
            </a:r>
            <a:r>
              <a:rPr lang="pt-BR" b="1" dirty="0" smtClean="0"/>
              <a:t>atividades </a:t>
            </a:r>
            <a:r>
              <a:rPr lang="pt-BR" b="1" dirty="0" smtClean="0"/>
              <a:t>econômicas: </a:t>
            </a:r>
            <a:r>
              <a:rPr lang="pt-BR" dirty="0" smtClean="0"/>
              <a:t>Turismo, </a:t>
            </a:r>
            <a:r>
              <a:rPr lang="pt-BR" dirty="0" smtClean="0"/>
              <a:t>comércio, etc.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t-BR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REGIÃO 7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Principais cidades: </a:t>
            </a:r>
            <a:r>
              <a:rPr lang="pt-BR" dirty="0" smtClean="0"/>
              <a:t>Rio de Janeiro, Niterói, São Gonçalo, Itaboraí, Maricá, </a:t>
            </a:r>
            <a:r>
              <a:rPr lang="pt-BR" dirty="0" smtClean="0"/>
              <a:t>Nova </a:t>
            </a:r>
            <a:r>
              <a:rPr lang="pt-BR" dirty="0" smtClean="0"/>
              <a:t>Iguaçu, </a:t>
            </a:r>
            <a:r>
              <a:rPr lang="pt-BR" dirty="0" smtClean="0"/>
              <a:t>Duque </a:t>
            </a:r>
            <a:r>
              <a:rPr lang="pt-BR" dirty="0" smtClean="0"/>
              <a:t>de Caxias</a:t>
            </a:r>
            <a:r>
              <a:rPr lang="pt-BR" dirty="0" smtClean="0"/>
              <a:t>...</a:t>
            </a:r>
          </a:p>
          <a:p>
            <a:endParaRPr lang="pt-BR" dirty="0" smtClean="0"/>
          </a:p>
          <a:p>
            <a:r>
              <a:rPr lang="pt-BR" b="1" dirty="0" smtClean="0"/>
              <a:t>Principais </a:t>
            </a:r>
            <a:r>
              <a:rPr lang="pt-BR" b="1" dirty="0" smtClean="0"/>
              <a:t>atividades econômicas: </a:t>
            </a:r>
            <a:r>
              <a:rPr lang="pt-BR" dirty="0" smtClean="0"/>
              <a:t>turismo</a:t>
            </a:r>
            <a:r>
              <a:rPr lang="pt-BR" dirty="0" smtClean="0"/>
              <a:t>, comércio, contr. Naval, </a:t>
            </a:r>
            <a:r>
              <a:rPr lang="pt-BR" dirty="0" smtClean="0"/>
              <a:t>indústria </a:t>
            </a:r>
            <a:r>
              <a:rPr lang="pt-BR" dirty="0" smtClean="0"/>
              <a:t>Petroquímica, </a:t>
            </a:r>
            <a:r>
              <a:rPr lang="pt-BR" dirty="0" smtClean="0"/>
              <a:t>indústria </a:t>
            </a:r>
            <a:r>
              <a:rPr lang="pt-BR" dirty="0" smtClean="0"/>
              <a:t>Química, </a:t>
            </a:r>
            <a:r>
              <a:rPr lang="pt-BR" dirty="0" smtClean="0"/>
              <a:t>indústria </a:t>
            </a:r>
            <a:r>
              <a:rPr lang="pt-BR" dirty="0" smtClean="0"/>
              <a:t>de remédios, etc.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81A06D7-349F-4E95-9E5B-CA836BD3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195943"/>
            <a:ext cx="7704667" cy="104913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 </a:t>
            </a:r>
            <a:r>
              <a:rPr lang="pt-BR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GEOGRAFIA DO ESTADO </a:t>
            </a:r>
            <a:r>
              <a:rPr lang="pt-BR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</a:t>
            </a:r>
            <a:br>
              <a:rPr lang="pt-BR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pt-BR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pt-BR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RIO DE </a:t>
            </a:r>
            <a:r>
              <a:rPr lang="pt-BR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JANEIRO</a:t>
            </a:r>
            <a:endParaRPr lang="pt-BR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B713D65-8274-4EE1-9599-01345C0C1D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96389" y="1243643"/>
            <a:ext cx="8190411" cy="5288135"/>
          </a:xfrm>
        </p:spPr>
        <p:txBody>
          <a:bodyPr>
            <a:normAutofit/>
          </a:bodyPr>
          <a:lstStyle/>
          <a:p>
            <a:r>
              <a:rPr lang="pt-BR" dirty="0" smtClean="0"/>
              <a:t>  A </a:t>
            </a:r>
            <a:r>
              <a:rPr lang="pt-BR" dirty="0" smtClean="0"/>
              <a:t>distribuição da indústria no Estado do Rio de Janeiro obedeceu, também, à direção das vias férreas, com concentrações industriais em Nilópolis, São João de Meriti, Nova Iguaçu e Duque de Caxias. A atividade produtiva é diversificada, abarcando desde os bens de consumo duráveis e não – duráveis até os bens de produção.</a:t>
            </a:r>
          </a:p>
          <a:p>
            <a:endParaRPr lang="pt-BR" dirty="0" smtClean="0"/>
          </a:p>
          <a:p>
            <a:r>
              <a:rPr lang="pt-BR" dirty="0" smtClean="0"/>
              <a:t>  O </a:t>
            </a:r>
            <a:r>
              <a:rPr lang="pt-BR" dirty="0" smtClean="0"/>
              <a:t>Estado do Rio de Janeiro possui a segunda maior concentração industrial da Região Sudeste e do país. Em 1985, respondia por 14,6% da produção industrial e por 9,8% do total nacional.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193081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439DF25A-A7A5-4233-90CF-A7D0ED5373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075" y="265982"/>
            <a:ext cx="8255726" cy="610869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>
                <a:ea typeface="+mn-lt"/>
                <a:cs typeface="+mn-lt"/>
              </a:rPr>
              <a:t>     </a:t>
            </a:r>
          </a:p>
          <a:p>
            <a:r>
              <a:rPr lang="pt-BR" b="1" dirty="0">
                <a:ea typeface="+mn-lt"/>
                <a:cs typeface="+mn-lt"/>
              </a:rPr>
              <a:t> </a:t>
            </a:r>
            <a:r>
              <a:rPr lang="pt-BR" sz="2800" b="1" dirty="0">
                <a:ea typeface="+mn-lt"/>
                <a:cs typeface="+mn-lt"/>
              </a:rPr>
              <a:t> </a:t>
            </a:r>
            <a:r>
              <a:rPr lang="pt-BR" sz="2800" dirty="0" smtClean="0"/>
              <a:t>A </a:t>
            </a:r>
            <a:r>
              <a:rPr lang="pt-BR" sz="2800" dirty="0" smtClean="0"/>
              <a:t>estrutura industrial desse estado está assentada em três ramos que, juntos respondem por quase 50% do valor da produção industrial do estado. São eles: químico, siderúrgico e extrativo mineral </a:t>
            </a:r>
            <a:r>
              <a:rPr lang="pt-BR" sz="2800" dirty="0" smtClean="0"/>
              <a:t>(petróleo).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 </a:t>
            </a:r>
          </a:p>
          <a:p>
            <a:r>
              <a:rPr lang="pt-BR" sz="2800" b="1" dirty="0" smtClean="0"/>
              <a:t>  As </a:t>
            </a:r>
            <a:r>
              <a:rPr lang="pt-BR" sz="2800" b="1" dirty="0" smtClean="0"/>
              <a:t>principais indústrias e respectivos municípios são os seguintes:</a:t>
            </a:r>
          </a:p>
          <a:p>
            <a:pPr>
              <a:buNone/>
            </a:pPr>
            <a:endParaRPr lang="pt-BR" sz="2800" dirty="0" smtClean="0"/>
          </a:p>
          <a:p>
            <a:pPr lvl="0">
              <a:buFont typeface="Wingdings" pitchFamily="2" charset="2"/>
              <a:buChar char="ü"/>
            </a:pPr>
            <a:r>
              <a:rPr lang="pt-BR" sz="2800" b="1" dirty="0" smtClean="0"/>
              <a:t>Grande Rio: </a:t>
            </a:r>
            <a:r>
              <a:rPr lang="pt-BR" sz="2800" dirty="0" smtClean="0"/>
              <a:t>municípios de Duque de Caxias, Nilópolis, Niterói, Nova Iguaçu, e outros;</a:t>
            </a:r>
          </a:p>
          <a:p>
            <a:pPr lvl="0">
              <a:buFont typeface="Wingdings" pitchFamily="2" charset="2"/>
              <a:buChar char="ü"/>
            </a:pPr>
            <a:r>
              <a:rPr lang="pt-BR" sz="2800" b="1" dirty="0" smtClean="0"/>
              <a:t>No Vale do Paraíba: </a:t>
            </a:r>
            <a:r>
              <a:rPr lang="pt-BR" sz="2800" dirty="0" smtClean="0"/>
              <a:t>Volta Redonda, Barra Mansa, Barra do Piraí e Resende;</a:t>
            </a:r>
          </a:p>
          <a:p>
            <a:pPr lvl="0">
              <a:buFont typeface="Wingdings" pitchFamily="2" charset="2"/>
              <a:buChar char="ü"/>
            </a:pPr>
            <a:r>
              <a:rPr lang="pt-BR" sz="2800" b="1" dirty="0" smtClean="0"/>
              <a:t>Na região Serrana: </a:t>
            </a:r>
            <a:r>
              <a:rPr lang="pt-BR" sz="2800" dirty="0" smtClean="0"/>
              <a:t>Nova Friburgo, Petrópolis e Teresópolis;</a:t>
            </a:r>
          </a:p>
          <a:p>
            <a:pPr lvl="0">
              <a:buFont typeface="Wingdings" pitchFamily="2" charset="2"/>
              <a:buChar char="ü"/>
            </a:pPr>
            <a:r>
              <a:rPr lang="pt-BR" sz="2800" b="1" dirty="0" smtClean="0"/>
              <a:t>No Litoral:</a:t>
            </a:r>
            <a:r>
              <a:rPr lang="pt-BR" sz="2800" dirty="0" smtClean="0"/>
              <a:t> Angra dos Reis, Cabo Frio e Macaé;</a:t>
            </a:r>
          </a:p>
          <a:p>
            <a:pPr lvl="0">
              <a:buFont typeface="Wingdings" pitchFamily="2" charset="2"/>
              <a:buChar char="ü"/>
            </a:pPr>
            <a:r>
              <a:rPr lang="pt-BR" sz="2800" b="1" dirty="0" smtClean="0"/>
              <a:t>No norte do estado:</a:t>
            </a:r>
            <a:r>
              <a:rPr lang="pt-BR" sz="2800" dirty="0" smtClean="0"/>
              <a:t> Campos.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3117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 DIVISÃO GEOECONÔMICA </a:t>
            </a:r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</a:t>
            </a:r>
            <a:b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ESTADO DO RIO DE </a:t>
            </a:r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JANEIRO</a:t>
            </a:r>
            <a:endParaRPr lang="pt-BR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3954" y="1447800"/>
            <a:ext cx="8072846" cy="4835434"/>
          </a:xfrm>
        </p:spPr>
        <p:txBody>
          <a:bodyPr>
            <a:normAutofit fontScale="25000" lnSpcReduction="20000"/>
          </a:bodyPr>
          <a:lstStyle/>
          <a:p>
            <a:pPr lvl="0"/>
            <a:endParaRPr lang="pt-BR" sz="4700" dirty="0" smtClean="0"/>
          </a:p>
          <a:p>
            <a:pPr lvl="0">
              <a:lnSpc>
                <a:spcPct val="160000"/>
              </a:lnSpc>
            </a:pPr>
            <a:r>
              <a:rPr lang="pt-BR" sz="11200" dirty="0" smtClean="0"/>
              <a:t>Noroeste Fluminense;</a:t>
            </a:r>
            <a:endParaRPr lang="pt-BR" sz="11200" dirty="0" smtClean="0"/>
          </a:p>
          <a:p>
            <a:pPr lvl="0">
              <a:lnSpc>
                <a:spcPct val="160000"/>
              </a:lnSpc>
            </a:pPr>
            <a:r>
              <a:rPr lang="pt-BR" sz="11200" dirty="0" smtClean="0"/>
              <a:t>Norte </a:t>
            </a:r>
            <a:r>
              <a:rPr lang="pt-BR" sz="11200" dirty="0" smtClean="0"/>
              <a:t>Fluminense;</a:t>
            </a:r>
            <a:endParaRPr lang="pt-BR" sz="11200" dirty="0" smtClean="0"/>
          </a:p>
          <a:p>
            <a:pPr lvl="0">
              <a:lnSpc>
                <a:spcPct val="160000"/>
              </a:lnSpc>
            </a:pPr>
            <a:r>
              <a:rPr lang="pt-BR" sz="11200" dirty="0" smtClean="0"/>
              <a:t>Baixada </a:t>
            </a:r>
            <a:r>
              <a:rPr lang="pt-BR" sz="11200" dirty="0" smtClean="0"/>
              <a:t>litorânea;</a:t>
            </a:r>
            <a:endParaRPr lang="pt-BR" sz="11200" dirty="0" smtClean="0"/>
          </a:p>
          <a:p>
            <a:pPr lvl="0">
              <a:lnSpc>
                <a:spcPct val="160000"/>
              </a:lnSpc>
            </a:pPr>
            <a:r>
              <a:rPr lang="pt-BR" sz="11200" dirty="0" smtClean="0"/>
              <a:t>Região e Zona </a:t>
            </a:r>
            <a:r>
              <a:rPr lang="pt-BR" sz="11200" dirty="0" smtClean="0"/>
              <a:t>Serrana;</a:t>
            </a:r>
            <a:endParaRPr lang="pt-BR" sz="11200" dirty="0" smtClean="0"/>
          </a:p>
          <a:p>
            <a:pPr lvl="0">
              <a:lnSpc>
                <a:spcPct val="160000"/>
              </a:lnSpc>
            </a:pPr>
            <a:r>
              <a:rPr lang="pt-BR" sz="11200" dirty="0" smtClean="0"/>
              <a:t>Vale do Médio </a:t>
            </a:r>
            <a:r>
              <a:rPr lang="pt-BR" sz="11200" dirty="0" smtClean="0"/>
              <a:t>Paraíba;</a:t>
            </a:r>
            <a:endParaRPr lang="pt-BR" sz="11200" dirty="0" smtClean="0"/>
          </a:p>
          <a:p>
            <a:pPr lvl="0">
              <a:lnSpc>
                <a:spcPct val="160000"/>
              </a:lnSpc>
            </a:pPr>
            <a:r>
              <a:rPr lang="pt-BR" sz="11200" dirty="0" smtClean="0"/>
              <a:t>Litoral </a:t>
            </a:r>
            <a:r>
              <a:rPr lang="pt-BR" sz="11200" dirty="0" smtClean="0"/>
              <a:t>Sul; </a:t>
            </a:r>
            <a:endParaRPr lang="pt-BR" sz="11200" dirty="0" smtClean="0"/>
          </a:p>
          <a:p>
            <a:pPr lvl="0">
              <a:lnSpc>
                <a:spcPct val="160000"/>
              </a:lnSpc>
            </a:pPr>
            <a:r>
              <a:rPr lang="pt-BR" sz="11200" dirty="0" smtClean="0"/>
              <a:t>Região </a:t>
            </a:r>
            <a:r>
              <a:rPr lang="pt-BR" sz="11200" dirty="0" smtClean="0"/>
              <a:t>Metropolitana.</a:t>
            </a:r>
            <a:endParaRPr lang="pt-BR" sz="11200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48193"/>
            <a:ext cx="7772400" cy="1045029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REGIÃO 1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005840"/>
            <a:ext cx="7772400" cy="5013960"/>
          </a:xfrm>
        </p:spPr>
        <p:txBody>
          <a:bodyPr>
            <a:normAutofit/>
          </a:bodyPr>
          <a:lstStyle/>
          <a:p>
            <a:r>
              <a:rPr lang="pt-BR" b="1" dirty="0" smtClean="0"/>
              <a:t>Principais </a:t>
            </a:r>
            <a:r>
              <a:rPr lang="pt-BR" b="1" dirty="0" smtClean="0"/>
              <a:t>cidades: </a:t>
            </a:r>
            <a:r>
              <a:rPr lang="pt-BR" dirty="0" err="1" smtClean="0"/>
              <a:t>Itaocara</a:t>
            </a:r>
            <a:r>
              <a:rPr lang="pt-BR" dirty="0" smtClean="0"/>
              <a:t>, </a:t>
            </a:r>
            <a:r>
              <a:rPr lang="pt-BR" dirty="0" err="1" smtClean="0"/>
              <a:t>Itaperuna</a:t>
            </a:r>
            <a:r>
              <a:rPr lang="pt-BR" dirty="0" smtClean="0"/>
              <a:t>, Miracema, Santo Antônio de Pádua, Cordeiro, Cantagalo...</a:t>
            </a:r>
          </a:p>
          <a:p>
            <a:endParaRPr lang="pt-BR" dirty="0" smtClean="0"/>
          </a:p>
          <a:p>
            <a:r>
              <a:rPr lang="pt-BR" b="1" dirty="0" smtClean="0"/>
              <a:t>Principais </a:t>
            </a:r>
            <a:r>
              <a:rPr lang="pt-BR" b="1" dirty="0" smtClean="0"/>
              <a:t>atividades: </a:t>
            </a:r>
            <a:r>
              <a:rPr lang="pt-BR" dirty="0" smtClean="0"/>
              <a:t>exploração e fabricação de cimento, agropecuária, pequenas </a:t>
            </a:r>
            <a:r>
              <a:rPr lang="pt-BR" dirty="0" smtClean="0"/>
              <a:t>indústrias e </a:t>
            </a:r>
            <a:r>
              <a:rPr lang="pt-BR" dirty="0" smtClean="0"/>
              <a:t>setor terciário </a:t>
            </a:r>
            <a:r>
              <a:rPr lang="pt-BR" dirty="0" smtClean="0"/>
              <a:t>(comércio </a:t>
            </a:r>
            <a:r>
              <a:rPr lang="pt-BR" dirty="0" smtClean="0"/>
              <a:t>e </a:t>
            </a:r>
            <a:r>
              <a:rPr lang="pt-BR" dirty="0" smtClean="0"/>
              <a:t>serviços).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Principais </a:t>
            </a:r>
            <a:r>
              <a:rPr lang="pt-BR" b="1" dirty="0" smtClean="0"/>
              <a:t>problemas ambientais: </a:t>
            </a:r>
            <a:r>
              <a:rPr lang="pt-BR" dirty="0" smtClean="0"/>
              <a:t>poluição atmosférica, desmatamentos, poluição dos recursos </a:t>
            </a:r>
            <a:r>
              <a:rPr lang="pt-BR" dirty="0" smtClean="0"/>
              <a:t>hídricos e </a:t>
            </a:r>
            <a:r>
              <a:rPr lang="pt-BR" dirty="0" smtClean="0"/>
              <a:t>desertificação.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t-BR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REGIÃO 2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188720"/>
            <a:ext cx="7772400" cy="4831080"/>
          </a:xfrm>
        </p:spPr>
        <p:txBody>
          <a:bodyPr/>
          <a:lstStyle/>
          <a:p>
            <a:r>
              <a:rPr lang="pt-BR" b="1" dirty="0" smtClean="0"/>
              <a:t>Principais cidades: </a:t>
            </a:r>
            <a:r>
              <a:rPr lang="pt-BR" dirty="0" smtClean="0"/>
              <a:t>Campos dos </a:t>
            </a:r>
            <a:r>
              <a:rPr lang="pt-BR" dirty="0" err="1" smtClean="0"/>
              <a:t>Goytacases</a:t>
            </a:r>
            <a:r>
              <a:rPr lang="pt-BR" dirty="0" smtClean="0"/>
              <a:t>, </a:t>
            </a:r>
            <a:r>
              <a:rPr lang="pt-BR" dirty="0" smtClean="0"/>
              <a:t>Macaé e </a:t>
            </a:r>
            <a:r>
              <a:rPr lang="pt-BR" dirty="0" smtClean="0"/>
              <a:t>São João da Barra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b="1" dirty="0" smtClean="0"/>
              <a:t>Principais </a:t>
            </a:r>
            <a:r>
              <a:rPr lang="pt-BR" b="1" dirty="0" smtClean="0"/>
              <a:t>atividades </a:t>
            </a:r>
            <a:r>
              <a:rPr lang="pt-BR" b="1" dirty="0" smtClean="0"/>
              <a:t>econômicas: </a:t>
            </a:r>
            <a:r>
              <a:rPr lang="pt-BR" dirty="0" smtClean="0"/>
              <a:t>agro-industriais </a:t>
            </a:r>
            <a:r>
              <a:rPr lang="pt-BR" dirty="0" smtClean="0"/>
              <a:t>açucareira, atividade mineral </a:t>
            </a:r>
            <a:r>
              <a:rPr lang="pt-BR" dirty="0" smtClean="0"/>
              <a:t>(petróleo), </a:t>
            </a:r>
            <a:r>
              <a:rPr lang="pt-BR" dirty="0" smtClean="0"/>
              <a:t>setor </a:t>
            </a:r>
            <a:r>
              <a:rPr lang="pt-BR" dirty="0" smtClean="0"/>
              <a:t>terciário e </a:t>
            </a:r>
            <a:r>
              <a:rPr lang="pt-BR" dirty="0" smtClean="0"/>
              <a:t>produção de </a:t>
            </a:r>
            <a:r>
              <a:rPr lang="pt-BR" dirty="0" smtClean="0"/>
              <a:t>mármore.</a:t>
            </a:r>
          </a:p>
          <a:p>
            <a:endParaRPr lang="pt-BR" dirty="0" smtClean="0"/>
          </a:p>
          <a:p>
            <a:r>
              <a:rPr lang="pt-BR" b="1" dirty="0" smtClean="0"/>
              <a:t>Principais </a:t>
            </a:r>
            <a:r>
              <a:rPr lang="pt-BR" b="1" dirty="0" smtClean="0"/>
              <a:t>problemas ambientais: </a:t>
            </a:r>
            <a:r>
              <a:rPr lang="pt-BR" dirty="0" smtClean="0"/>
              <a:t>poluição dos recursos hídricos (vinhoto, </a:t>
            </a:r>
            <a:r>
              <a:rPr lang="pt-BR" dirty="0" smtClean="0"/>
              <a:t>agrotóxicos e </a:t>
            </a:r>
            <a:r>
              <a:rPr lang="pt-BR" dirty="0" smtClean="0"/>
              <a:t>óleo</a:t>
            </a:r>
            <a:r>
              <a:rPr lang="pt-BR" dirty="0" smtClean="0"/>
              <a:t>) e </a:t>
            </a:r>
            <a:r>
              <a:rPr lang="pt-BR" dirty="0" smtClean="0"/>
              <a:t>lixo urbano.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62276"/>
          </a:xfrm>
        </p:spPr>
        <p:txBody>
          <a:bodyPr>
            <a:normAutofit fontScale="90000"/>
          </a:bodyPr>
          <a:lstStyle/>
          <a:p>
            <a:pPr lvl="0" algn="ctr"/>
            <a:r>
              <a:rPr lang="pt-BR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REGIÃO 3 ( REGIÃO DOS LAGOS)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084217"/>
            <a:ext cx="7772400" cy="4935583"/>
          </a:xfrm>
        </p:spPr>
        <p:txBody>
          <a:bodyPr>
            <a:normAutofit/>
          </a:bodyPr>
          <a:lstStyle/>
          <a:p>
            <a:r>
              <a:rPr lang="pt-BR" b="1" dirty="0" smtClean="0"/>
              <a:t>Principais </a:t>
            </a:r>
            <a:r>
              <a:rPr lang="pt-BR" b="1" dirty="0" smtClean="0"/>
              <a:t>cidades: </a:t>
            </a:r>
            <a:r>
              <a:rPr lang="pt-BR" dirty="0" smtClean="0"/>
              <a:t>Saquarema, </a:t>
            </a:r>
            <a:r>
              <a:rPr lang="pt-BR" dirty="0" err="1" smtClean="0"/>
              <a:t>Araruama</a:t>
            </a:r>
            <a:r>
              <a:rPr lang="pt-BR" dirty="0" smtClean="0"/>
              <a:t>, São Pedro </a:t>
            </a:r>
            <a:r>
              <a:rPr lang="pt-BR" dirty="0" err="1" smtClean="0"/>
              <a:t>d´Aldeia</a:t>
            </a:r>
            <a:r>
              <a:rPr lang="pt-BR" dirty="0" smtClean="0"/>
              <a:t>, </a:t>
            </a:r>
            <a:r>
              <a:rPr lang="pt-BR" dirty="0" err="1" smtClean="0"/>
              <a:t>Iguaba</a:t>
            </a:r>
            <a:r>
              <a:rPr lang="pt-BR" dirty="0" smtClean="0"/>
              <a:t>, Cabo Frio, Arraial do </a:t>
            </a:r>
            <a:r>
              <a:rPr lang="pt-BR" dirty="0" smtClean="0"/>
              <a:t>Cabo e </a:t>
            </a:r>
            <a:r>
              <a:rPr lang="pt-BR" dirty="0" smtClean="0"/>
              <a:t>Armação de Búzios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b="1" dirty="0" smtClean="0"/>
              <a:t>Principais </a:t>
            </a:r>
            <a:r>
              <a:rPr lang="pt-BR" b="1" dirty="0" smtClean="0"/>
              <a:t>Atividades econômicas: </a:t>
            </a:r>
            <a:r>
              <a:rPr lang="pt-BR" dirty="0" smtClean="0"/>
              <a:t>produção </a:t>
            </a:r>
            <a:r>
              <a:rPr lang="pt-BR" dirty="0" smtClean="0"/>
              <a:t>excessiva de lixo urbano, poluição </a:t>
            </a:r>
            <a:r>
              <a:rPr lang="pt-BR" dirty="0" smtClean="0"/>
              <a:t>marinha e </a:t>
            </a:r>
            <a:r>
              <a:rPr lang="pt-BR" dirty="0" smtClean="0"/>
              <a:t>pequenas indústrias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b="1" dirty="0" smtClean="0"/>
              <a:t>Problemas </a:t>
            </a:r>
            <a:r>
              <a:rPr lang="pt-BR" b="1" dirty="0" smtClean="0"/>
              <a:t>Ambientais: </a:t>
            </a:r>
            <a:r>
              <a:rPr lang="pt-BR" dirty="0" smtClean="0"/>
              <a:t>produção </a:t>
            </a:r>
            <a:r>
              <a:rPr lang="pt-BR" dirty="0" smtClean="0"/>
              <a:t>excessiva de lixo urbano, poluição </a:t>
            </a:r>
            <a:r>
              <a:rPr lang="pt-BR" dirty="0" smtClean="0"/>
              <a:t>marinha e </a:t>
            </a:r>
            <a:r>
              <a:rPr lang="pt-BR" dirty="0" smtClean="0"/>
              <a:t>desmatamento da restinga.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t-BR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REGIÃO 4 </a:t>
            </a:r>
            <a:r>
              <a:rPr lang="pt-BR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(SERRANA</a:t>
            </a:r>
            <a:r>
              <a:rPr lang="pt-BR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175657"/>
            <a:ext cx="7772400" cy="4844143"/>
          </a:xfrm>
        </p:spPr>
        <p:txBody>
          <a:bodyPr/>
          <a:lstStyle/>
          <a:p>
            <a:r>
              <a:rPr lang="pt-BR" b="1" dirty="0" smtClean="0"/>
              <a:t>Principais cidades: </a:t>
            </a:r>
            <a:r>
              <a:rPr lang="pt-BR" dirty="0" smtClean="0"/>
              <a:t>Nova </a:t>
            </a:r>
            <a:r>
              <a:rPr lang="pt-BR" dirty="0" smtClean="0"/>
              <a:t>Friburgo, Petrópolis, Teresópolis</a:t>
            </a:r>
            <a:r>
              <a:rPr lang="pt-BR" dirty="0" smtClean="0"/>
              <a:t>...</a:t>
            </a:r>
          </a:p>
          <a:p>
            <a:endParaRPr lang="pt-BR" dirty="0" smtClean="0"/>
          </a:p>
          <a:p>
            <a:r>
              <a:rPr lang="pt-BR" b="1" dirty="0" smtClean="0"/>
              <a:t>Principais </a:t>
            </a:r>
            <a:r>
              <a:rPr lang="pt-BR" b="1" dirty="0" smtClean="0"/>
              <a:t>Atividades Econômicas: </a:t>
            </a:r>
            <a:r>
              <a:rPr lang="pt-BR" dirty="0" smtClean="0"/>
              <a:t>turismo</a:t>
            </a:r>
            <a:r>
              <a:rPr lang="pt-BR" dirty="0" smtClean="0"/>
              <a:t>, Indústria têxtil </a:t>
            </a:r>
            <a:r>
              <a:rPr lang="pt-BR" dirty="0" smtClean="0"/>
              <a:t>(roupas </a:t>
            </a:r>
            <a:r>
              <a:rPr lang="pt-BR" dirty="0" smtClean="0"/>
              <a:t>de inverno </a:t>
            </a:r>
            <a:r>
              <a:rPr lang="pt-BR" dirty="0" smtClean="0"/>
              <a:t>Petrópolis/ </a:t>
            </a:r>
            <a:r>
              <a:rPr lang="pt-BR" dirty="0" smtClean="0"/>
              <a:t>roupa íntima – </a:t>
            </a:r>
            <a:r>
              <a:rPr lang="pt-BR" dirty="0" smtClean="0"/>
              <a:t>Nova Friburgo), </a:t>
            </a:r>
            <a:r>
              <a:rPr lang="pt-BR" dirty="0" smtClean="0"/>
              <a:t>componentes eletrônicos, agricultura </a:t>
            </a:r>
            <a:r>
              <a:rPr lang="pt-BR" dirty="0" smtClean="0"/>
              <a:t>(café), </a:t>
            </a:r>
            <a:r>
              <a:rPr lang="pt-BR" dirty="0" smtClean="0"/>
              <a:t>indústria </a:t>
            </a:r>
            <a:r>
              <a:rPr lang="pt-BR" dirty="0" err="1" smtClean="0"/>
              <a:t>cimenteira</a:t>
            </a:r>
            <a:r>
              <a:rPr lang="pt-BR" dirty="0" smtClean="0"/>
              <a:t> (</a:t>
            </a:r>
            <a:r>
              <a:rPr lang="pt-BR" dirty="0" smtClean="0"/>
              <a:t>calcário).</a:t>
            </a:r>
          </a:p>
          <a:p>
            <a:endParaRPr lang="pt-BR" dirty="0" smtClean="0"/>
          </a:p>
          <a:p>
            <a:r>
              <a:rPr lang="pt-BR" b="1" dirty="0" smtClean="0"/>
              <a:t>Principais </a:t>
            </a:r>
            <a:r>
              <a:rPr lang="pt-BR" b="1" dirty="0" smtClean="0"/>
              <a:t>problemas </a:t>
            </a:r>
            <a:r>
              <a:rPr lang="pt-BR" b="1" dirty="0" smtClean="0"/>
              <a:t>ambientais: </a:t>
            </a:r>
            <a:r>
              <a:rPr lang="pt-BR" dirty="0" smtClean="0"/>
              <a:t>poluição dos recursos hídricos, desmatamentos...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t-BR" sz="3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REGIÃO 5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Principais cidades: </a:t>
            </a:r>
            <a:r>
              <a:rPr lang="pt-BR" dirty="0" smtClean="0"/>
              <a:t>Itatiaia, Resende </a:t>
            </a:r>
            <a:r>
              <a:rPr lang="pt-BR" dirty="0" smtClean="0"/>
              <a:t>(se </a:t>
            </a:r>
            <a:r>
              <a:rPr lang="pt-BR" dirty="0" smtClean="0"/>
              <a:t>apresenta mais diversificada em termos </a:t>
            </a:r>
            <a:r>
              <a:rPr lang="pt-BR" dirty="0" smtClean="0"/>
              <a:t>industriais), </a:t>
            </a:r>
            <a:r>
              <a:rPr lang="pt-BR" dirty="0" smtClean="0"/>
              <a:t>Volta Redonda, Barra </a:t>
            </a:r>
            <a:r>
              <a:rPr lang="pt-BR" dirty="0" smtClean="0"/>
              <a:t>Mansa e </a:t>
            </a:r>
            <a:r>
              <a:rPr lang="pt-BR" dirty="0" smtClean="0"/>
              <a:t>Barra do Piraí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b="1" dirty="0" smtClean="0"/>
              <a:t>Principais </a:t>
            </a:r>
            <a:r>
              <a:rPr lang="pt-BR" b="1" dirty="0" smtClean="0"/>
              <a:t>atividades econômicas: </a:t>
            </a:r>
            <a:r>
              <a:rPr lang="pt-BR" dirty="0" smtClean="0"/>
              <a:t>siderurgia, metalurgia, indústria química, turismo, agricultura </a:t>
            </a:r>
            <a:r>
              <a:rPr lang="pt-BR" dirty="0" smtClean="0"/>
              <a:t>comercial, etc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</TotalTime>
  <Words>483</Words>
  <Application>Microsoft Office PowerPoint</Application>
  <PresentationFormat>Apresentação na tela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Patrimônio Líquido</vt:lpstr>
      <vt:lpstr>Colégio HMS </vt:lpstr>
      <vt:lpstr>     A GEOGRAFIA DO ESTADO DO  RIO DE JANEIRO</vt:lpstr>
      <vt:lpstr>Slide 3</vt:lpstr>
      <vt:lpstr>A DIVISÃO GEOECONÔMICA DO  ESTADO DO RIO DE JANEIRO</vt:lpstr>
      <vt:lpstr>                REGIÃO 1 </vt:lpstr>
      <vt:lpstr>REGIÃO 2 </vt:lpstr>
      <vt:lpstr>REGIÃO 3 ( REGIÃO DOS LAGOS) </vt:lpstr>
      <vt:lpstr>REGIÃO 4 (SERRANA)  </vt:lpstr>
      <vt:lpstr>REGIÃO 5 </vt:lpstr>
      <vt:lpstr>REGIÃO 6 </vt:lpstr>
      <vt:lpstr>REGIÃO 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ponto frio</dc:creator>
  <cp:lastModifiedBy>ponto frio</cp:lastModifiedBy>
  <cp:revision>128</cp:revision>
  <dcterms:created xsi:type="dcterms:W3CDTF">2020-10-09T00:21:34Z</dcterms:created>
  <dcterms:modified xsi:type="dcterms:W3CDTF">2020-10-30T03:12:29Z</dcterms:modified>
</cp:coreProperties>
</file>