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02C6-CB20-4885-8F4D-7D8A8868BA0D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3A1B-0E6B-45F6-AD53-B6DE78FBF77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6064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02C6-CB20-4885-8F4D-7D8A8868BA0D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3A1B-0E6B-45F6-AD53-B6DE78FBF77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69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02C6-CB20-4885-8F4D-7D8A8868BA0D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3A1B-0E6B-45F6-AD53-B6DE78FBF77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510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02C6-CB20-4885-8F4D-7D8A8868BA0D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3A1B-0E6B-45F6-AD53-B6DE78FBF77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71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02C6-CB20-4885-8F4D-7D8A8868BA0D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3A1B-0E6B-45F6-AD53-B6DE78FBF77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02C6-CB20-4885-8F4D-7D8A8868BA0D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3A1B-0E6B-45F6-AD53-B6DE78FBF77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220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02C6-CB20-4885-8F4D-7D8A8868BA0D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3A1B-0E6B-45F6-AD53-B6DE78FBF77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67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02C6-CB20-4885-8F4D-7D8A8868BA0D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3A1B-0E6B-45F6-AD53-B6DE78FBF77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74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02C6-CB20-4885-8F4D-7D8A8868BA0D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3A1B-0E6B-45F6-AD53-B6DE78FBF77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99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02C6-CB20-4885-8F4D-7D8A8868BA0D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3A1B-0E6B-45F6-AD53-B6DE78FBF77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66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02C6-CB20-4885-8F4D-7D8A8868BA0D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3A1B-0E6B-45F6-AD53-B6DE78FBF77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2980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202C6-CB20-4885-8F4D-7D8A8868BA0D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A3A1B-0E6B-45F6-AD53-B6DE78FBF77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846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988424" cy="3312368"/>
          </a:xfrm>
        </p:spPr>
        <p:txBody>
          <a:bodyPr>
            <a:normAutofit/>
          </a:bodyPr>
          <a:lstStyle/>
          <a:p>
            <a:pPr algn="just"/>
            <a:r>
              <a:rPr lang="pt-BR" sz="1400" b="1" dirty="0"/>
              <a:t/>
            </a:r>
            <a:br>
              <a:rPr lang="pt-BR" sz="1400" b="1" dirty="0"/>
            </a:br>
            <a:r>
              <a:rPr lang="pt-BR" sz="5400" b="1" dirty="0" smtClean="0"/>
              <a:t/>
            </a:r>
            <a:br>
              <a:rPr lang="pt-BR" sz="5400" b="1" dirty="0" smtClean="0"/>
            </a:br>
            <a:endParaRPr lang="pt-BR" sz="4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41" y="695222"/>
            <a:ext cx="8917714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30030" y="2154252"/>
            <a:ext cx="6672661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Propriedades </a:t>
            </a:r>
          </a:p>
          <a:p>
            <a:pPr algn="ctr"/>
            <a:r>
              <a:rPr lang="pt-BR" sz="8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Periódicas</a:t>
            </a:r>
            <a:endParaRPr lang="pt-BR" sz="8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520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pt-BR" sz="8000" b="1" dirty="0" smtClean="0">
                <a:solidFill>
                  <a:srgbClr val="0070C0"/>
                </a:solidFill>
              </a:rPr>
              <a:t>Conclusão:</a:t>
            </a:r>
            <a:endParaRPr lang="pt-BR" sz="80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1412776"/>
            <a:ext cx="71677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/>
              <a:t>Justificativa similar à Afinidade eletrônica.</a:t>
            </a:r>
            <a:endParaRPr lang="pt-BR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08920"/>
            <a:ext cx="7261876" cy="819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947" y="3781756"/>
            <a:ext cx="6053198" cy="512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67" y="4753775"/>
            <a:ext cx="837775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323528" y="2276872"/>
            <a:ext cx="8539897" cy="410445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85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</a:rPr>
              <a:t>Raio iônico</a:t>
            </a:r>
            <a:endParaRPr lang="pt-B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pPr algn="just"/>
            <a:r>
              <a:rPr lang="pt-BR" sz="4000" b="1" dirty="0" smtClean="0">
                <a:solidFill>
                  <a:srgbClr val="00B0F0"/>
                </a:solidFill>
              </a:rPr>
              <a:t>Cátion: </a:t>
            </a:r>
            <a:r>
              <a:rPr lang="pt-BR" dirty="0" smtClean="0"/>
              <a:t>ao perder elétron, perde carga negativa logo, diminui a repulsão com os elétrons já existentes. Com isso, se tem uma diminuição no raio do íon gerado. 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405" y="3861048"/>
            <a:ext cx="4136916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244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</p:spPr>
        <p:txBody>
          <a:bodyPr/>
          <a:lstStyle/>
          <a:p>
            <a:pPr algn="just"/>
            <a:r>
              <a:rPr lang="pt-BR" sz="3600" b="1" dirty="0" smtClean="0">
                <a:solidFill>
                  <a:srgbClr val="00B0F0"/>
                </a:solidFill>
              </a:rPr>
              <a:t>Ânion: </a:t>
            </a:r>
            <a:r>
              <a:rPr lang="pt-BR" dirty="0" smtClean="0"/>
              <a:t>ao ganhar élétrons, ganha-se carga negativa logo, aumenta a repulsão entre elétrons. Com isso, se tem um aumento do raio.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996952"/>
            <a:ext cx="4826809" cy="240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99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8079617" cy="4648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55576" y="1124744"/>
            <a:ext cx="2088232" cy="37444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ctangle 2"/>
          <p:cNvSpPr/>
          <p:nvPr/>
        </p:nvSpPr>
        <p:spPr>
          <a:xfrm>
            <a:off x="2987824" y="1124744"/>
            <a:ext cx="1800200" cy="338437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ctangle 3"/>
          <p:cNvSpPr/>
          <p:nvPr/>
        </p:nvSpPr>
        <p:spPr>
          <a:xfrm>
            <a:off x="6444208" y="1268760"/>
            <a:ext cx="2246969" cy="450453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ctangle 4"/>
          <p:cNvSpPr/>
          <p:nvPr/>
        </p:nvSpPr>
        <p:spPr>
          <a:xfrm>
            <a:off x="5004048" y="2060848"/>
            <a:ext cx="1296144" cy="1388169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19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1628800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600" dirty="0" smtClean="0">
                <a:solidFill>
                  <a:schemeClr val="accent5">
                    <a:lumMod val="75000"/>
                  </a:schemeClr>
                </a:solidFill>
              </a:rPr>
              <a:t>São características ou tendências que certos elementos químicos podem revelar segundo a sua posição na tabela periódica e ocorrem à medida que o número atômico de um elemento químico aumenta.</a:t>
            </a:r>
            <a:endParaRPr lang="pt-BR" sz="3600" dirty="0"/>
          </a:p>
        </p:txBody>
      </p:sp>
      <p:sp>
        <p:nvSpPr>
          <p:cNvPr id="5" name="Rounded Rectangle 4"/>
          <p:cNvSpPr/>
          <p:nvPr/>
        </p:nvSpPr>
        <p:spPr>
          <a:xfrm>
            <a:off x="467544" y="1340768"/>
            <a:ext cx="8136904" cy="4248472"/>
          </a:xfrm>
          <a:prstGeom prst="round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881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6443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chemeClr val="accent5">
                    <a:lumMod val="50000"/>
                  </a:schemeClr>
                </a:solidFill>
              </a:rPr>
              <a:t>Raio Atômico</a:t>
            </a:r>
            <a:endParaRPr lang="pt-BR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24744"/>
            <a:ext cx="7626991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own Arrow 2"/>
          <p:cNvSpPr/>
          <p:nvPr/>
        </p:nvSpPr>
        <p:spPr>
          <a:xfrm>
            <a:off x="1259632" y="1484784"/>
            <a:ext cx="504056" cy="31623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Down Arrow 4"/>
          <p:cNvSpPr/>
          <p:nvPr/>
        </p:nvSpPr>
        <p:spPr>
          <a:xfrm rot="5400000">
            <a:off x="3851920" y="3375066"/>
            <a:ext cx="504056" cy="36724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016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pt-BR" sz="8000" b="1" dirty="0" smtClean="0">
                <a:solidFill>
                  <a:srgbClr val="0070C0"/>
                </a:solidFill>
              </a:rPr>
              <a:t>Conclusão:</a:t>
            </a:r>
            <a:endParaRPr lang="pt-BR" sz="8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solidFill>
                  <a:schemeClr val="accent5">
                    <a:lumMod val="50000"/>
                  </a:schemeClr>
                </a:solidFill>
              </a:rPr>
              <a:t>Quanto maior o número de camadas, maior  o raio.</a:t>
            </a:r>
          </a:p>
          <a:p>
            <a:pPr marL="0" indent="0" algn="just">
              <a:buNone/>
            </a:pPr>
            <a:endParaRPr lang="pt-BR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accent5">
                    <a:lumMod val="50000"/>
                  </a:schemeClr>
                </a:solidFill>
              </a:rPr>
              <a:t>Quanto maior o número de prótons, maior atração pelos elétrons logo, menor raio.</a:t>
            </a:r>
            <a:endParaRPr lang="pt-BR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915816" y="4301480"/>
            <a:ext cx="0" cy="201622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3035927" y="6317704"/>
            <a:ext cx="2583904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43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459432"/>
            <a:ext cx="8136904" cy="5688632"/>
          </a:xfrm>
        </p:spPr>
        <p:txBody>
          <a:bodyPr>
            <a:normAutofit/>
          </a:bodyPr>
          <a:lstStyle/>
          <a:p>
            <a:r>
              <a:rPr lang="pt-BR" dirty="0"/>
              <a:t> </a:t>
            </a:r>
            <a:r>
              <a:rPr lang="pt-BR" dirty="0" smtClean="0"/>
              <a:t> </a:t>
            </a:r>
            <a:r>
              <a:rPr lang="pt-BR" b="1" dirty="0" smtClean="0">
                <a:solidFill>
                  <a:schemeClr val="accent5">
                    <a:lumMod val="50000"/>
                  </a:schemeClr>
                </a:solidFill>
              </a:rPr>
              <a:t>Potencial de ionização:</a:t>
            </a:r>
            <a:br>
              <a:rPr lang="pt-BR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pt-BR" sz="3100" dirty="0" smtClean="0"/>
              <a:t>consiste na energia necessária para se retirar um elétron do átomo em seu estado gasoso.</a:t>
            </a:r>
            <a:br>
              <a:rPr lang="pt-BR" sz="3100" dirty="0" smtClean="0"/>
            </a:br>
            <a:r>
              <a:rPr lang="pt-BR" sz="2800" b="1" dirty="0" smtClean="0">
                <a:solidFill>
                  <a:srgbClr val="00B050"/>
                </a:solidFill>
              </a:rPr>
              <a:t>Na + Energia </a:t>
            </a:r>
            <a:r>
              <a:rPr lang="pt-BR" sz="2800" b="1" dirty="0" smtClean="0">
                <a:solidFill>
                  <a:srgbClr val="00B050"/>
                </a:solidFill>
                <a:sym typeface="Wingdings" pitchFamily="2" charset="2"/>
              </a:rPr>
              <a:t> Na</a:t>
            </a:r>
            <a:r>
              <a:rPr lang="pt-BR" sz="2800" b="1" baseline="30000" dirty="0" smtClean="0">
                <a:solidFill>
                  <a:srgbClr val="00B050"/>
                </a:solidFill>
                <a:sym typeface="Wingdings" pitchFamily="2" charset="2"/>
              </a:rPr>
              <a:t>+</a:t>
            </a:r>
            <a:r>
              <a:rPr lang="pt-BR" sz="2800" b="1" dirty="0" smtClean="0">
                <a:solidFill>
                  <a:srgbClr val="00B050"/>
                </a:solidFill>
                <a:sym typeface="Wingdings" pitchFamily="2" charset="2"/>
              </a:rPr>
              <a:t> + 1e</a:t>
            </a:r>
            <a:r>
              <a:rPr lang="pt-BR" sz="2800" b="1" baseline="30000" dirty="0" smtClean="0">
                <a:solidFill>
                  <a:srgbClr val="00B050"/>
                </a:solidFill>
                <a:sym typeface="Wingdings" pitchFamily="2" charset="2"/>
              </a:rPr>
              <a:t>-</a:t>
            </a:r>
            <a:r>
              <a:rPr lang="pt-BR" sz="2800" b="1" dirty="0" smtClean="0">
                <a:solidFill>
                  <a:srgbClr val="00B050"/>
                </a:solidFill>
              </a:rPr>
              <a:t/>
            </a:r>
            <a:br>
              <a:rPr lang="pt-BR" sz="2800" b="1" dirty="0" smtClean="0">
                <a:solidFill>
                  <a:srgbClr val="00B050"/>
                </a:solidFill>
              </a:rPr>
            </a:br>
            <a:r>
              <a:rPr lang="pt-BR" sz="3600" b="1" dirty="0" smtClean="0">
                <a:solidFill>
                  <a:srgbClr val="00B050"/>
                </a:solidFill>
              </a:rPr>
              <a:t/>
            </a:r>
            <a:br>
              <a:rPr lang="pt-BR" sz="3600" b="1" dirty="0" smtClean="0">
                <a:solidFill>
                  <a:srgbClr val="00B050"/>
                </a:solidFill>
              </a:rPr>
            </a:br>
            <a:r>
              <a:rPr lang="pt-BR" sz="3600" b="1" dirty="0">
                <a:solidFill>
                  <a:srgbClr val="00B050"/>
                </a:solidFill>
              </a:rPr>
              <a:t/>
            </a:r>
            <a:br>
              <a:rPr lang="pt-BR" sz="3600" b="1" dirty="0">
                <a:solidFill>
                  <a:srgbClr val="00B050"/>
                </a:solidFill>
              </a:rPr>
            </a:br>
            <a:r>
              <a:rPr lang="pt-BR" sz="3600" b="1" dirty="0" smtClean="0">
                <a:solidFill>
                  <a:srgbClr val="00B050"/>
                </a:solidFill>
              </a:rPr>
              <a:t/>
            </a:r>
            <a:br>
              <a:rPr lang="pt-BR" sz="3600" b="1" dirty="0" smtClean="0">
                <a:solidFill>
                  <a:srgbClr val="00B050"/>
                </a:solidFill>
              </a:rPr>
            </a:br>
            <a:endParaRPr lang="pt-BR" sz="3600" b="1" dirty="0">
              <a:solidFill>
                <a:srgbClr val="00B05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522" y="2533181"/>
            <a:ext cx="6970438" cy="4277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own Arrow 3"/>
          <p:cNvSpPr/>
          <p:nvPr/>
        </p:nvSpPr>
        <p:spPr>
          <a:xfrm rot="10800000">
            <a:off x="7092280" y="3284984"/>
            <a:ext cx="576064" cy="237626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Down Arrow 5"/>
          <p:cNvSpPr/>
          <p:nvPr/>
        </p:nvSpPr>
        <p:spPr>
          <a:xfrm rot="16200000">
            <a:off x="4339709" y="5049180"/>
            <a:ext cx="576064" cy="237626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557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8000" b="1" dirty="0" smtClean="0">
                <a:solidFill>
                  <a:srgbClr val="0070C0"/>
                </a:solidFill>
              </a:rPr>
              <a:t>Conclusão:</a:t>
            </a:r>
            <a:endParaRPr lang="pt-BR" sz="8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>
                <a:solidFill>
                  <a:schemeClr val="accent5">
                    <a:lumMod val="50000"/>
                  </a:schemeClr>
                </a:solidFill>
              </a:rPr>
              <a:t>Quanto mais à direita da tabela, maior será a energia para se retirar um elétron. Pois, à direita estão localizados os ametais.</a:t>
            </a:r>
          </a:p>
          <a:p>
            <a:pPr marL="0" indent="0" algn="just">
              <a:buNone/>
            </a:pPr>
            <a:endParaRPr lang="pt-BR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pt-BR" sz="2800" dirty="0" smtClean="0">
                <a:solidFill>
                  <a:schemeClr val="accent5">
                    <a:lumMod val="50000"/>
                  </a:schemeClr>
                </a:solidFill>
              </a:rPr>
              <a:t>Quanto menor o número de camadas, maior será atração </a:t>
            </a:r>
            <a:r>
              <a:rPr lang="pt-BR" sz="2800" i="1" dirty="0" smtClean="0">
                <a:solidFill>
                  <a:schemeClr val="accent5">
                    <a:lumMod val="50000"/>
                  </a:schemeClr>
                </a:solidFill>
              </a:rPr>
              <a:t>núcleo - elétrons </a:t>
            </a:r>
            <a:r>
              <a:rPr lang="pt-BR" sz="2800" dirty="0" smtClean="0">
                <a:solidFill>
                  <a:schemeClr val="accent5">
                    <a:lumMod val="50000"/>
                  </a:schemeClr>
                </a:solidFill>
              </a:rPr>
              <a:t>logo, maior energia.</a:t>
            </a:r>
            <a:endParaRPr lang="pt-BR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326076" y="5982147"/>
            <a:ext cx="2232248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4788024" y="4469979"/>
            <a:ext cx="0" cy="165618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32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-243408"/>
            <a:ext cx="8424936" cy="3456384"/>
          </a:xfrm>
        </p:spPr>
        <p:txBody>
          <a:bodyPr>
            <a:normAutofit/>
          </a:bodyPr>
          <a:lstStyle/>
          <a:p>
            <a:r>
              <a:rPr lang="pt-BR" sz="4900" dirty="0" smtClean="0"/>
              <a:t>         </a:t>
            </a:r>
            <a:r>
              <a:rPr lang="pt-BR" sz="4900" b="1" dirty="0" smtClean="0">
                <a:solidFill>
                  <a:schemeClr val="accent5">
                    <a:lumMod val="50000"/>
                  </a:schemeClr>
                </a:solidFill>
              </a:rPr>
              <a:t>Afinidade eletrônica:</a:t>
            </a:r>
            <a:br>
              <a:rPr lang="pt-BR" sz="49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pt-BR" sz="3100" dirty="0" smtClean="0"/>
              <a:t>consiste na energia liberada ao se ganhar um elétron em seu estado gasoso.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2800" b="1" dirty="0" smtClean="0">
                <a:solidFill>
                  <a:srgbClr val="00B050"/>
                </a:solidFill>
              </a:rPr>
              <a:t>Cl + 1 e</a:t>
            </a:r>
            <a:r>
              <a:rPr lang="pt-BR" sz="2800" b="1" baseline="30000" dirty="0" smtClean="0">
                <a:solidFill>
                  <a:srgbClr val="00B050"/>
                </a:solidFill>
              </a:rPr>
              <a:t>-</a:t>
            </a:r>
            <a:r>
              <a:rPr lang="pt-BR" sz="2800" b="1" dirty="0" smtClean="0">
                <a:solidFill>
                  <a:srgbClr val="00B050"/>
                </a:solidFill>
              </a:rPr>
              <a:t> </a:t>
            </a:r>
            <a:r>
              <a:rPr lang="pt-BR" sz="2800" b="1" dirty="0" smtClean="0">
                <a:solidFill>
                  <a:srgbClr val="00B050"/>
                </a:solidFill>
                <a:sym typeface="Wingdings" pitchFamily="2" charset="2"/>
              </a:rPr>
              <a:t> Cl</a:t>
            </a:r>
            <a:r>
              <a:rPr lang="pt-BR" sz="2800" b="1" baseline="30000" dirty="0" smtClean="0">
                <a:solidFill>
                  <a:srgbClr val="00B050"/>
                </a:solidFill>
                <a:sym typeface="Wingdings" pitchFamily="2" charset="2"/>
              </a:rPr>
              <a:t>-</a:t>
            </a:r>
            <a:r>
              <a:rPr lang="pt-BR" sz="2800" b="1" dirty="0" smtClean="0">
                <a:solidFill>
                  <a:srgbClr val="00B050"/>
                </a:solidFill>
                <a:sym typeface="Wingdings" pitchFamily="2" charset="2"/>
              </a:rPr>
              <a:t> + Energia</a:t>
            </a:r>
            <a:r>
              <a:rPr lang="pt-BR" sz="2800" b="1" dirty="0" smtClean="0">
                <a:solidFill>
                  <a:srgbClr val="00B050"/>
                </a:solidFill>
              </a:rPr>
              <a:t/>
            </a:r>
            <a:br>
              <a:rPr lang="pt-BR" sz="2800" b="1" dirty="0" smtClean="0">
                <a:solidFill>
                  <a:srgbClr val="00B050"/>
                </a:solidFill>
              </a:rPr>
            </a:br>
            <a:endParaRPr lang="pt-BR" sz="2800" b="1" dirty="0">
              <a:solidFill>
                <a:srgbClr val="00B05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591559"/>
            <a:ext cx="6952243" cy="4266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own Arrow 3"/>
          <p:cNvSpPr/>
          <p:nvPr/>
        </p:nvSpPr>
        <p:spPr>
          <a:xfrm rot="10800000">
            <a:off x="7092280" y="3284984"/>
            <a:ext cx="576064" cy="237626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Down Arrow 4"/>
          <p:cNvSpPr/>
          <p:nvPr/>
        </p:nvSpPr>
        <p:spPr>
          <a:xfrm rot="16200000">
            <a:off x="5040052" y="4977172"/>
            <a:ext cx="576064" cy="237626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188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pt-BR" sz="8000" b="1" dirty="0" smtClean="0">
                <a:solidFill>
                  <a:srgbClr val="0070C0"/>
                </a:solidFill>
              </a:rPr>
              <a:t>Conclusão:</a:t>
            </a:r>
            <a:endParaRPr lang="pt-BR" sz="8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2497"/>
            <a:ext cx="8229600" cy="4525963"/>
          </a:xfrm>
        </p:spPr>
        <p:txBody>
          <a:bodyPr>
            <a:normAutofit/>
          </a:bodyPr>
          <a:lstStyle/>
          <a:p>
            <a:r>
              <a:rPr lang="pt-BR" sz="2800" dirty="0" smtClean="0"/>
              <a:t>Quanto mais à direita da tabela, maior a afinidade, pois à direita estão localizados os ametais.</a:t>
            </a:r>
          </a:p>
          <a:p>
            <a:endParaRPr lang="pt-BR" sz="2800" dirty="0"/>
          </a:p>
          <a:p>
            <a:r>
              <a:rPr lang="pt-BR" sz="2800" dirty="0" smtClean="0"/>
              <a:t>Quanto maior o número de camadas, maior o número de elétrons logo, maior será a repulsão para com o elétron ganho.</a:t>
            </a:r>
            <a:endParaRPr lang="pt-BR" sz="2800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652120" y="4469979"/>
            <a:ext cx="0" cy="165618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3707904" y="6100908"/>
            <a:ext cx="1728192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67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91264" cy="3010346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chemeClr val="accent5">
                    <a:lumMod val="75000"/>
                  </a:schemeClr>
                </a:solidFill>
              </a:rPr>
              <a:t>Eletronegatividade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3200" dirty="0" smtClean="0"/>
              <a:t>consiste em avaliar qual dos átomos numa ligação covalente </a:t>
            </a:r>
            <a:r>
              <a:rPr lang="pt-BR" sz="3200" dirty="0" smtClean="0"/>
              <a:t>apresenta </a:t>
            </a:r>
            <a:r>
              <a:rPr lang="pt-BR" sz="3200" dirty="0" smtClean="0"/>
              <a:t>maior capacidade de atrair elétrons.</a:t>
            </a:r>
            <a:br>
              <a:rPr lang="pt-BR" sz="3200" dirty="0" smtClean="0"/>
            </a:br>
            <a:endParaRPr lang="pt-BR" sz="3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079" y="2564904"/>
            <a:ext cx="6736219" cy="413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own Arrow 3"/>
          <p:cNvSpPr/>
          <p:nvPr/>
        </p:nvSpPr>
        <p:spPr>
          <a:xfrm rot="10800000">
            <a:off x="7092280" y="3284984"/>
            <a:ext cx="576064" cy="237626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Down Arrow 4"/>
          <p:cNvSpPr/>
          <p:nvPr/>
        </p:nvSpPr>
        <p:spPr>
          <a:xfrm rot="16200000">
            <a:off x="5256076" y="4814664"/>
            <a:ext cx="576064" cy="237626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877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235</Words>
  <Application>Microsoft Office PowerPoint</Application>
  <PresentationFormat>On-screen Show (4:3)</PresentationFormat>
  <Paragraphs>25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 </vt:lpstr>
      <vt:lpstr>PowerPoint Presentation</vt:lpstr>
      <vt:lpstr>Raio Atômico</vt:lpstr>
      <vt:lpstr>Conclusão:</vt:lpstr>
      <vt:lpstr>  Potencial de ionização: consiste na energia necessária para se retirar um elétron do átomo em seu estado gasoso. Na + Energia  Na+ + 1e-    </vt:lpstr>
      <vt:lpstr>Conclusão:</vt:lpstr>
      <vt:lpstr>         Afinidade eletrônica: consiste na energia liberada ao se ganhar um elétron em seu estado gasoso. Cl + 1 e-  Cl- + Energia </vt:lpstr>
      <vt:lpstr>Conclusão:</vt:lpstr>
      <vt:lpstr>Eletronegatividade consiste em avaliar qual dos átomos numa ligação covalente apresenta maior capacidade de atrair elétrons. </vt:lpstr>
      <vt:lpstr>Conclusão:</vt:lpstr>
      <vt:lpstr>Raio iônico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Propriedades Periódicas</dc:title>
  <dc:creator>Natalia</dc:creator>
  <cp:lastModifiedBy>Natalia</cp:lastModifiedBy>
  <cp:revision>11</cp:revision>
  <dcterms:created xsi:type="dcterms:W3CDTF">2020-06-15T00:32:39Z</dcterms:created>
  <dcterms:modified xsi:type="dcterms:W3CDTF">2020-09-02T12:50:28Z</dcterms:modified>
</cp:coreProperties>
</file>