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76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875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66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08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946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44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61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5429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682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955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672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9EEC365-07D0-4D0C-B4D5-9B309E0CE42D}" type="datetimeFigureOut">
              <a:rPr lang="pt-BR" smtClean="0"/>
              <a:t>13/08/2021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CE33EE7-5683-468A-8940-C45437A0F94B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598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8D7FB0-05B6-40B8-A0C5-8EB3BCA1B8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PORTUGUÊS – 6º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865CDA-184F-4EC5-A46D-F17E335DF7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Prof.: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26531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83C53-28EF-4104-AED2-1FA1D9D57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CONTEÚDO PARA A PROVA – 16/08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3DB238-4F2D-43D9-9498-174BEAEEE3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468" y="1964029"/>
            <a:ext cx="11745532" cy="4023360"/>
          </a:xfrm>
        </p:spPr>
        <p:txBody>
          <a:bodyPr>
            <a:normAutofit/>
          </a:bodyPr>
          <a:lstStyle/>
          <a:p>
            <a:pPr algn="just"/>
            <a:r>
              <a:rPr lang="pt-BR" sz="2800" dirty="0"/>
              <a:t>1. FRASE NOMINAL, FRASE VERBAL, ORAÇÃO E PERÍODO;</a:t>
            </a:r>
          </a:p>
          <a:p>
            <a:pPr algn="just"/>
            <a:r>
              <a:rPr lang="pt-BR" sz="2800" dirty="0"/>
              <a:t>2. SUJEITO, NÚCLEO, CLASSIFICAÇÃO: SIMPLES, COMPOSTO, OCULTO;</a:t>
            </a:r>
          </a:p>
          <a:p>
            <a:pPr algn="just"/>
            <a:r>
              <a:rPr lang="pt-BR" sz="2800" dirty="0"/>
              <a:t>3. PRONOMES PESSOAIS (RETO, OBLÍQUO), DE TRATAMENTO, POSSESSIVO, DEMONSTRATIVO, INDEFINIDO, INTERROGATIVO;</a:t>
            </a:r>
          </a:p>
          <a:p>
            <a:pPr algn="just"/>
            <a:r>
              <a:rPr lang="pt-BR" sz="2800" dirty="0"/>
              <a:t>4. </a:t>
            </a:r>
            <a:r>
              <a:rPr lang="pt-BR" sz="2800"/>
              <a:t>TEXTO, INTERPRETAÇÃO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97421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C39DE9-2A4C-4C12-BF80-54102D4E3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73487"/>
            <a:ext cx="12192000" cy="5803476"/>
          </a:xfrm>
        </p:spPr>
        <p:txBody>
          <a:bodyPr/>
          <a:lstStyle/>
          <a:p>
            <a:pPr marL="0" indent="0" algn="ctr">
              <a:buNone/>
            </a:pPr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REVISÃO</a:t>
            </a:r>
          </a:p>
          <a:p>
            <a:pPr marL="0" indent="0" algn="just">
              <a:buNone/>
            </a:pPr>
            <a:r>
              <a:rPr lang="pt-BR" dirty="0"/>
              <a:t>1) Na frase: “</a:t>
            </a:r>
            <a:r>
              <a:rPr lang="pt-BR" dirty="0">
                <a:highlight>
                  <a:srgbClr val="FFFF00"/>
                </a:highlight>
              </a:rPr>
              <a:t>Aquelas pessoas comuns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sentiam</a:t>
            </a:r>
            <a:r>
              <a:rPr lang="pt-BR" dirty="0">
                <a:highlight>
                  <a:srgbClr val="FFFF00"/>
                </a:highlight>
              </a:rPr>
              <a:t>-se tristes diante das dificuldades que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encontravam</a:t>
            </a:r>
            <a:r>
              <a:rPr lang="pt-BR" dirty="0">
                <a:highlight>
                  <a:srgbClr val="FFFF00"/>
                </a:highlight>
              </a:rPr>
              <a:t> pelo caminho</a:t>
            </a:r>
            <a:r>
              <a:rPr lang="pt-BR" dirty="0"/>
              <a:t>.” </a:t>
            </a:r>
          </a:p>
          <a:p>
            <a:pPr algn="just"/>
            <a:r>
              <a:rPr lang="pt-BR" dirty="0"/>
              <a:t>Destaque os substantivos. </a:t>
            </a:r>
            <a:r>
              <a:rPr lang="pt-BR" dirty="0">
                <a:solidFill>
                  <a:srgbClr val="FF0000"/>
                </a:solidFill>
              </a:rPr>
              <a:t>pessoas, dificuldades e caminho.</a:t>
            </a:r>
          </a:p>
          <a:p>
            <a:pPr algn="just"/>
            <a:r>
              <a:rPr lang="pt-BR" dirty="0"/>
              <a:t>Encontre o sujeito e classifique-o. </a:t>
            </a:r>
            <a:r>
              <a:rPr lang="pt-BR" dirty="0">
                <a:solidFill>
                  <a:srgbClr val="FF0000"/>
                </a:solidFill>
              </a:rPr>
              <a:t>Aquelas </a:t>
            </a:r>
            <a:r>
              <a:rPr lang="pt-BR" dirty="0">
                <a:solidFill>
                  <a:srgbClr val="FF0000"/>
                </a:solidFill>
                <a:highlight>
                  <a:srgbClr val="FFFF00"/>
                </a:highlight>
              </a:rPr>
              <a:t>pessoas (núcleo)</a:t>
            </a:r>
            <a:r>
              <a:rPr lang="pt-BR" dirty="0">
                <a:solidFill>
                  <a:srgbClr val="FF0000"/>
                </a:solidFill>
              </a:rPr>
              <a:t>  - Simples</a:t>
            </a:r>
          </a:p>
          <a:p>
            <a:pPr algn="just"/>
            <a:r>
              <a:rPr lang="pt-BR" dirty="0"/>
              <a:t>Quantas frases há no período acima? Como ele se classifica? </a:t>
            </a:r>
            <a:r>
              <a:rPr lang="pt-BR" dirty="0">
                <a:solidFill>
                  <a:srgbClr val="FF0000"/>
                </a:solidFill>
              </a:rPr>
              <a:t>2 orações. Composto</a:t>
            </a:r>
          </a:p>
          <a:p>
            <a:pPr marL="0" indent="0" algn="just">
              <a:buNone/>
            </a:pPr>
            <a:r>
              <a:rPr lang="pt-BR" dirty="0"/>
              <a:t>2) O que é língua? R= </a:t>
            </a:r>
            <a:r>
              <a:rPr lang="pt-BR" dirty="0">
                <a:solidFill>
                  <a:srgbClr val="FF0000"/>
                </a:solidFill>
              </a:rPr>
              <a:t>Conjunto organizado de elementos que possibilitam a comunicação. Tem léxico, gramática.</a:t>
            </a:r>
          </a:p>
          <a:p>
            <a:pPr marL="0" indent="0" algn="just">
              <a:buNone/>
            </a:pPr>
            <a:r>
              <a:rPr lang="pt-BR" dirty="0"/>
              <a:t>3) O que é linguagem? R= </a:t>
            </a:r>
            <a:r>
              <a:rPr lang="pt-BR" dirty="0">
                <a:solidFill>
                  <a:srgbClr val="FF0000"/>
                </a:solidFill>
              </a:rPr>
              <a:t>É a capacidade humana de se comunicar.</a:t>
            </a:r>
          </a:p>
          <a:p>
            <a:pPr marL="0" indent="0" algn="just">
              <a:buNone/>
            </a:pPr>
            <a:r>
              <a:rPr lang="pt-BR" dirty="0"/>
              <a:t>4) O que é variedade linguística? R= </a:t>
            </a:r>
            <a:r>
              <a:rPr lang="pt-BR" dirty="0">
                <a:solidFill>
                  <a:srgbClr val="FF0000"/>
                </a:solidFill>
              </a:rPr>
              <a:t>Diferenças na língua, no vocabulário e na pronúncia, de acordo com vários fatores.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7908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15BC74CE-1A07-4FBE-8A79-F4A6183B59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667" y="2"/>
            <a:ext cx="12192000" cy="2588652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77A653C-423B-4464-9D4A-C5342B53A387}"/>
              </a:ext>
            </a:extLst>
          </p:cNvPr>
          <p:cNvSpPr txBox="1"/>
          <p:nvPr/>
        </p:nvSpPr>
        <p:spPr>
          <a:xfrm>
            <a:off x="255430" y="2588654"/>
            <a:ext cx="116811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5) Que nomes recebem os pronomes destacados? </a:t>
            </a:r>
            <a:r>
              <a:rPr lang="pt-BR" sz="2400" dirty="0">
                <a:solidFill>
                  <a:srgbClr val="FF0000"/>
                </a:solidFill>
              </a:rPr>
              <a:t>Possessivos</a:t>
            </a:r>
            <a:endParaRPr lang="pt-BR" sz="2400" dirty="0"/>
          </a:p>
          <a:p>
            <a:endParaRPr lang="pt-BR" sz="2400" dirty="0"/>
          </a:p>
          <a:p>
            <a:r>
              <a:rPr lang="pt-BR" sz="2400" dirty="0"/>
              <a:t>6) A quem se refere o pronome destacado no 1º quadrinho? </a:t>
            </a:r>
            <a:r>
              <a:rPr lang="pt-BR" sz="2400" dirty="0">
                <a:solidFill>
                  <a:srgbClr val="FF0000"/>
                </a:solidFill>
              </a:rPr>
              <a:t>Ao John</a:t>
            </a:r>
          </a:p>
          <a:p>
            <a:endParaRPr lang="pt-BR" sz="2400" dirty="0"/>
          </a:p>
          <a:p>
            <a:r>
              <a:rPr lang="pt-BR" sz="2400" dirty="0"/>
              <a:t>7) Na fala do Garfield, no último quadrinho, retire: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Um numeral -  </a:t>
            </a:r>
            <a:r>
              <a:rPr lang="pt-BR" sz="2400" dirty="0">
                <a:solidFill>
                  <a:srgbClr val="FF0000"/>
                </a:solidFill>
              </a:rPr>
              <a:t>um  </a:t>
            </a:r>
            <a:r>
              <a:rPr lang="pt-BR" sz="2400" dirty="0"/>
              <a:t>                       Um pronome (e sua classificação) – </a:t>
            </a:r>
            <a:r>
              <a:rPr lang="pt-BR" sz="2400" dirty="0">
                <a:solidFill>
                  <a:srgbClr val="FF0000"/>
                </a:solidFill>
              </a:rPr>
              <a:t>você (tratamento)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r>
              <a:rPr lang="pt-BR" sz="2400" dirty="0"/>
              <a:t>8) “Teríamos que levantar nossos braços para ouvir as pessoas falarem?” Qual é o sujeito da forma verbal </a:t>
            </a:r>
            <a:r>
              <a:rPr lang="pt-BR" sz="2400" b="1" dirty="0"/>
              <a:t>teríamos? </a:t>
            </a:r>
            <a:r>
              <a:rPr lang="pt-BR" sz="2400" dirty="0"/>
              <a:t>Ele aparece na frase? Então como ele se classifica? </a:t>
            </a:r>
            <a:r>
              <a:rPr lang="pt-BR" sz="2400" dirty="0">
                <a:solidFill>
                  <a:srgbClr val="FF0000"/>
                </a:solidFill>
              </a:rPr>
              <a:t>(NÓS). Não. Sujeito Oculto ou desinencial.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96716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3F7738-2326-4ACF-B648-D72ED73FF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4851"/>
            <a:ext cx="10515600" cy="5842112"/>
          </a:xfrm>
        </p:spPr>
        <p:txBody>
          <a:bodyPr/>
          <a:lstStyle/>
          <a:p>
            <a:r>
              <a:rPr lang="pt-BR" sz="2000" dirty="0"/>
              <a:t>9) Como ficaria a frase da questão 8, se substituíssemos “as pessoas” pelo pronome oblíquo “as”? R=“... Para ouvi-</a:t>
            </a:r>
            <a:r>
              <a:rPr lang="pt-BR" sz="2000" b="1" dirty="0">
                <a:solidFill>
                  <a:srgbClr val="FF0000"/>
                </a:solidFill>
              </a:rPr>
              <a:t>las</a:t>
            </a:r>
            <a:r>
              <a:rPr lang="pt-BR" sz="2000" dirty="0"/>
              <a:t> falarem.”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10) Faça a substituição do termo destacado pelo pronome oblíquo correspondente (o, a, os, as). Faça as adaptações necessárias.</a:t>
            </a:r>
          </a:p>
          <a:p>
            <a:pPr marL="0" indent="0">
              <a:buNone/>
            </a:pPr>
            <a:r>
              <a:rPr lang="pt-BR" dirty="0"/>
              <a:t>a) Quero ouvir </a:t>
            </a:r>
            <a:r>
              <a:rPr lang="pt-BR" b="1" u="sng" dirty="0">
                <a:solidFill>
                  <a:srgbClr val="FF0000"/>
                </a:solidFill>
              </a:rPr>
              <a:t>seus comentários</a:t>
            </a:r>
            <a:r>
              <a:rPr lang="pt-BR" dirty="0"/>
              <a:t>. Quero ouvi-los.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b) Não consegui carregar </a:t>
            </a:r>
            <a:r>
              <a:rPr lang="pt-BR" b="1" u="sng" dirty="0">
                <a:solidFill>
                  <a:srgbClr val="FF0000"/>
                </a:solidFill>
              </a:rPr>
              <a:t>sua bolsa</a:t>
            </a:r>
            <a:r>
              <a:rPr lang="pt-BR" dirty="0"/>
              <a:t>. Não consegui carregá-la.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c) As crianças comeram </a:t>
            </a:r>
            <a:r>
              <a:rPr lang="pt-BR" b="1" u="sng" dirty="0">
                <a:solidFill>
                  <a:srgbClr val="FF0000"/>
                </a:solidFill>
              </a:rPr>
              <a:t>todo o bolo</a:t>
            </a:r>
            <a:r>
              <a:rPr lang="pt-BR" dirty="0"/>
              <a:t>. As crianças comeram-no.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d) A mãe levou </a:t>
            </a:r>
            <a:r>
              <a:rPr lang="pt-BR" b="1" u="sng" dirty="0">
                <a:solidFill>
                  <a:srgbClr val="FF0000"/>
                </a:solidFill>
              </a:rPr>
              <a:t>sua filha </a:t>
            </a:r>
            <a:r>
              <a:rPr lang="pt-BR" dirty="0"/>
              <a:t>à escola. Sua mãe levou-a à escola.</a:t>
            </a:r>
          </a:p>
        </p:txBody>
      </p:sp>
    </p:spTree>
    <p:extLst>
      <p:ext uri="{BB962C8B-B14F-4D97-AF65-F5344CB8AC3E}">
        <p14:creationId xmlns:p14="http://schemas.microsoft.com/office/powerpoint/2010/main" val="2887693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393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Tw Cen MT</vt:lpstr>
      <vt:lpstr>Tw Cen MT Condensed</vt:lpstr>
      <vt:lpstr>Wingdings 3</vt:lpstr>
      <vt:lpstr>Integral</vt:lpstr>
      <vt:lpstr>PORTUGUÊS – 6º ANO</vt:lpstr>
      <vt:lpstr>CONTEÚDO PARA A PROVA – 16/08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PORTUGUÊS – 6º ANO</dc:title>
  <dc:creator>Christina Almeida</dc:creator>
  <cp:lastModifiedBy>Christina Almeida</cp:lastModifiedBy>
  <cp:revision>2</cp:revision>
  <dcterms:created xsi:type="dcterms:W3CDTF">2021-08-13T11:38:38Z</dcterms:created>
  <dcterms:modified xsi:type="dcterms:W3CDTF">2021-08-13T12:14:10Z</dcterms:modified>
</cp:coreProperties>
</file>