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43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6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1946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91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6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071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576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75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73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443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541C-224D-4C3B-8AE3-9A66DA7C7654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315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1541C-224D-4C3B-8AE3-9A66DA7C7654}" type="datetimeFigureOut">
              <a:rPr lang="pt-BR" smtClean="0"/>
              <a:t>22/10/2020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F093E-EC3C-40F7-B44A-23A0D986BBFA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609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792" y="476672"/>
            <a:ext cx="7772400" cy="1470025"/>
          </a:xfrm>
        </p:spPr>
        <p:txBody>
          <a:bodyPr/>
          <a:lstStyle/>
          <a:p>
            <a:r>
              <a:rPr lang="pt-BR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Correção do PowerPoint – reações químicas – parte 2</a:t>
            </a:r>
            <a:endParaRPr lang="pt-BR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120571"/>
            <a:ext cx="4104456" cy="2026085"/>
          </a:xfrm>
          <a:prstGeom prst="rect">
            <a:avLst/>
          </a:prstGeom>
        </p:spPr>
      </p:pic>
      <p:pic>
        <p:nvPicPr>
          <p:cNvPr id="5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242" y="2292808"/>
            <a:ext cx="4237125" cy="168160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6" y="4379967"/>
            <a:ext cx="395287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241" y="4379966"/>
            <a:ext cx="4237125" cy="1683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urved Left Arrow 7"/>
          <p:cNvSpPr/>
          <p:nvPr/>
        </p:nvSpPr>
        <p:spPr>
          <a:xfrm>
            <a:off x="8460432" y="3013291"/>
            <a:ext cx="181903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724874" y="3056362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/4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>
            <a:off x="2699792" y="2984857"/>
            <a:ext cx="288032" cy="8125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7588" y="3181336"/>
            <a:ext cx="6639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</a:rPr>
              <a:t>X1,25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16" name="Curved Left Arrow 15"/>
          <p:cNvSpPr/>
          <p:nvPr/>
        </p:nvSpPr>
        <p:spPr>
          <a:xfrm>
            <a:off x="4242298" y="2903176"/>
            <a:ext cx="181903" cy="43204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82583" y="2934534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x2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8" name="Curved Right Arrow 17"/>
          <p:cNvSpPr/>
          <p:nvPr/>
        </p:nvSpPr>
        <p:spPr>
          <a:xfrm>
            <a:off x="7711217" y="3034490"/>
            <a:ext cx="288032" cy="63173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55345" y="3165691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x3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97" y="188640"/>
            <a:ext cx="9077856" cy="6408712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20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31" y="332656"/>
            <a:ext cx="6336704" cy="633670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188640"/>
            <a:ext cx="8352928" cy="648072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3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399651"/>
            <a:ext cx="5420074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 smtClean="0"/>
              <a:t>   </a:t>
            </a:r>
            <a:r>
              <a:rPr lang="pt-BR" sz="4400" dirty="0" smtClean="0">
                <a:solidFill>
                  <a:schemeClr val="tx2"/>
                </a:solidFill>
              </a:rPr>
              <a:t>Observe a reação:</a:t>
            </a:r>
          </a:p>
          <a:p>
            <a:r>
              <a:rPr lang="pt-BR" sz="4800" b="1" dirty="0" smtClean="0"/>
              <a:t>N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 + 3 H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           2 NH</a:t>
            </a:r>
            <a:r>
              <a:rPr lang="pt-BR" sz="4800" b="1" baseline="-25000" dirty="0" smtClean="0"/>
              <a:t>3</a:t>
            </a:r>
          </a:p>
          <a:p>
            <a:endParaRPr lang="pt-BR" sz="4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75623" y="1503846"/>
            <a:ext cx="122413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9552" y="2492896"/>
            <a:ext cx="823885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/>
              <a:t>Indique: 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Os reagentes: </a:t>
            </a:r>
            <a:r>
              <a:rPr lang="pt-BR" sz="2400" i="1" dirty="0" smtClean="0"/>
              <a:t>N</a:t>
            </a:r>
            <a:r>
              <a:rPr lang="pt-BR" sz="2400" i="1" baseline="-25000" dirty="0" smtClean="0"/>
              <a:t>2</a:t>
            </a:r>
            <a:r>
              <a:rPr lang="pt-BR" sz="2400" i="1" dirty="0" smtClean="0"/>
              <a:t> e H</a:t>
            </a:r>
            <a:r>
              <a:rPr lang="pt-BR" sz="2400" i="1" baseline="-25000" dirty="0" smtClean="0"/>
              <a:t>2</a:t>
            </a:r>
          </a:p>
          <a:p>
            <a:pPr marL="342900" indent="-342900">
              <a:buAutoNum type="alphaLcParenR"/>
            </a:pPr>
            <a:r>
              <a:rPr lang="pt-BR" sz="2400" dirty="0"/>
              <a:t> </a:t>
            </a:r>
            <a:r>
              <a:rPr lang="pt-BR" sz="2400" dirty="0" smtClean="0"/>
              <a:t>Os produtos: </a:t>
            </a:r>
            <a:endParaRPr lang="pt-BR" sz="2400" baseline="-25000" dirty="0" smtClean="0">
              <a:solidFill>
                <a:srgbClr val="FF0000"/>
              </a:solidFill>
            </a:endParaRPr>
          </a:p>
          <a:p>
            <a:pPr marL="342900" indent="-342900">
              <a:buAutoNum type="alphaLcParenR"/>
            </a:pPr>
            <a:r>
              <a:rPr lang="pt-BR" sz="2400" dirty="0"/>
              <a:t> </a:t>
            </a:r>
            <a:r>
              <a:rPr lang="pt-BR" sz="2400" dirty="0" smtClean="0"/>
              <a:t>Indique quais substâncias são </a:t>
            </a:r>
            <a:r>
              <a:rPr lang="pt-BR" sz="2400" dirty="0" smtClean="0">
                <a:solidFill>
                  <a:srgbClr val="FF0000"/>
                </a:solidFill>
              </a:rPr>
              <a:t>compostas</a:t>
            </a:r>
            <a:r>
              <a:rPr lang="pt-BR" sz="2400" dirty="0" smtClean="0"/>
              <a:t> e quais são </a:t>
            </a:r>
            <a:r>
              <a:rPr lang="pt-BR" sz="2400" i="1" dirty="0" smtClean="0"/>
              <a:t>simples</a:t>
            </a:r>
            <a:r>
              <a:rPr lang="pt-BR" sz="2400" dirty="0" smtClean="0"/>
              <a:t>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Complete a tabela:</a:t>
            </a:r>
          </a:p>
          <a:p>
            <a:endParaRPr lang="pt-B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44351"/>
              </p:ext>
            </p:extLst>
          </p:nvPr>
        </p:nvGraphicFramePr>
        <p:xfrm>
          <a:off x="1403648" y="4708887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Experimento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N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3 H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2 NH</a:t>
                      </a:r>
                      <a:r>
                        <a:rPr lang="pt-BR" sz="1800" baseline="-25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0,5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1,0</a:t>
                      </a:r>
                      <a:r>
                        <a:rPr lang="pt-BR" b="1" baseline="0" dirty="0" smtClean="0"/>
                        <a:t>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1,5 g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 </a:t>
                      </a:r>
                      <a:r>
                        <a:rPr lang="pt-BR" b="1" dirty="0" smtClean="0"/>
                        <a:t>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3,0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4,5 g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2,0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4,0</a:t>
                      </a:r>
                      <a:r>
                        <a:rPr lang="pt-BR" b="1" baseline="0" dirty="0" smtClean="0"/>
                        <a:t>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 </a:t>
                      </a:r>
                      <a:r>
                        <a:rPr lang="pt-BR" b="1" dirty="0" smtClean="0"/>
                        <a:t>g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9512" y="188640"/>
            <a:ext cx="8712968" cy="648072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9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309436"/>
            <a:ext cx="57961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>
                <a:solidFill>
                  <a:schemeClr val="tx2"/>
                </a:solidFill>
              </a:rPr>
              <a:t>   Observe a reação:</a:t>
            </a:r>
          </a:p>
          <a:p>
            <a:r>
              <a:rPr lang="pt-BR" sz="4800" b="1" dirty="0" smtClean="0"/>
              <a:t>2H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 +  O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           2 H</a:t>
            </a:r>
            <a:r>
              <a:rPr lang="pt-BR" sz="4800" b="1" baseline="-25000" dirty="0" smtClean="0"/>
              <a:t>2</a:t>
            </a:r>
            <a:r>
              <a:rPr lang="pt-BR" sz="4800" b="1" dirty="0" smtClean="0"/>
              <a:t>O</a:t>
            </a:r>
          </a:p>
          <a:p>
            <a:endParaRPr lang="pt-BR" sz="48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067944" y="1470537"/>
            <a:ext cx="122413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85800" y="2348880"/>
            <a:ext cx="8334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/>
              <a:t>Indique: 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Os reagentes: </a:t>
            </a:r>
            <a:r>
              <a:rPr lang="pt-BR" sz="2400" i="1" dirty="0" smtClean="0"/>
              <a:t>H</a:t>
            </a:r>
            <a:r>
              <a:rPr lang="pt-BR" sz="2400" i="1" baseline="-25000" dirty="0" smtClean="0"/>
              <a:t>2</a:t>
            </a:r>
            <a:r>
              <a:rPr lang="pt-BR" sz="2400" dirty="0" smtClean="0"/>
              <a:t> e </a:t>
            </a:r>
            <a:r>
              <a:rPr lang="pt-BR" sz="2400" i="1" dirty="0" smtClean="0"/>
              <a:t>O</a:t>
            </a:r>
            <a:r>
              <a:rPr lang="pt-BR" sz="2400" i="1" baseline="-25000" dirty="0" smtClean="0"/>
              <a:t>2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 Os produtos: </a:t>
            </a:r>
            <a:r>
              <a:rPr lang="pt-BR" sz="2400" dirty="0" smtClean="0">
                <a:solidFill>
                  <a:srgbClr val="FF0000"/>
                </a:solidFill>
              </a:rPr>
              <a:t>H</a:t>
            </a:r>
            <a:r>
              <a:rPr lang="pt-BR" sz="2400" baseline="-25000" dirty="0" smtClean="0">
                <a:solidFill>
                  <a:srgbClr val="FF0000"/>
                </a:solidFill>
              </a:rPr>
              <a:t>2</a:t>
            </a:r>
            <a:r>
              <a:rPr lang="pt-BR" sz="2400" dirty="0" smtClean="0">
                <a:solidFill>
                  <a:srgbClr val="FF0000"/>
                </a:solidFill>
              </a:rPr>
              <a:t>O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 Indique quais substâncias são </a:t>
            </a:r>
            <a:r>
              <a:rPr lang="pt-BR" sz="2400" dirty="0" smtClean="0">
                <a:solidFill>
                  <a:srgbClr val="FF0000"/>
                </a:solidFill>
              </a:rPr>
              <a:t>compostas</a:t>
            </a:r>
            <a:r>
              <a:rPr lang="pt-BR" sz="2400" dirty="0" smtClean="0"/>
              <a:t> e quais são </a:t>
            </a:r>
            <a:r>
              <a:rPr lang="pt-BR" sz="2400" i="1" dirty="0" smtClean="0"/>
              <a:t>simples</a:t>
            </a:r>
            <a:r>
              <a:rPr lang="pt-BR" sz="2400" dirty="0" smtClean="0"/>
              <a:t>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Complete a tabela: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425943"/>
              </p:ext>
            </p:extLst>
          </p:nvPr>
        </p:nvGraphicFramePr>
        <p:xfrm>
          <a:off x="1605136" y="465313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Experiemento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2 H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O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2 H</a:t>
                      </a:r>
                      <a:r>
                        <a:rPr lang="pt-BR" sz="1800" b="1" baseline="-25000" dirty="0" smtClean="0"/>
                        <a:t>2</a:t>
                      </a:r>
                      <a:r>
                        <a:rPr lang="pt-BR" sz="1800" b="1" dirty="0" smtClean="0"/>
                        <a:t>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8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16 g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r>
                        <a:rPr lang="pt-BR" b="1" baseline="0" dirty="0" smtClean="0"/>
                        <a:t>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 </a:t>
                      </a:r>
                      <a:r>
                        <a:rPr lang="pt-BR" b="1" dirty="0" smtClean="0"/>
                        <a:t>g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 </a:t>
                      </a:r>
                      <a:r>
                        <a:rPr lang="pt-BR" b="1" baseline="0" dirty="0" smtClean="0"/>
                        <a:t>g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g</a:t>
                      </a:r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188640"/>
            <a:ext cx="8568952" cy="640871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48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8640960" cy="6264696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TextBox 2"/>
          <p:cNvSpPr txBox="1"/>
          <p:nvPr/>
        </p:nvSpPr>
        <p:spPr>
          <a:xfrm>
            <a:off x="2123728" y="332656"/>
            <a:ext cx="5149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b="1" dirty="0" smtClean="0">
                <a:solidFill>
                  <a:srgbClr val="002060"/>
                </a:solidFill>
              </a:rPr>
              <a:t>Observe a reação</a:t>
            </a:r>
            <a:endParaRPr lang="pt-BR" sz="5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283306"/>
            <a:ext cx="6568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800" dirty="0" smtClean="0"/>
              <a:t>CH</a:t>
            </a:r>
            <a:r>
              <a:rPr lang="pt-BR" sz="4800" baseline="-25000" dirty="0" smtClean="0"/>
              <a:t>4</a:t>
            </a:r>
            <a:r>
              <a:rPr lang="pt-BR" sz="4800" dirty="0" smtClean="0"/>
              <a:t> + 2O</a:t>
            </a:r>
            <a:r>
              <a:rPr lang="pt-BR" sz="4800" baseline="-25000" dirty="0" smtClean="0"/>
              <a:t>2</a:t>
            </a:r>
            <a:r>
              <a:rPr lang="pt-BR" sz="4800" dirty="0" smtClean="0"/>
              <a:t>       CO</a:t>
            </a:r>
            <a:r>
              <a:rPr lang="pt-BR" sz="4800" baseline="-25000" dirty="0" smtClean="0"/>
              <a:t>2</a:t>
            </a:r>
            <a:r>
              <a:rPr lang="pt-BR" sz="4800" dirty="0" smtClean="0"/>
              <a:t> + 2 H</a:t>
            </a:r>
            <a:r>
              <a:rPr lang="pt-BR" sz="4800" baseline="-25000" dirty="0" smtClean="0"/>
              <a:t>2</a:t>
            </a:r>
            <a:r>
              <a:rPr lang="pt-BR" sz="4800" dirty="0" smtClean="0"/>
              <a:t>O</a:t>
            </a:r>
            <a:endParaRPr lang="pt-BR" sz="4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129458" y="1698804"/>
            <a:ext cx="774639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32096" y="2413337"/>
            <a:ext cx="8416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Indique: </a:t>
            </a:r>
          </a:p>
          <a:p>
            <a:pPr marL="342900" indent="-342900">
              <a:buAutoNum type="alphaLcParenR"/>
            </a:pPr>
            <a:r>
              <a:rPr lang="pt-BR" sz="2400" dirty="0"/>
              <a:t>Os reagentes: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Os </a:t>
            </a:r>
            <a:r>
              <a:rPr lang="pt-BR" sz="2400" dirty="0"/>
              <a:t>produtos:</a:t>
            </a:r>
          </a:p>
          <a:p>
            <a:pPr marL="342900" indent="-342900">
              <a:buAutoNum type="alphaLcParenR"/>
            </a:pPr>
            <a:r>
              <a:rPr lang="pt-BR" sz="2400" dirty="0" smtClean="0"/>
              <a:t>Indique </a:t>
            </a:r>
            <a:r>
              <a:rPr lang="pt-BR" sz="2400" dirty="0"/>
              <a:t>quais substâncias </a:t>
            </a:r>
            <a:r>
              <a:rPr lang="pt-BR" sz="2400" dirty="0" smtClean="0"/>
              <a:t>são compostas </a:t>
            </a:r>
            <a:r>
              <a:rPr lang="pt-BR" sz="2400" dirty="0"/>
              <a:t>e quais são simples:</a:t>
            </a:r>
          </a:p>
          <a:p>
            <a:pPr marL="342900" indent="-342900">
              <a:buAutoNum type="alphaLcParenR"/>
            </a:pPr>
            <a:r>
              <a:rPr lang="pt-BR" sz="2400" dirty="0"/>
              <a:t>Complete a tabela:</a:t>
            </a:r>
          </a:p>
          <a:p>
            <a:endParaRPr lang="pt-BR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530166"/>
              </p:ext>
            </p:extLst>
          </p:nvPr>
        </p:nvGraphicFramePr>
        <p:xfrm>
          <a:off x="1524000" y="4437112"/>
          <a:ext cx="6144345" cy="1990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869"/>
                <a:gridCol w="1228869"/>
                <a:gridCol w="1228869"/>
                <a:gridCol w="1228869"/>
                <a:gridCol w="1228869"/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Experiemento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aseline="0" dirty="0" smtClean="0"/>
                        <a:t> CH</a:t>
                      </a:r>
                      <a:r>
                        <a:rPr lang="pt-BR" sz="1800" baseline="-25000" dirty="0" smtClean="0"/>
                        <a:t>4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 2O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/>
                        <a:t>2 H</a:t>
                      </a:r>
                      <a:r>
                        <a:rPr lang="pt-BR" sz="1800" b="1" baseline="-25000" dirty="0" smtClean="0"/>
                        <a:t>2</a:t>
                      </a:r>
                      <a:r>
                        <a:rPr lang="pt-BR" sz="1800" b="1" dirty="0" smtClean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aseline="0" dirty="0" smtClean="0"/>
                        <a:t> CO</a:t>
                      </a:r>
                      <a:r>
                        <a:rPr lang="pt-BR" sz="1800" baseline="-25000" dirty="0" smtClean="0"/>
                        <a:t>2</a:t>
                      </a:r>
                      <a:endParaRPr lang="pt-BR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 smtClean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4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 </a:t>
                      </a:r>
                      <a:endParaRPr lang="pt-BR" b="1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2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9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3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16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baseline="0" dirty="0" smtClean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12 g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8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202</Words>
  <Application>Microsoft Office PowerPoint</Application>
  <PresentationFormat>On-screen Show (4:3)</PresentationFormat>
  <Paragraphs>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Correção do PowerPoint – reações químicas – parte 2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Correção do PowerPoint – reações – parte 2</dc:title>
  <dc:creator>Natalia</dc:creator>
  <cp:lastModifiedBy>Natalia</cp:lastModifiedBy>
  <cp:revision>12</cp:revision>
  <dcterms:created xsi:type="dcterms:W3CDTF">2020-05-20T14:55:03Z</dcterms:created>
  <dcterms:modified xsi:type="dcterms:W3CDTF">2020-10-22T13:51:20Z</dcterms:modified>
</cp:coreProperties>
</file>