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5" r:id="rId2"/>
    <p:sldId id="286" r:id="rId3"/>
    <p:sldId id="288" r:id="rId4"/>
    <p:sldId id="291" r:id="rId5"/>
    <p:sldId id="300" r:id="rId6"/>
    <p:sldId id="293" r:id="rId7"/>
    <p:sldId id="299" r:id="rId8"/>
    <p:sldId id="301" r:id="rId9"/>
    <p:sldId id="302" r:id="rId10"/>
    <p:sldId id="303" r:id="rId11"/>
    <p:sldId id="304" r:id="rId12"/>
    <p:sldId id="305" r:id="rId13"/>
    <p:sldId id="306" r:id="rId14"/>
    <p:sldId id="307" r:id="rId15"/>
    <p:sldId id="308" r:id="rId16"/>
    <p:sldId id="309" r:id="rId17"/>
    <p:sldId id="311" r:id="rId18"/>
    <p:sldId id="312" r:id="rId19"/>
    <p:sldId id="313" r:id="rId20"/>
    <p:sldId id="314" r:id="rId21"/>
    <p:sldId id="315" r:id="rId22"/>
    <p:sldId id="316" r:id="rId23"/>
    <p:sldId id="317" r:id="rId24"/>
    <p:sldId id="318" r:id="rId25"/>
    <p:sldId id="319" r:id="rId26"/>
    <p:sldId id="32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434" autoAdjust="0"/>
  </p:normalViewPr>
  <p:slideViewPr>
    <p:cSldViewPr snapToGrid="0">
      <p:cViewPr varScale="1">
        <p:scale>
          <a:sx n="74" d="100"/>
          <a:sy n="74"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2A54C80-263E-416B-A8E0-580EDEADCBDC}" type="datetimeFigureOut">
              <a:rPr lang="en-US" dirty="0"/>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8/9/2021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97476"/>
            <a:ext cx="8596668" cy="1320800"/>
          </a:xfrm>
        </p:spPr>
        <p:txBody>
          <a:bodyPr>
            <a:normAutofit/>
          </a:bodyPr>
          <a:lstStyle/>
          <a:p>
            <a:pPr algn="ctr"/>
            <a:r>
              <a:rPr lang="pt-BR" dirty="0"/>
              <a:t>José Lins do Rego: lembranças de um menino de </a:t>
            </a:r>
            <a:r>
              <a:rPr lang="pt-BR" dirty="0" smtClean="0"/>
              <a:t>engenho (1901-1957)</a:t>
            </a:r>
            <a:endParaRPr lang="pt-BR" dirty="0"/>
          </a:p>
        </p:txBody>
      </p:sp>
      <p:sp>
        <p:nvSpPr>
          <p:cNvPr id="3" name="Espaço Reservado para Conteúdo 2"/>
          <p:cNvSpPr>
            <a:spLocks noGrp="1"/>
          </p:cNvSpPr>
          <p:nvPr>
            <p:ph idx="1"/>
          </p:nvPr>
        </p:nvSpPr>
        <p:spPr>
          <a:xfrm>
            <a:off x="296214" y="1687132"/>
            <a:ext cx="9375820" cy="4881093"/>
          </a:xfrm>
        </p:spPr>
        <p:txBody>
          <a:bodyPr>
            <a:normAutofit lnSpcReduction="10000"/>
          </a:bodyPr>
          <a:lstStyle/>
          <a:p>
            <a:pPr algn="just"/>
            <a:r>
              <a:rPr lang="pt-BR" dirty="0"/>
              <a:t>A ficção de José Lins do Rego é de </a:t>
            </a:r>
            <a:r>
              <a:rPr lang="pt-BR" dirty="0" smtClean="0"/>
              <a:t>fundo memorialista</a:t>
            </a:r>
            <a:r>
              <a:rPr lang="pt-BR" dirty="0"/>
              <a:t>. Reconstrói o mundo em que nasceu </a:t>
            </a:r>
            <a:r>
              <a:rPr lang="pt-BR" dirty="0" smtClean="0"/>
              <a:t>e se </a:t>
            </a:r>
            <a:r>
              <a:rPr lang="pt-BR" dirty="0"/>
              <a:t>criou, as histórias que ouviu na infância e </a:t>
            </a:r>
            <a:r>
              <a:rPr lang="pt-BR" dirty="0" smtClean="0"/>
              <a:t>a tradição </a:t>
            </a:r>
            <a:r>
              <a:rPr lang="pt-BR" dirty="0"/>
              <a:t>de que foi testemunha</a:t>
            </a:r>
            <a:r>
              <a:rPr lang="pt-BR" dirty="0" smtClean="0"/>
              <a:t>.</a:t>
            </a:r>
          </a:p>
          <a:p>
            <a:r>
              <a:rPr lang="pt-BR" b="1" dirty="0"/>
              <a:t>O próprio autor divide sua obra assim</a:t>
            </a:r>
            <a:r>
              <a:rPr lang="pt-BR" b="1" dirty="0" smtClean="0"/>
              <a:t>:</a:t>
            </a:r>
          </a:p>
          <a:p>
            <a:pPr>
              <a:buAutoNum type="alphaLcParenR"/>
            </a:pPr>
            <a:r>
              <a:rPr lang="pt-BR" dirty="0" smtClean="0"/>
              <a:t>Ciclo </a:t>
            </a:r>
            <a:r>
              <a:rPr lang="pt-BR" dirty="0"/>
              <a:t>da cana-de-açúcar: Menino </a:t>
            </a:r>
            <a:r>
              <a:rPr lang="pt-BR" dirty="0" smtClean="0"/>
              <a:t>de engenho</a:t>
            </a:r>
            <a:r>
              <a:rPr lang="pt-BR" dirty="0"/>
              <a:t>, Doidinho, Banguê, Fogo morto </a:t>
            </a:r>
            <a:r>
              <a:rPr lang="pt-BR" dirty="0" smtClean="0"/>
              <a:t>e Usina.</a:t>
            </a:r>
          </a:p>
          <a:p>
            <a:pPr algn="just"/>
            <a:r>
              <a:rPr lang="pt-BR" dirty="0" smtClean="0"/>
              <a:t>É </a:t>
            </a:r>
            <a:r>
              <a:rPr lang="pt-BR" dirty="0"/>
              <a:t>o ciclo de maior interesse e </a:t>
            </a:r>
            <a:r>
              <a:rPr lang="pt-BR" dirty="0" smtClean="0"/>
              <a:t>importância, pois </a:t>
            </a:r>
            <a:r>
              <a:rPr lang="pt-BR" dirty="0"/>
              <a:t>aí estão as obras mais </a:t>
            </a:r>
            <a:r>
              <a:rPr lang="pt-BR" dirty="0" smtClean="0"/>
              <a:t>significativas: fixa </a:t>
            </a:r>
            <a:r>
              <a:rPr lang="pt-BR" dirty="0"/>
              <a:t>o esplendor e </a:t>
            </a:r>
            <a:r>
              <a:rPr lang="pt-BR" dirty="0" smtClean="0"/>
              <a:t>a </a:t>
            </a:r>
            <a:r>
              <a:rPr lang="pt-BR" dirty="0"/>
              <a:t>decadência </a:t>
            </a:r>
            <a:r>
              <a:rPr lang="pt-BR" dirty="0" smtClean="0"/>
              <a:t>do engenho </a:t>
            </a:r>
            <a:r>
              <a:rPr lang="pt-BR" dirty="0"/>
              <a:t>de açúcar</a:t>
            </a:r>
            <a:r>
              <a:rPr lang="pt-BR" dirty="0" smtClean="0"/>
              <a:t>.</a:t>
            </a:r>
          </a:p>
          <a:p>
            <a:pPr marL="0" indent="0">
              <a:buNone/>
            </a:pPr>
            <a:r>
              <a:rPr lang="pt-BR" dirty="0" smtClean="0"/>
              <a:t>b</a:t>
            </a:r>
            <a:r>
              <a:rPr lang="pt-BR" dirty="0"/>
              <a:t>) Ciclo do Cangaço, misticismo e </a:t>
            </a:r>
            <a:r>
              <a:rPr lang="pt-BR" dirty="0" smtClean="0"/>
              <a:t>seca: Pedra </a:t>
            </a:r>
            <a:r>
              <a:rPr lang="pt-BR" dirty="0"/>
              <a:t>Bonita e Cangaceiros.</a:t>
            </a:r>
          </a:p>
          <a:p>
            <a:pPr marL="0" indent="0">
              <a:buNone/>
            </a:pPr>
            <a:r>
              <a:rPr lang="pt-BR" dirty="0"/>
              <a:t>c) Obras pertencentes aos dois ciclos: </a:t>
            </a:r>
            <a:r>
              <a:rPr lang="pt-BR" dirty="0" smtClean="0"/>
              <a:t>O moleque </a:t>
            </a:r>
            <a:r>
              <a:rPr lang="pt-BR" dirty="0"/>
              <a:t>Ricardo, Pureza e Riacho doce.</a:t>
            </a:r>
          </a:p>
          <a:p>
            <a:pPr marL="0" indent="0">
              <a:buNone/>
            </a:pPr>
            <a:r>
              <a:rPr lang="pt-BR" dirty="0"/>
              <a:t>d) Obras de tendências intimistas: </a:t>
            </a:r>
            <a:r>
              <a:rPr lang="pt-BR" dirty="0" smtClean="0"/>
              <a:t>Água-Mãe e </a:t>
            </a:r>
            <a:r>
              <a:rPr lang="pt-BR" dirty="0"/>
              <a:t>Eurídice</a:t>
            </a:r>
            <a:r>
              <a:rPr lang="pt-BR" dirty="0" smtClean="0"/>
              <a:t>.</a:t>
            </a:r>
          </a:p>
          <a:p>
            <a:pPr marL="0" indent="0">
              <a:buNone/>
            </a:pPr>
            <a:endParaRPr lang="pt-BR" dirty="0"/>
          </a:p>
          <a:p>
            <a:pPr algn="just"/>
            <a:r>
              <a:rPr lang="pt-BR" dirty="0"/>
              <a:t>As frustações da infância e da adolescência </a:t>
            </a:r>
            <a:r>
              <a:rPr lang="pt-BR" dirty="0" smtClean="0"/>
              <a:t>e os </a:t>
            </a:r>
            <a:r>
              <a:rPr lang="pt-BR" dirty="0"/>
              <a:t>componentes nostálgicos são constantes na </a:t>
            </a:r>
            <a:r>
              <a:rPr lang="pt-BR" dirty="0" smtClean="0"/>
              <a:t>obra de </a:t>
            </a:r>
            <a:r>
              <a:rPr lang="pt-BR" dirty="0"/>
              <a:t>José Lins do Rego, bem como os problemas </a:t>
            </a:r>
            <a:r>
              <a:rPr lang="pt-BR" dirty="0" smtClean="0"/>
              <a:t>do Nordeste</a:t>
            </a:r>
            <a:r>
              <a:rPr lang="pt-BR" dirty="0"/>
              <a:t>, a paisagem da zona açucareira, a </a:t>
            </a:r>
            <a:r>
              <a:rPr lang="pt-BR" dirty="0" smtClean="0"/>
              <a:t>forma desumana </a:t>
            </a:r>
            <a:r>
              <a:rPr lang="pt-BR" dirty="0"/>
              <a:t>como são tratados os menos </a:t>
            </a:r>
            <a:r>
              <a:rPr lang="pt-BR" dirty="0" smtClean="0"/>
              <a:t>favorecidos, a </a:t>
            </a:r>
            <a:r>
              <a:rPr lang="pt-BR" dirty="0"/>
              <a:t>posse de terras.</a:t>
            </a:r>
            <a:endParaRPr lang="pt-BR" dirty="0"/>
          </a:p>
        </p:txBody>
      </p:sp>
    </p:spTree>
    <p:extLst>
      <p:ext uri="{BB962C8B-B14F-4D97-AF65-F5344CB8AC3E}">
        <p14:creationId xmlns:p14="http://schemas.microsoft.com/office/powerpoint/2010/main" val="188650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8941" y="334852"/>
            <a:ext cx="10354614" cy="6349284"/>
          </a:xfrm>
        </p:spPr>
        <p:txBody>
          <a:bodyPr/>
          <a:lstStyle/>
          <a:p>
            <a:pPr marL="0" indent="0" algn="ctr">
              <a:buNone/>
            </a:pPr>
            <a:r>
              <a:rPr lang="pt-BR" dirty="0" err="1"/>
              <a:t>PÓS-Modernismo</a:t>
            </a:r>
            <a:r>
              <a:rPr lang="pt-BR" dirty="0"/>
              <a:t>: a arte procura novos rumos </a:t>
            </a:r>
          </a:p>
          <a:p>
            <a:pPr algn="just"/>
            <a:r>
              <a:rPr lang="pt-BR" dirty="0"/>
              <a:t>O conceito de pós-modernidade tem sido discutido por muitos historiadores, sociólogos e críticos de arte. De modo geral, embora as definições específicas possam variar, há um consenso em relação às linhas fundamentais que separam o Modernismo do Pós-Modernismo. </a:t>
            </a:r>
          </a:p>
          <a:p>
            <a:pPr algn="just"/>
            <a:r>
              <a:rPr lang="pt-BR" dirty="0">
                <a:solidFill>
                  <a:srgbClr val="FF0000"/>
                </a:solidFill>
              </a:rPr>
              <a:t>Associado ao período do fim da Segunda Guerra Mundial</a:t>
            </a:r>
            <a:r>
              <a:rPr lang="pt-BR" dirty="0"/>
              <a:t>, o surgimento do Pós-Modernismo parece ter sido desencadeado pela crise dos valores que vigoraram a partir do início do século XX. </a:t>
            </a:r>
          </a:p>
          <a:p>
            <a:pPr algn="just"/>
            <a:r>
              <a:rPr lang="pt-BR" dirty="0"/>
              <a:t>Os conceitos de classe social, de ideologia, de direita e esquerda, de arte, do Estado de bem-estar começam a ruir, afetados pelas duas guerras mundiais. O Pós-Modernismo </a:t>
            </a:r>
            <a:r>
              <a:rPr lang="pt-BR" u="sng" dirty="0"/>
              <a:t>nasce da ruptura com algumas certezas e definições que sustentavam conceitos do campo social, político, econômico, estético</a:t>
            </a:r>
            <a:r>
              <a:rPr lang="pt-BR" dirty="0"/>
              <a:t>, etc.</a:t>
            </a:r>
          </a:p>
          <a:p>
            <a:pPr algn="just"/>
            <a:r>
              <a:rPr lang="pt-BR" dirty="0"/>
              <a:t>O que importa, no mundo contemporâneo, é a individualidade extrema. A solidariedade e a busca do bem-estar social são postas em segundo plano. No centro da sociedade, o indivíduo reina absoluto.</a:t>
            </a:r>
          </a:p>
          <a:p>
            <a:pPr algn="just"/>
            <a:r>
              <a:rPr lang="pt-BR" dirty="0"/>
              <a:t>A impossibilidade de definir o movimento nascido nesse contexto fez com que os teóricos optassem por apresentá-lo como aquilo que vem depois (pós) do Modernismo, usando a referência cronológica como uma base mais segura. </a:t>
            </a:r>
          </a:p>
          <a:p>
            <a:pPr algn="just"/>
            <a:r>
              <a:rPr lang="pt-BR" dirty="0"/>
              <a:t>Nesse mundo, as fronteiras entre ideologias de direita e de esquerda, bem e mal, certo e errado, beleza e feiura tornaram-se pouco nítidas, e os artistas também começaram a questionar os modelos considerados modernos. </a:t>
            </a:r>
          </a:p>
        </p:txBody>
      </p:sp>
    </p:spTree>
    <p:extLst>
      <p:ext uri="{BB962C8B-B14F-4D97-AF65-F5344CB8AC3E}">
        <p14:creationId xmlns:p14="http://schemas.microsoft.com/office/powerpoint/2010/main" val="196322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96214" y="309093"/>
            <a:ext cx="8977788" cy="5732269"/>
          </a:xfrm>
        </p:spPr>
        <p:txBody>
          <a:bodyPr/>
          <a:lstStyle/>
          <a:p>
            <a:pPr algn="just"/>
            <a:r>
              <a:rPr lang="pt-BR" dirty="0"/>
              <a:t>A arte se alia à mídia e busca atingir o grande público. Andy Warhol recria, nos anos 1960, a imagem de produtos domésticos, como sopas enlatadas e esponjas de aço, criando a pop art. </a:t>
            </a:r>
          </a:p>
          <a:p>
            <a:pPr algn="just"/>
            <a:r>
              <a:rPr lang="pt-BR" b="1" dirty="0"/>
              <a:t>Pop </a:t>
            </a:r>
            <a:r>
              <a:rPr lang="pt-BR" b="1" dirty="0" err="1"/>
              <a:t>Art</a:t>
            </a:r>
            <a:r>
              <a:rPr lang="pt-BR" dirty="0"/>
              <a:t> é a abreviatura em inglês de Popular </a:t>
            </a:r>
            <a:r>
              <a:rPr lang="pt-BR" b="1" dirty="0" err="1"/>
              <a:t>Art</a:t>
            </a:r>
            <a:r>
              <a:rPr lang="pt-BR" dirty="0"/>
              <a:t> ("</a:t>
            </a:r>
            <a:r>
              <a:rPr lang="pt-BR" b="1" dirty="0"/>
              <a:t>Arte</a:t>
            </a:r>
            <a:r>
              <a:rPr lang="pt-BR" dirty="0"/>
              <a:t> Popular", em português), um movimento artístico que surgiu em meados dos anos 1950, com o objetivo de "abraçar" e desconstruir imagens pertencentes às culturas de massa, a chamada "cultura </a:t>
            </a:r>
            <a:r>
              <a:rPr lang="pt-BR" b="1" dirty="0"/>
              <a:t>pop</a:t>
            </a:r>
            <a:r>
              <a:rPr lang="pt-BR" dirty="0"/>
              <a:t>", feita para as grandes </a:t>
            </a:r>
            <a:r>
              <a:rPr lang="pt-BR" dirty="0" smtClean="0"/>
              <a:t>multidões</a:t>
            </a:r>
          </a:p>
          <a:p>
            <a:pPr algn="just"/>
            <a:endParaRPr lang="pt-BR" dirty="0"/>
          </a:p>
          <a:p>
            <a:pPr algn="just"/>
            <a:endParaRPr lang="pt-BR" dirty="0"/>
          </a:p>
        </p:txBody>
      </p:sp>
      <p:pic>
        <p:nvPicPr>
          <p:cNvPr id="4" name="Imagem 3"/>
          <p:cNvPicPr>
            <a:picLocks noChangeAspect="1"/>
          </p:cNvPicPr>
          <p:nvPr/>
        </p:nvPicPr>
        <p:blipFill>
          <a:blip r:embed="rId2"/>
          <a:stretch>
            <a:fillRect/>
          </a:stretch>
        </p:blipFill>
        <p:spPr>
          <a:xfrm>
            <a:off x="711969" y="2807594"/>
            <a:ext cx="5842438" cy="3507615"/>
          </a:xfrm>
          <a:prstGeom prst="rect">
            <a:avLst/>
          </a:prstGeom>
        </p:spPr>
      </p:pic>
    </p:spTree>
    <p:extLst>
      <p:ext uri="{BB962C8B-B14F-4D97-AF65-F5344CB8AC3E}">
        <p14:creationId xmlns:p14="http://schemas.microsoft.com/office/powerpoint/2010/main" val="270633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3845" y="203000"/>
            <a:ext cx="10926531" cy="6287952"/>
          </a:xfrm>
        </p:spPr>
        <p:txBody>
          <a:bodyPr/>
          <a:lstStyle/>
          <a:p>
            <a:pPr algn="just"/>
            <a:r>
              <a:rPr lang="pt-BR" dirty="0"/>
              <a:t>Na década de 1940, os poetas, que desejavam devolver aos poemas o rigor formal abandonado pelos primeiros modernistas, passam a privilegiar o trabalho com a materialidade do texto poético (sons, ritmos, rimas, disposição do verso na página, etc.). Algumas formas fixas e modelos poéticos mais “clássicos" foram retomados. </a:t>
            </a:r>
          </a:p>
          <a:p>
            <a:pPr algn="just"/>
            <a:r>
              <a:rPr lang="pt-BR" dirty="0"/>
              <a:t>Com isso, os escritores esperavam definir de modo mais claro os limites que separavam o poético, fundamentado no trabalho com a forma, do não poético, associado ao mero registro do elemento prosaico do cotidiano.</a:t>
            </a:r>
          </a:p>
          <a:p>
            <a:pPr algn="just"/>
            <a:r>
              <a:rPr lang="pt-BR" dirty="0"/>
              <a:t>Participaram dessa retomada da forma autores como Péricles Eugênio da Silva Ramos, </a:t>
            </a:r>
            <a:r>
              <a:rPr lang="pt-BR" dirty="0" err="1"/>
              <a:t>Lêdo</a:t>
            </a:r>
            <a:r>
              <a:rPr lang="pt-BR" dirty="0"/>
              <a:t> Ivo, </a:t>
            </a:r>
            <a:r>
              <a:rPr lang="pt-BR" dirty="0" err="1"/>
              <a:t>Geir</a:t>
            </a:r>
            <a:r>
              <a:rPr lang="pt-BR" dirty="0"/>
              <a:t> Campos, José Paulo Paes e João Cabral de Melo </a:t>
            </a:r>
            <a:r>
              <a:rPr lang="pt-BR" dirty="0" smtClean="0"/>
              <a:t>Neto.</a:t>
            </a:r>
          </a:p>
          <a:p>
            <a:pPr algn="just"/>
            <a:r>
              <a:rPr lang="pt-BR" dirty="0"/>
              <a:t>O cuidado formal que define o projeto literário dos poetas de 1945 pode ser percebido na preocupação em escolher a palavra exata, muitas vezes desdobrada em metáforas que ampliam o sentido do poema para campos semânticos inesperados.</a:t>
            </a:r>
          </a:p>
          <a:p>
            <a:pPr algn="just"/>
            <a:r>
              <a:rPr lang="pt-BR" dirty="0"/>
              <a:t>O crítico e professor Alfredo Bosi destaca duas preocupações que orientavam a produção poética da geração de 1945:</a:t>
            </a:r>
          </a:p>
          <a:p>
            <a:pPr algn="just"/>
            <a:r>
              <a:rPr lang="pt-BR" dirty="0"/>
              <a:t>A busca de mensagens (temas, motivos poéticos) que dessem ao texto a dimensão de um testemunho crítico da realidade no plano social, moral e político; </a:t>
            </a:r>
          </a:p>
          <a:p>
            <a:pPr algn="just"/>
            <a:r>
              <a:rPr lang="pt-BR" dirty="0"/>
              <a:t>Desejo de encontrar códigos formais que trouxessem para o verso estruturas semelhantes às utilizadas para a comunicação de massa (cores, símbolos, exploração do formato das letras, organização gráfica, etc.), elemento essencial da sociedade contemporânea.</a:t>
            </a:r>
          </a:p>
          <a:p>
            <a:pPr algn="just"/>
            <a:endParaRPr lang="pt-BR" dirty="0"/>
          </a:p>
          <a:p>
            <a:endParaRPr lang="pt-BR" dirty="0"/>
          </a:p>
        </p:txBody>
      </p:sp>
    </p:spTree>
    <p:extLst>
      <p:ext uri="{BB962C8B-B14F-4D97-AF65-F5344CB8AC3E}">
        <p14:creationId xmlns:p14="http://schemas.microsoft.com/office/powerpoint/2010/main" val="26813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6037" y="396182"/>
            <a:ext cx="3693084" cy="5614191"/>
          </a:xfrm>
        </p:spPr>
      </p:pic>
    </p:spTree>
    <p:extLst>
      <p:ext uri="{BB962C8B-B14F-4D97-AF65-F5344CB8AC3E}">
        <p14:creationId xmlns:p14="http://schemas.microsoft.com/office/powerpoint/2010/main" val="155652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13386"/>
            <a:ext cx="8596668" cy="1320800"/>
          </a:xfrm>
        </p:spPr>
        <p:txBody>
          <a:bodyPr>
            <a:normAutofit fontScale="90000"/>
          </a:bodyPr>
          <a:lstStyle/>
          <a:p>
            <a:pPr algn="ctr"/>
            <a:r>
              <a:rPr lang="pt-BR" dirty="0" smtClean="0"/>
              <a:t>João Cabral de Melo Neto</a:t>
            </a:r>
            <a:br>
              <a:rPr lang="pt-BR" dirty="0" smtClean="0"/>
            </a:br>
            <a:r>
              <a:rPr lang="pt-BR" dirty="0" smtClean="0"/>
              <a:t>Morte </a:t>
            </a:r>
            <a:r>
              <a:rPr lang="pt-BR" dirty="0"/>
              <a:t>e vida </a:t>
            </a:r>
            <a:r>
              <a:rPr lang="pt-BR" dirty="0" err="1"/>
              <a:t>severina</a:t>
            </a:r>
            <a:r>
              <a:rPr lang="pt-BR" dirty="0"/>
              <a:t>: recriação do nascimento de </a:t>
            </a:r>
            <a:r>
              <a:rPr lang="pt-BR" dirty="0" smtClean="0"/>
              <a:t>Cristo</a:t>
            </a:r>
            <a:endParaRPr lang="pt-BR" dirty="0"/>
          </a:p>
        </p:txBody>
      </p:sp>
      <p:sp>
        <p:nvSpPr>
          <p:cNvPr id="3" name="Espaço Reservado para Conteúdo 2"/>
          <p:cNvSpPr>
            <a:spLocks noGrp="1"/>
          </p:cNvSpPr>
          <p:nvPr>
            <p:ph idx="1"/>
          </p:nvPr>
        </p:nvSpPr>
        <p:spPr>
          <a:xfrm>
            <a:off x="334851" y="1930400"/>
            <a:ext cx="8939151" cy="4110962"/>
          </a:xfrm>
        </p:spPr>
        <p:txBody>
          <a:bodyPr/>
          <a:lstStyle/>
          <a:p>
            <a:pPr algn="just"/>
            <a:r>
              <a:rPr lang="pt-BR" dirty="0"/>
              <a:t>A mais conhecida obra de João Cabral, Morte e vida </a:t>
            </a:r>
            <a:r>
              <a:rPr lang="pt-BR" dirty="0" err="1"/>
              <a:t>severina</a:t>
            </a:r>
            <a:r>
              <a:rPr lang="pt-BR" dirty="0"/>
              <a:t>, era a de que ele menos gostava. Feita para atender a uma encomenda de Maria Clara Machado, que precisava de um auto de Natal, o poema situa em um manguezal do Recife a cena bíblica do nascimento de Cristo, representada pelo nascimento do filho de um carpinteiro pernambucano.</a:t>
            </a:r>
          </a:p>
          <a:p>
            <a:pPr algn="just"/>
            <a:r>
              <a:rPr lang="pt-BR" dirty="0"/>
              <a:t>Severino, o protagonista, é um nordestino que sai do interior do sertão em direção ao litoral, em busca de melhores condições. Na sua fala inicial, percebe-se o drama da personagem: incapaz de encontrar características pessoais ou sociais que o diferenciem de tantos outros retirantes, Severino torna-se um símbolo do drama vivido nas regiões assoladas pela seca.</a:t>
            </a:r>
          </a:p>
          <a:p>
            <a:pPr algn="just"/>
            <a:endParaRPr lang="pt-BR" dirty="0"/>
          </a:p>
        </p:txBody>
      </p:sp>
    </p:spTree>
    <p:extLst>
      <p:ext uri="{BB962C8B-B14F-4D97-AF65-F5344CB8AC3E}">
        <p14:creationId xmlns:p14="http://schemas.microsoft.com/office/powerpoint/2010/main" val="2828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061" y="178136"/>
            <a:ext cx="7817477" cy="5435546"/>
          </a:xfrm>
        </p:spPr>
      </p:pic>
      <p:sp>
        <p:nvSpPr>
          <p:cNvPr id="5" name="CaixaDeTexto 4"/>
          <p:cNvSpPr txBox="1"/>
          <p:nvPr/>
        </p:nvSpPr>
        <p:spPr>
          <a:xfrm>
            <a:off x="8306872" y="270456"/>
            <a:ext cx="3451539" cy="6186309"/>
          </a:xfrm>
          <a:prstGeom prst="rect">
            <a:avLst/>
          </a:prstGeom>
          <a:noFill/>
        </p:spPr>
        <p:txBody>
          <a:bodyPr wrap="square" rtlCol="0">
            <a:spAutoFit/>
          </a:bodyPr>
          <a:lstStyle/>
          <a:p>
            <a:pPr indent="457200" algn="just"/>
            <a:r>
              <a:rPr lang="pt-BR" dirty="0"/>
              <a:t>O retirante chega ao Recife com uma dúvida: será que vale a pena uma pessoa como ele permanecer viva, tendo que enfrentar tanta dificuldade? No momento em que faz essa pergunta a José, um carpinteiro com quem conversava no cais do rio Capibaribe, é interrompido por uma mulher, que vem avisar José do nascimento do filho. </a:t>
            </a:r>
            <a:endParaRPr lang="pt-BR" dirty="0" smtClean="0"/>
          </a:p>
          <a:p>
            <a:pPr indent="457200" algn="just"/>
            <a:r>
              <a:rPr lang="pt-BR" dirty="0" smtClean="0"/>
              <a:t>Severino </a:t>
            </a:r>
            <a:r>
              <a:rPr lang="pt-BR" dirty="0"/>
              <a:t>testemunha, então, a solidariedade dos outros habitantes do manguezal, dispostos a dividir o pouco que têm com a criança recém-nascida. Naquele momento, compreende que a própria vida deu a resposta que procurava: mesmo sofrida, difícil, a vida merece ser vivida</a:t>
            </a:r>
          </a:p>
        </p:txBody>
      </p:sp>
    </p:spTree>
    <p:extLst>
      <p:ext uri="{BB962C8B-B14F-4D97-AF65-F5344CB8AC3E}">
        <p14:creationId xmlns:p14="http://schemas.microsoft.com/office/powerpoint/2010/main" val="3734257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67425" y="218941"/>
            <a:ext cx="11011437" cy="6542467"/>
          </a:xfrm>
        </p:spPr>
        <p:txBody>
          <a:bodyPr>
            <a:normAutofit/>
          </a:bodyPr>
          <a:lstStyle/>
          <a:p>
            <a:pPr algn="just"/>
            <a:r>
              <a:rPr lang="pt-BR" dirty="0"/>
              <a:t>João Cabral é um poeta cerebral. Isso significa que o planejamento do poema e a reflexão sobre o próprio processo de composição são a base do seu fazer literário. </a:t>
            </a:r>
          </a:p>
          <a:p>
            <a:pPr algn="just"/>
            <a:r>
              <a:rPr lang="pt-BR" dirty="0"/>
              <a:t>Sua preocupação em buscar extrair a máxima significação de cada palavra e a qualidade literária de seus poemas foram fatores que o projetaram como um dos maiores poetas da sua geração e fizeram com que ele alcançasse uma importância muito grande para a literatura brasileira no século XX.</a:t>
            </a:r>
          </a:p>
          <a:p>
            <a:pPr algn="just"/>
            <a:r>
              <a:rPr lang="pt-BR" dirty="0"/>
              <a:t>Seu universo poético é essencialmente nordestino, com muitas referências à zona da mata e ao sertão. Fiel às origens, o autor pernambucano trouxe para o poema a aridez dos espaços em que se criou. </a:t>
            </a:r>
          </a:p>
          <a:p>
            <a:pPr algn="just"/>
            <a:r>
              <a:rPr lang="pt-BR" dirty="0"/>
              <a:t>A linguagem que utiliza aparece despida de ornamentos, uma "faca só lâmina", como ele mesmo definiu. Pela linguagem de seus versos, por não falar de sentimentos, não abordar estados de espírito, os críticos o reconheceram como um poeta não lírico.</a:t>
            </a:r>
          </a:p>
          <a:p>
            <a:endParaRPr lang="pt-BR" dirty="0"/>
          </a:p>
        </p:txBody>
      </p:sp>
      <p:pic>
        <p:nvPicPr>
          <p:cNvPr id="4"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9" y="3676114"/>
            <a:ext cx="6903075" cy="3181886"/>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245" y="3554595"/>
            <a:ext cx="2812617" cy="3255109"/>
          </a:xfrm>
          <a:prstGeom prst="rect">
            <a:avLst/>
          </a:prstGeom>
        </p:spPr>
      </p:pic>
    </p:spTree>
    <p:extLst>
      <p:ext uri="{BB962C8B-B14F-4D97-AF65-F5344CB8AC3E}">
        <p14:creationId xmlns:p14="http://schemas.microsoft.com/office/powerpoint/2010/main" val="318462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1880" y="223234"/>
            <a:ext cx="8596668" cy="678287"/>
          </a:xfrm>
        </p:spPr>
        <p:txBody>
          <a:bodyPr>
            <a:normAutofit fontScale="90000"/>
          </a:bodyPr>
          <a:lstStyle/>
          <a:p>
            <a:pPr algn="ctr"/>
            <a:r>
              <a:rPr lang="pt-BR" dirty="0" smtClean="0"/>
              <a:t>O </a:t>
            </a:r>
            <a:r>
              <a:rPr lang="pt-BR" dirty="0"/>
              <a:t>Concretismo</a:t>
            </a:r>
            <a:br>
              <a:rPr lang="pt-BR" dirty="0"/>
            </a:br>
            <a:endParaRPr lang="pt-BR" dirty="0"/>
          </a:p>
        </p:txBody>
      </p:sp>
      <p:sp>
        <p:nvSpPr>
          <p:cNvPr id="3" name="Espaço Reservado para Conteúdo 2"/>
          <p:cNvSpPr>
            <a:spLocks noGrp="1"/>
          </p:cNvSpPr>
          <p:nvPr>
            <p:ph idx="1"/>
          </p:nvPr>
        </p:nvSpPr>
        <p:spPr>
          <a:xfrm>
            <a:off x="216923" y="1056069"/>
            <a:ext cx="9826581" cy="5653824"/>
          </a:xfrm>
        </p:spPr>
        <p:txBody>
          <a:bodyPr/>
          <a:lstStyle/>
          <a:p>
            <a:pPr algn="just"/>
            <a:r>
              <a:rPr lang="pt-BR" dirty="0"/>
              <a:t>A publicação, em 1956, da revista </a:t>
            </a:r>
            <a:r>
              <a:rPr lang="pt-BR" dirty="0" err="1"/>
              <a:t>Noigandres</a:t>
            </a:r>
            <a:r>
              <a:rPr lang="pt-BR" dirty="0"/>
              <a:t> trouxe à cena literária brasileira uma proposta radical de experimentação com a forma que propunha incorporar à poesia os signos da sociedade moderna, aliando a exploração de aspectos formais e a observação crítica da realidade.</a:t>
            </a:r>
          </a:p>
          <a:p>
            <a:pPr algn="just"/>
            <a:r>
              <a:rPr lang="pt-BR" b="1" dirty="0">
                <a:solidFill>
                  <a:srgbClr val="FF0000"/>
                </a:solidFill>
              </a:rPr>
              <a:t>O Concretismo, como ficou conhecido esse movimento, determinava uma ruptura radical com o lirismo. A poesia intimista deveria ser substituída pela concretude das palavras, </a:t>
            </a:r>
            <a:r>
              <a:rPr lang="pt-BR" b="1" dirty="0" smtClean="0">
                <a:solidFill>
                  <a:srgbClr val="FF0000"/>
                </a:solidFill>
              </a:rPr>
              <a:t>utilizadas </a:t>
            </a:r>
            <a:r>
              <a:rPr lang="pt-BR" b="1" dirty="0">
                <a:solidFill>
                  <a:srgbClr val="FF0000"/>
                </a:solidFill>
              </a:rPr>
              <a:t>no seu aspecto </a:t>
            </a:r>
            <a:r>
              <a:rPr lang="pt-BR" b="1" dirty="0" err="1">
                <a:solidFill>
                  <a:srgbClr val="FF0000"/>
                </a:solidFill>
              </a:rPr>
              <a:t>verbivocovisual</a:t>
            </a:r>
            <a:r>
              <a:rPr lang="pt-BR" b="1" dirty="0">
                <a:solidFill>
                  <a:srgbClr val="FF0000"/>
                </a:solidFill>
              </a:rPr>
              <a:t> (semântico, sonoro e visual). Veja o exemplo a seguir.</a:t>
            </a:r>
          </a:p>
          <a:p>
            <a:endParaRPr lang="pt-BR" dirty="0" smtClean="0"/>
          </a:p>
          <a:p>
            <a:endParaRPr lang="pt-BR" dirty="0"/>
          </a:p>
          <a:p>
            <a:endParaRPr lang="pt-BR" dirty="0" smtClean="0"/>
          </a:p>
          <a:p>
            <a:endParaRPr lang="pt-BR" dirty="0"/>
          </a:p>
          <a:p>
            <a:endParaRPr lang="pt-BR" dirty="0" smtClean="0"/>
          </a:p>
          <a:p>
            <a:endParaRPr lang="pt-BR" dirty="0"/>
          </a:p>
          <a:p>
            <a:pPr algn="just"/>
            <a:r>
              <a:rPr lang="pt-BR" dirty="0" smtClean="0"/>
              <a:t>O </a:t>
            </a:r>
            <a:r>
              <a:rPr lang="pt-BR" dirty="0"/>
              <a:t>título do poema é "</a:t>
            </a:r>
            <a:r>
              <a:rPr lang="pt-BR" dirty="0" smtClean="0"/>
              <a:t>Luxo</a:t>
            </a:r>
            <a:r>
              <a:rPr lang="pt-BR" dirty="0"/>
              <a:t>". Ele é composto de uma só palavra – lixo - formada pela repetição da palavra luxo, disposta para formar as letras L.</a:t>
            </a:r>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23" y="3382733"/>
            <a:ext cx="9386681" cy="2570039"/>
          </a:xfrm>
          <a:prstGeom prst="rect">
            <a:avLst/>
          </a:prstGeom>
        </p:spPr>
      </p:pic>
    </p:spTree>
    <p:extLst>
      <p:ext uri="{BB962C8B-B14F-4D97-AF65-F5344CB8AC3E}">
        <p14:creationId xmlns:p14="http://schemas.microsoft.com/office/powerpoint/2010/main" val="1484904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31820" y="579549"/>
            <a:ext cx="9465972" cy="6001555"/>
          </a:xfrm>
        </p:spPr>
        <p:txBody>
          <a:bodyPr>
            <a:normAutofit fontScale="92500" lnSpcReduction="10000"/>
          </a:bodyPr>
          <a:lstStyle/>
          <a:p>
            <a:pPr algn="just"/>
            <a:r>
              <a:rPr lang="pt-BR" b="1" dirty="0" smtClean="0">
                <a:solidFill>
                  <a:schemeClr val="accent1">
                    <a:lumMod val="60000"/>
                    <a:lumOff val="40000"/>
                  </a:schemeClr>
                </a:solidFill>
              </a:rPr>
              <a:t>Resposta:</a:t>
            </a:r>
            <a:r>
              <a:rPr lang="pt-BR" dirty="0" smtClean="0"/>
              <a:t> </a:t>
            </a:r>
            <a:r>
              <a:rPr lang="pt-BR" dirty="0"/>
              <a:t>0 poema tem um forte sentido social que nasce da oposição entre os termos lixo e luxo: a “nobreza" decorativa das letras douradas sugere um imenso “lixo" formado por pequenos "luxos". Pode-se perceber, ainda, o teor crítico em relação a uma </a:t>
            </a:r>
            <a:r>
              <a:rPr lang="pt-BR" dirty="0" smtClean="0"/>
              <a:t>sociedade </a:t>
            </a:r>
            <a:r>
              <a:rPr lang="pt-BR" dirty="0"/>
              <a:t>que, dominada pelo consumo, favorece o luxo e abandona o </a:t>
            </a:r>
            <a:r>
              <a:rPr lang="pt-BR" dirty="0" smtClean="0"/>
              <a:t>essencial.</a:t>
            </a:r>
          </a:p>
          <a:p>
            <a:pPr algn="just"/>
            <a:r>
              <a:rPr lang="pt-BR" dirty="0"/>
              <a:t>A poesia concreta pretendia promover a expansão dos sentidos da poesia, incorporando o signo visual como elemento carregado de significado, que interage com as palavras, criando novos sentidos e multiplicando as possibilidades de leitura.</a:t>
            </a:r>
          </a:p>
          <a:p>
            <a:pPr algn="just"/>
            <a:r>
              <a:rPr lang="pt-BR" dirty="0"/>
              <a:t>Entre os recursos utilizados para realizar esse projeto, destacam-se a valorização da disposição gráfica das palavras, o uso da elipse, a exploração do espaço da página como elemento de composição do poema.</a:t>
            </a:r>
          </a:p>
          <a:p>
            <a:r>
              <a:rPr lang="pt-BR" b="1" dirty="0" smtClean="0">
                <a:solidFill>
                  <a:schemeClr val="accent1">
                    <a:lumMod val="75000"/>
                  </a:schemeClr>
                </a:solidFill>
              </a:rPr>
              <a:t>OBS.: </a:t>
            </a:r>
            <a:r>
              <a:rPr lang="pt-BR" dirty="0"/>
              <a:t>Os concretistas não são parnasianos!   </a:t>
            </a:r>
          </a:p>
          <a:p>
            <a:pPr algn="just"/>
            <a:r>
              <a:rPr lang="pt-BR" b="1" u="sng" dirty="0"/>
              <a:t>É importante que não se confunda a valorização da técnica de composição promovida pela poesia de 1945 com o rebuscamento formal que marcou a </a:t>
            </a:r>
            <a:r>
              <a:rPr lang="pt-BR" b="1" u="sng" dirty="0" smtClean="0"/>
              <a:t>poética </a:t>
            </a:r>
            <a:r>
              <a:rPr lang="pt-BR" b="1" u="sng" dirty="0"/>
              <a:t>dos parnasianos. Trata-se de um procedimento </a:t>
            </a:r>
            <a:r>
              <a:rPr lang="pt-BR" b="1" u="sng" dirty="0" smtClean="0"/>
              <a:t>invernoso</a:t>
            </a:r>
            <a:r>
              <a:rPr lang="pt-BR" b="1" u="sng" dirty="0"/>
              <a:t>. No Pós-Modernismo, o domínio da forma deve permitir que a combinação entre código e mensagem aconteça de modo </a:t>
            </a:r>
            <a:r>
              <a:rPr lang="pt-BR" b="1" u="sng" dirty="0" smtClean="0"/>
              <a:t>absoluto</a:t>
            </a:r>
            <a:r>
              <a:rPr lang="pt-BR" b="1" u="sng" dirty="0"/>
              <a:t>, para que o poder de significação da palavra seja ampliado e o texto também tenha sua significação </a:t>
            </a:r>
            <a:r>
              <a:rPr lang="pt-BR" b="1" u="sng" dirty="0" smtClean="0"/>
              <a:t>ampliada </a:t>
            </a:r>
            <a:r>
              <a:rPr lang="pt-BR" b="1" u="sng" dirty="0"/>
              <a:t>por essa articulação.</a:t>
            </a:r>
          </a:p>
          <a:p>
            <a:pPr algn="just"/>
            <a:r>
              <a:rPr lang="pt-BR" b="1" u="sng" dirty="0"/>
              <a:t> </a:t>
            </a:r>
            <a:r>
              <a:rPr lang="pt-BR" b="1" u="sng" dirty="0" smtClean="0"/>
              <a:t>Os </a:t>
            </a:r>
            <a:r>
              <a:rPr lang="pt-BR" b="1" u="sng" dirty="0"/>
              <a:t>parnasianos investiam no rebuscamento formal sem pretender, com isso, criar novos sentidos para o texto. A arte pela arte, a perfeição formal, a </a:t>
            </a:r>
            <a:r>
              <a:rPr lang="pt-BR" b="1" u="sng" dirty="0" smtClean="0"/>
              <a:t>imparcialidade </a:t>
            </a:r>
            <a:r>
              <a:rPr lang="pt-BR" b="1" u="sng" dirty="0"/>
              <a:t>diante do objeto do poema eram seus </a:t>
            </a:r>
            <a:r>
              <a:rPr lang="pt-BR" b="1" u="sng" dirty="0" smtClean="0"/>
              <a:t>objetivos</a:t>
            </a:r>
            <a:r>
              <a:rPr lang="pt-BR" b="1" u="sng" dirty="0"/>
              <a:t>. Os concretistas, porém, desejavam que a perfeição formal expressasse uma observação crítica da </a:t>
            </a:r>
            <a:r>
              <a:rPr lang="pt-BR" b="1" u="sng" dirty="0" smtClean="0"/>
              <a:t>realidade</a:t>
            </a:r>
            <a:r>
              <a:rPr lang="pt-BR" b="1" u="sng" dirty="0"/>
              <a:t>. </a:t>
            </a:r>
            <a:endParaRPr lang="pt-BR" b="1" u="sng" dirty="0">
              <a:solidFill>
                <a:schemeClr val="accent1">
                  <a:lumMod val="75000"/>
                </a:schemeClr>
              </a:solidFill>
            </a:endParaRPr>
          </a:p>
        </p:txBody>
      </p:sp>
    </p:spTree>
    <p:extLst>
      <p:ext uri="{BB962C8B-B14F-4D97-AF65-F5344CB8AC3E}">
        <p14:creationId xmlns:p14="http://schemas.microsoft.com/office/powerpoint/2010/main" val="335745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64901"/>
            <a:ext cx="8596668" cy="588135"/>
          </a:xfrm>
        </p:spPr>
        <p:txBody>
          <a:bodyPr>
            <a:normAutofit fontScale="90000"/>
          </a:bodyPr>
          <a:lstStyle/>
          <a:p>
            <a:pPr algn="ctr"/>
            <a:r>
              <a:rPr lang="pt-BR" dirty="0"/>
              <a:t>Os três cavaleiros do </a:t>
            </a:r>
            <a:r>
              <a:rPr lang="pt-BR" dirty="0" smtClean="0"/>
              <a:t>Concretismo</a:t>
            </a:r>
            <a:endParaRPr lang="pt-BR" dirty="0"/>
          </a:p>
        </p:txBody>
      </p:sp>
      <p:sp>
        <p:nvSpPr>
          <p:cNvPr id="3" name="Espaço Reservado para Conteúdo 2"/>
          <p:cNvSpPr>
            <a:spLocks noGrp="1"/>
          </p:cNvSpPr>
          <p:nvPr>
            <p:ph idx="1"/>
          </p:nvPr>
        </p:nvSpPr>
        <p:spPr>
          <a:xfrm>
            <a:off x="244699" y="1146220"/>
            <a:ext cx="9285667" cy="5280337"/>
          </a:xfrm>
        </p:spPr>
        <p:txBody>
          <a:bodyPr/>
          <a:lstStyle/>
          <a:p>
            <a:pPr algn="just"/>
            <a:r>
              <a:rPr lang="pt-BR" dirty="0"/>
              <a:t>Em 1952, três jovens paulistas, Décio Pignatari e os irmãos Augusto e Haroldo de Campos, amigos desde o fim da década de 1940, </a:t>
            </a:r>
            <a:r>
              <a:rPr lang="pt-BR" dirty="0" smtClean="0"/>
              <a:t>fundaram </a:t>
            </a:r>
            <a:r>
              <a:rPr lang="pt-BR" dirty="0"/>
              <a:t>o grupo </a:t>
            </a:r>
            <a:r>
              <a:rPr lang="pt-BR" dirty="0" err="1"/>
              <a:t>Noigandres</a:t>
            </a:r>
            <a:r>
              <a:rPr lang="pt-BR" dirty="0"/>
              <a:t> e lançaram uma revista com o mesmo nome.</a:t>
            </a:r>
          </a:p>
          <a:p>
            <a:pPr algn="just"/>
            <a:r>
              <a:rPr lang="pt-BR" dirty="0"/>
              <a:t>Na revista já começaram a praticar a poesia concreta. Lançaram oficialmente o Concretismo durante a Exposição Nacional de Arte Concreta, realizada no Museu de Arte Moderna de São Paulo, em 1956.</a:t>
            </a:r>
          </a:p>
          <a:p>
            <a:pPr algn="just"/>
            <a:r>
              <a:rPr lang="pt-BR" dirty="0"/>
              <a:t>Os caminhos literários dos três jovens concretistas mantiveram-se próximos, mas a obra de cada um deles tem </a:t>
            </a:r>
            <a:r>
              <a:rPr lang="pt-BR" dirty="0" smtClean="0"/>
              <a:t>características </a:t>
            </a:r>
            <a:r>
              <a:rPr lang="pt-BR" dirty="0"/>
              <a:t>um pouco distintas. </a:t>
            </a:r>
            <a:endParaRPr lang="pt-BR" dirty="0" smtClean="0"/>
          </a:p>
          <a:p>
            <a:pPr algn="just"/>
            <a:r>
              <a:rPr lang="pt-BR" b="1" dirty="0" smtClean="0">
                <a:solidFill>
                  <a:schemeClr val="accent1">
                    <a:lumMod val="75000"/>
                  </a:schemeClr>
                </a:solidFill>
              </a:rPr>
              <a:t>Haroldo </a:t>
            </a:r>
            <a:r>
              <a:rPr lang="pt-BR" b="1" dirty="0">
                <a:solidFill>
                  <a:schemeClr val="accent1">
                    <a:lumMod val="75000"/>
                  </a:schemeClr>
                </a:solidFill>
              </a:rPr>
              <a:t>de Campos (1929-2003)</a:t>
            </a:r>
            <a:r>
              <a:rPr lang="pt-BR" dirty="0"/>
              <a:t> cria textos em que a intenção de evidenciar as relações entre as palavras (ecos, semelhanças sonoras, etc.) fica em primeiro plano. Isso faz com que sua obra adquira algumas características barrocas, pelo alto grau de elaboração alcançado. Destaca -se, entre os livros que publicou, Galáxias (1984), prosa poética iniciada em 1963 que revela estranhos nexos entre as palavras. São também importantes os livros de poesia Xadrez de estrelas (1976) e </a:t>
            </a:r>
            <a:r>
              <a:rPr lang="pt-BR" dirty="0" err="1"/>
              <a:t>Signância</a:t>
            </a:r>
            <a:r>
              <a:rPr lang="pt-BR" dirty="0"/>
              <a:t> quase céu (1979).</a:t>
            </a:r>
          </a:p>
          <a:p>
            <a:endParaRPr lang="pt-BR" dirty="0"/>
          </a:p>
        </p:txBody>
      </p:sp>
    </p:spTree>
    <p:extLst>
      <p:ext uri="{BB962C8B-B14F-4D97-AF65-F5344CB8AC3E}">
        <p14:creationId xmlns:p14="http://schemas.microsoft.com/office/powerpoint/2010/main" val="426002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130" y="347729"/>
            <a:ext cx="9580602" cy="6159049"/>
          </a:xfrm>
        </p:spPr>
      </p:pic>
    </p:spTree>
    <p:extLst>
      <p:ext uri="{BB962C8B-B14F-4D97-AF65-F5344CB8AC3E}">
        <p14:creationId xmlns:p14="http://schemas.microsoft.com/office/powerpoint/2010/main" val="1024141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39452" y="331789"/>
            <a:ext cx="9664402" cy="6326588"/>
          </a:xfrm>
        </p:spPr>
        <p:txBody>
          <a:bodyPr/>
          <a:lstStyle/>
          <a:p>
            <a:pPr algn="just"/>
            <a:r>
              <a:rPr lang="pt-BR" b="1" dirty="0">
                <a:solidFill>
                  <a:schemeClr val="accent1">
                    <a:lumMod val="75000"/>
                  </a:schemeClr>
                </a:solidFill>
              </a:rPr>
              <a:t>Augusto de Campos (1931-)</a:t>
            </a:r>
            <a:r>
              <a:rPr lang="pt-BR" dirty="0"/>
              <a:t> é o autor da série de poemas em cores </a:t>
            </a:r>
            <a:r>
              <a:rPr lang="pt-BR" dirty="0" err="1"/>
              <a:t>Poetamenos</a:t>
            </a:r>
            <a:r>
              <a:rPr lang="pt-BR" dirty="0"/>
              <a:t> (1955), considerada o primeiro exemplo da poesia concreta brasileira. A maior parte de seus poemas está reunida nos livros VIVAVAJA (1979) e </a:t>
            </a:r>
            <a:r>
              <a:rPr lang="pt-BR" dirty="0" err="1"/>
              <a:t>Despoesia</a:t>
            </a:r>
            <a:r>
              <a:rPr lang="pt-BR" dirty="0"/>
              <a:t> (1994). Traduziu, muitas vezes em parceria com o irmão Haroldo e Décio Pignatari, importantes poetas estrangeiros </a:t>
            </a:r>
            <a:r>
              <a:rPr lang="pt-BR" dirty="0" smtClean="0"/>
              <a:t>modernos</a:t>
            </a:r>
            <a:r>
              <a:rPr lang="pt-BR" dirty="0"/>
              <a:t>, como e. e. </a:t>
            </a:r>
            <a:r>
              <a:rPr lang="pt-BR" dirty="0" err="1"/>
              <a:t>cummings</a:t>
            </a:r>
            <a:r>
              <a:rPr lang="pt-BR" dirty="0"/>
              <a:t>, James Joyce, Maiakovski, Ezra Pound. Também resgatou a obra de autores brasileiros esquecidos, como Pedro </a:t>
            </a:r>
            <a:r>
              <a:rPr lang="pt-BR" dirty="0" err="1"/>
              <a:t>Kilkerry</a:t>
            </a:r>
            <a:r>
              <a:rPr lang="pt-BR" dirty="0"/>
              <a:t> e Sousândrade.</a:t>
            </a:r>
          </a:p>
          <a:p>
            <a:pPr algn="just"/>
            <a:r>
              <a:rPr lang="pt-BR" b="1" dirty="0" smtClean="0">
                <a:solidFill>
                  <a:schemeClr val="accent1">
                    <a:lumMod val="75000"/>
                  </a:schemeClr>
                </a:solidFill>
              </a:rPr>
              <a:t>Décio </a:t>
            </a:r>
            <a:r>
              <a:rPr lang="pt-BR" b="1" dirty="0">
                <a:solidFill>
                  <a:schemeClr val="accent1">
                    <a:lumMod val="75000"/>
                  </a:schemeClr>
                </a:solidFill>
              </a:rPr>
              <a:t>Pignatari (1927-2012) </a:t>
            </a:r>
            <a:r>
              <a:rPr lang="pt-BR" dirty="0"/>
              <a:t>associou a poesia concreta à paixão pelo estudo da semiótica, incorporando signos visuais as palavras e criando o poema-código. Publicou, entre outros, os livros de poesia Exercício findo (1958), Poesia pois é poesia, 1950/1975 e </a:t>
            </a:r>
            <a:r>
              <a:rPr lang="pt-BR" dirty="0" err="1"/>
              <a:t>Poetic</a:t>
            </a:r>
            <a:r>
              <a:rPr lang="pt-BR" dirty="0"/>
              <a:t>, 1976/1986.</a:t>
            </a:r>
          </a:p>
          <a:p>
            <a:endParaRPr lang="pt-BR" dirty="0"/>
          </a:p>
        </p:txBody>
      </p:sp>
    </p:spTree>
    <p:extLst>
      <p:ext uri="{BB962C8B-B14F-4D97-AF65-F5344CB8AC3E}">
        <p14:creationId xmlns:p14="http://schemas.microsoft.com/office/powerpoint/2010/main" val="396180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36620"/>
          </a:xfrm>
        </p:spPr>
        <p:txBody>
          <a:bodyPr>
            <a:normAutofit fontScale="90000"/>
          </a:bodyPr>
          <a:lstStyle/>
          <a:p>
            <a:pPr algn="ctr"/>
            <a:r>
              <a:rPr lang="pt-BR" dirty="0"/>
              <a:t>D</a:t>
            </a:r>
            <a:r>
              <a:rPr lang="pt-BR" dirty="0" smtClean="0"/>
              <a:t>esdobramentos </a:t>
            </a:r>
            <a:r>
              <a:rPr lang="pt-BR" dirty="0"/>
              <a:t>do Concretismo</a:t>
            </a:r>
            <a:br>
              <a:rPr lang="pt-BR" dirty="0"/>
            </a:br>
            <a:endParaRPr lang="pt-BR" dirty="0"/>
          </a:p>
        </p:txBody>
      </p:sp>
      <p:sp>
        <p:nvSpPr>
          <p:cNvPr id="3" name="Espaço Reservado para Conteúdo 2"/>
          <p:cNvSpPr>
            <a:spLocks noGrp="1"/>
          </p:cNvSpPr>
          <p:nvPr>
            <p:ph idx="1"/>
          </p:nvPr>
        </p:nvSpPr>
        <p:spPr>
          <a:xfrm>
            <a:off x="677333" y="1210613"/>
            <a:ext cx="9136367" cy="5306095"/>
          </a:xfrm>
        </p:spPr>
        <p:txBody>
          <a:bodyPr/>
          <a:lstStyle/>
          <a:p>
            <a:pPr algn="just"/>
            <a:r>
              <a:rPr lang="pt-BR" dirty="0"/>
              <a:t>Decorrentes do Concretismo, surgem alguns outros movimentos </a:t>
            </a:r>
            <a:r>
              <a:rPr lang="pt-BR" dirty="0" smtClean="0"/>
              <a:t>poéticos </a:t>
            </a:r>
            <a:r>
              <a:rPr lang="pt-BR" dirty="0"/>
              <a:t>como o Neoconcretismo (1959) e o Poema-Processo (1967</a:t>
            </a:r>
            <a:r>
              <a:rPr lang="pt-BR" dirty="0" smtClean="0"/>
              <a:t>).</a:t>
            </a:r>
          </a:p>
          <a:p>
            <a:pPr marL="0" indent="0" algn="ctr">
              <a:buNone/>
            </a:pPr>
            <a:r>
              <a:rPr lang="pt-BR" sz="2000" b="1" dirty="0" smtClean="0">
                <a:solidFill>
                  <a:schemeClr val="accent1">
                    <a:lumMod val="75000"/>
                  </a:schemeClr>
                </a:solidFill>
              </a:rPr>
              <a:t>Neoconcretismo</a:t>
            </a:r>
            <a:r>
              <a:rPr lang="pt-BR" dirty="0"/>
              <a:t> </a:t>
            </a:r>
          </a:p>
          <a:p>
            <a:pPr algn="just"/>
            <a:r>
              <a:rPr lang="pt-BR" dirty="0"/>
              <a:t>O Neoconcretismo distinguiu-se do Concretismo por atribuir ao leitor outro papel na construção do poema. Para o poeta Ferreira Gullar, o </a:t>
            </a:r>
            <a:r>
              <a:rPr lang="pt-BR" dirty="0" smtClean="0"/>
              <a:t>sentido </a:t>
            </a:r>
            <a:r>
              <a:rPr lang="pt-BR" dirty="0"/>
              <a:t>do texto nascia no momento de composição do poema, mas só se realizava de fato quando era decodificado pelo leitor. Defendia, assim, uma concepção de arte mais participativa, interativa, que também foi adotada por artistas plásticos como Lygia Clark e Hélio Oiticica</a:t>
            </a:r>
            <a:r>
              <a:rPr lang="pt-BR" dirty="0" smtClean="0"/>
              <a:t>.</a:t>
            </a:r>
          </a:p>
          <a:p>
            <a:pPr algn="just"/>
            <a:r>
              <a:rPr lang="pt-BR" dirty="0"/>
              <a:t>Ferreira Gullar explica que o poema neoconcreto convoca o leitor para também estabelecer as relações do texto, contribuindo para "explicitar, intensificar, concretizar" a vocação da palavra de expressar múltiplos sentidos</a:t>
            </a:r>
            <a:r>
              <a:rPr lang="pt-BR" dirty="0" smtClean="0"/>
              <a:t>.</a:t>
            </a:r>
          </a:p>
          <a:p>
            <a:pPr algn="just"/>
            <a:r>
              <a:rPr lang="pt-BR" b="1" u="sng" dirty="0" smtClean="0">
                <a:solidFill>
                  <a:schemeClr val="accent1">
                    <a:lumMod val="75000"/>
                  </a:schemeClr>
                </a:solidFill>
              </a:rPr>
              <a:t>Essa </a:t>
            </a:r>
            <a:r>
              <a:rPr lang="pt-BR" b="1" u="sng" dirty="0">
                <a:solidFill>
                  <a:schemeClr val="accent1">
                    <a:lumMod val="75000"/>
                  </a:schemeClr>
                </a:solidFill>
              </a:rPr>
              <a:t>concepção de poesia fez com que os neoconcretos chegassem a afirmar que o poema era um “não objeto", algo que tinha somente um projeto de existência, mas só se realizava quando fosse lido. Ou seja, era o leitor quem dava "realidade" ao poema.</a:t>
            </a:r>
          </a:p>
          <a:p>
            <a:pPr algn="just"/>
            <a:endParaRPr lang="pt-BR" dirty="0"/>
          </a:p>
          <a:p>
            <a:pPr algn="just"/>
            <a:endParaRPr lang="pt-BR" dirty="0"/>
          </a:p>
          <a:p>
            <a:endParaRPr lang="pt-BR" dirty="0"/>
          </a:p>
        </p:txBody>
      </p:sp>
    </p:spTree>
    <p:extLst>
      <p:ext uri="{BB962C8B-B14F-4D97-AF65-F5344CB8AC3E}">
        <p14:creationId xmlns:p14="http://schemas.microsoft.com/office/powerpoint/2010/main" val="1337951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5331" y="586257"/>
            <a:ext cx="9581880" cy="5795493"/>
          </a:xfrm>
        </p:spPr>
        <p:txBody>
          <a:bodyPr>
            <a:normAutofit/>
          </a:bodyPr>
          <a:lstStyle/>
          <a:p>
            <a:pPr algn="just"/>
            <a:r>
              <a:rPr lang="pt-BR" dirty="0"/>
              <a:t>Para tornar mais evidentes as relações, a poesia </a:t>
            </a:r>
            <a:r>
              <a:rPr lang="pt-BR" dirty="0" err="1"/>
              <a:t>neoconcreta</a:t>
            </a:r>
            <a:r>
              <a:rPr lang="pt-BR" dirty="0"/>
              <a:t> criou textos que obrigam a interação do leitor com o texto, usando dobras e recortes na página e chegando, por fim, à produção de poemas-objetos (poemas com formato de cubos para encaixe).</a:t>
            </a:r>
          </a:p>
          <a:p>
            <a:pPr marL="0" indent="0" algn="ctr">
              <a:buNone/>
            </a:pPr>
            <a:r>
              <a:rPr lang="pt-BR" sz="2100" b="1" dirty="0" smtClean="0">
                <a:solidFill>
                  <a:schemeClr val="accent1">
                    <a:lumMod val="75000"/>
                  </a:schemeClr>
                </a:solidFill>
              </a:rPr>
              <a:t>O Poema-Processo</a:t>
            </a:r>
            <a:endParaRPr lang="pt-BR" dirty="0"/>
          </a:p>
          <a:p>
            <a:pPr algn="just"/>
            <a:r>
              <a:rPr lang="pt-BR" dirty="0"/>
              <a:t>Opondo-se radicalmente à </a:t>
            </a:r>
            <a:r>
              <a:rPr lang="pt-BR" dirty="0" err="1"/>
              <a:t>discursividade</a:t>
            </a:r>
            <a:r>
              <a:rPr lang="pt-BR" dirty="0"/>
              <a:t> da poesia, surge no Rio de Janeiro, em 1967, o Poema-Processo. À frente do novo movimento estava </a:t>
            </a:r>
            <a:r>
              <a:rPr lang="pt-BR" dirty="0" err="1"/>
              <a:t>Wlademir</a:t>
            </a:r>
            <a:r>
              <a:rPr lang="pt-BR" dirty="0"/>
              <a:t> Dias-Pino, que propunha a criação de uma poesia que podia nem mesmo ter palavras, atribuindo ao signo verbal um lugar secundário</a:t>
            </a:r>
            <a:r>
              <a:rPr lang="pt-BR" dirty="0" smtClean="0"/>
              <a:t>.</a:t>
            </a:r>
            <a:endParaRPr lang="pt-BR" dirty="0"/>
          </a:p>
          <a:p>
            <a:pPr algn="just"/>
            <a:r>
              <a:rPr lang="pt-BR" dirty="0"/>
              <a:t>O sentido da palavra "poema" é tão ampliado pelo grupo que pode denominar uma passeata ou outra performance coletiva, bem como um objeto gráfico desprovido de letras ou palavras</a:t>
            </a:r>
            <a:r>
              <a:rPr lang="pt-BR" dirty="0" smtClean="0"/>
              <a:t>.</a:t>
            </a:r>
            <a:r>
              <a:rPr lang="pt-BR" dirty="0"/>
              <a:t> </a:t>
            </a:r>
          </a:p>
          <a:p>
            <a:pPr algn="just"/>
            <a:r>
              <a:rPr lang="pt-BR" dirty="0"/>
              <a:t>Livres da "prisão da palavra", os membros do grupo do Poema-Processo utilizam signos gráficos (figuras geométricas, perfurações no papel) e abandonam o livro como suporte tradicional. Um bom exemplo das criações de </a:t>
            </a:r>
            <a:r>
              <a:rPr lang="pt-BR" dirty="0" err="1"/>
              <a:t>Wlademir</a:t>
            </a:r>
            <a:r>
              <a:rPr lang="pt-BR" dirty="0"/>
              <a:t> Dias-Pino são seus dois livros objetos: A ave e Sólida. A ave apresenta um conjunto de páginas encadernadas juntas; algumas páginas aparecem perfuradas, outras recortadas; há ainda algumas folhas de papel vegetal sobrepostas às folhas normais.</a:t>
            </a:r>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25940550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863" y="296016"/>
            <a:ext cx="8596312" cy="3673580"/>
          </a:xfrm>
        </p:spPr>
      </p:pic>
      <p:sp>
        <p:nvSpPr>
          <p:cNvPr id="5" name="CaixaDeTexto 4"/>
          <p:cNvSpPr txBox="1"/>
          <p:nvPr/>
        </p:nvSpPr>
        <p:spPr>
          <a:xfrm>
            <a:off x="533400" y="4432300"/>
            <a:ext cx="8813800" cy="923330"/>
          </a:xfrm>
          <a:prstGeom prst="rect">
            <a:avLst/>
          </a:prstGeom>
          <a:noFill/>
        </p:spPr>
        <p:txBody>
          <a:bodyPr wrap="square" rtlCol="0">
            <a:spAutoFit/>
          </a:bodyPr>
          <a:lstStyle/>
          <a:p>
            <a:pPr algn="just"/>
            <a:r>
              <a:rPr lang="pt-BR" dirty="0"/>
              <a:t>A superposição do desenho de linhas (impressas no papel vegetal) sobre a página onde se encontram algumas palavras soltas cria um trajeto de leitura que orienta o olhar do leitor e dá sentido ao conjunto</a:t>
            </a:r>
          </a:p>
        </p:txBody>
      </p:sp>
    </p:spTree>
    <p:extLst>
      <p:ext uri="{BB962C8B-B14F-4D97-AF65-F5344CB8AC3E}">
        <p14:creationId xmlns:p14="http://schemas.microsoft.com/office/powerpoint/2010/main" val="1882639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68300"/>
            <a:ext cx="8596668" cy="698500"/>
          </a:xfrm>
        </p:spPr>
        <p:txBody>
          <a:bodyPr/>
          <a:lstStyle/>
          <a:p>
            <a:pPr algn="ctr"/>
            <a:r>
              <a:rPr lang="pt-BR" dirty="0"/>
              <a:t>Ferreira Gullar: a poesia engajada</a:t>
            </a:r>
          </a:p>
        </p:txBody>
      </p:sp>
      <p:sp>
        <p:nvSpPr>
          <p:cNvPr id="3" name="Espaço Reservado para Conteúdo 2"/>
          <p:cNvSpPr>
            <a:spLocks noGrp="1"/>
          </p:cNvSpPr>
          <p:nvPr>
            <p:ph idx="1"/>
          </p:nvPr>
        </p:nvSpPr>
        <p:spPr>
          <a:xfrm>
            <a:off x="520700" y="1282700"/>
            <a:ext cx="9042400" cy="5181600"/>
          </a:xfrm>
        </p:spPr>
        <p:txBody>
          <a:bodyPr>
            <a:normAutofit/>
          </a:bodyPr>
          <a:lstStyle/>
          <a:p>
            <a:pPr algn="just"/>
            <a:r>
              <a:rPr lang="pt-BR" dirty="0"/>
              <a:t>Ferreira Gullar participou do movimento concretista e ajudou a fundar o </a:t>
            </a:r>
            <a:r>
              <a:rPr lang="pt-BR" dirty="0" smtClean="0"/>
              <a:t>Neoconcretista. </a:t>
            </a:r>
            <a:r>
              <a:rPr lang="pt-BR" dirty="0"/>
              <a:t>Mas o poeta maranhense se destacou ao encontrar um tom próprio para sua produção </a:t>
            </a:r>
            <a:r>
              <a:rPr lang="pt-BR" dirty="0" smtClean="0"/>
              <a:t>poética.</a:t>
            </a:r>
            <a:endParaRPr lang="pt-BR" dirty="0" smtClean="0"/>
          </a:p>
          <a:p>
            <a:pPr marL="0" indent="0" algn="just">
              <a:buNone/>
            </a:pPr>
            <a:r>
              <a:rPr lang="pt-BR" dirty="0" smtClean="0"/>
              <a:t>[...] </a:t>
            </a:r>
            <a:r>
              <a:rPr lang="pt-BR" dirty="0"/>
              <a:t>Fiz sempre poesia como uma luta em busca do sentido das coisas, do sentido da própria vida e da literatura e, ao mesmo tempo, como a necessidade de resgatar a experiência da vida, de não deixar que ela se perca. [...]</a:t>
            </a:r>
          </a:p>
          <a:p>
            <a:pPr marL="0" indent="0" algn="r">
              <a:buNone/>
            </a:pPr>
            <a:r>
              <a:rPr lang="pt-BR" dirty="0"/>
              <a:t>GULLAR, Ferreira. Literatura comentada: Ferreira Gullar. 2. ed</a:t>
            </a:r>
            <a:r>
              <a:rPr lang="pt-BR" dirty="0" smtClean="0"/>
              <a:t>. São </a:t>
            </a:r>
            <a:r>
              <a:rPr lang="pt-BR" dirty="0"/>
              <a:t>Paulo: Nova Cultural, 1988</a:t>
            </a:r>
            <a:r>
              <a:rPr lang="pt-BR" dirty="0" smtClean="0"/>
              <a:t>.</a:t>
            </a:r>
          </a:p>
          <a:p>
            <a:r>
              <a:rPr lang="pt-BR" dirty="0"/>
              <a:t>A busca pela ampliação dos sentidos do poema marca a primeira produção desse autor, entre os anos de 1940 e 1950.</a:t>
            </a:r>
          </a:p>
          <a:p>
            <a:pPr algn="just"/>
            <a:r>
              <a:rPr lang="pt-BR" dirty="0"/>
              <a:t>Sobretudo a partir dos anos 1960, o discurso politizado, marxista, ganha força e dá um caráter mais engajado à obra poética de Ferreira Gullar. Depois do golpe militar de 1964 a inquietação pessoal do </a:t>
            </a:r>
            <a:r>
              <a:rPr lang="pt-BR" dirty="0" smtClean="0"/>
              <a:t>autor </a:t>
            </a:r>
            <a:r>
              <a:rPr lang="pt-BR" dirty="0"/>
              <a:t>com os rumos políticos do país aparece em Dentro da noite veloz (1975), em que procura o </a:t>
            </a:r>
            <a:r>
              <a:rPr lang="pt-BR" dirty="0" smtClean="0"/>
              <a:t>equilíbrio </a:t>
            </a:r>
            <a:r>
              <a:rPr lang="pt-BR" dirty="0"/>
              <a:t>entre a expressão dos sentimentos subjetivos (manifestação de suas angústias e temores) e a comunicação de uma visão de mundo.</a:t>
            </a:r>
          </a:p>
          <a:p>
            <a:pPr marL="0" indent="0" algn="just">
              <a:buNone/>
            </a:pPr>
            <a:endParaRPr lang="pt-BR" dirty="0" smtClean="0"/>
          </a:p>
        </p:txBody>
      </p:sp>
    </p:spTree>
    <p:extLst>
      <p:ext uri="{BB962C8B-B14F-4D97-AF65-F5344CB8AC3E}">
        <p14:creationId xmlns:p14="http://schemas.microsoft.com/office/powerpoint/2010/main" val="3313216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936" y="139700"/>
            <a:ext cx="8205363" cy="5686061"/>
          </a:xfrm>
        </p:spPr>
      </p:pic>
      <p:sp>
        <p:nvSpPr>
          <p:cNvPr id="5" name="CaixaDeTexto 4"/>
          <p:cNvSpPr txBox="1"/>
          <p:nvPr/>
        </p:nvSpPr>
        <p:spPr>
          <a:xfrm>
            <a:off x="8293100" y="1968500"/>
            <a:ext cx="3898900" cy="4247317"/>
          </a:xfrm>
          <a:prstGeom prst="rect">
            <a:avLst/>
          </a:prstGeom>
          <a:noFill/>
        </p:spPr>
        <p:txBody>
          <a:bodyPr wrap="square" rtlCol="0">
            <a:spAutoFit/>
          </a:bodyPr>
          <a:lstStyle/>
          <a:p>
            <a:pPr algn="just"/>
            <a:r>
              <a:rPr lang="pt-BR" dirty="0"/>
              <a:t>Construir sua identidade como "homem comum" significa, para o eu </a:t>
            </a:r>
            <a:r>
              <a:rPr lang="pt-BR" dirty="0" smtClean="0"/>
              <a:t>lírico, </a:t>
            </a:r>
            <a:r>
              <a:rPr lang="pt-BR" dirty="0"/>
              <a:t>reconhecer-se semelhante a tantos outros homens que </a:t>
            </a:r>
            <a:r>
              <a:rPr lang="pt-BR" dirty="0" smtClean="0"/>
              <a:t>compartilham </a:t>
            </a:r>
            <a:r>
              <a:rPr lang="pt-BR" dirty="0"/>
              <a:t>de um destino como o seu, enfrentam as mesmas forças opressoras (o imperialismo, o latifúndio, a miséria). </a:t>
            </a:r>
            <a:endParaRPr lang="pt-BR" dirty="0" smtClean="0"/>
          </a:p>
          <a:p>
            <a:pPr algn="just"/>
            <a:r>
              <a:rPr lang="pt-BR" dirty="0" smtClean="0"/>
              <a:t>Significa </a:t>
            </a:r>
            <a:r>
              <a:rPr lang="pt-BR" dirty="0"/>
              <a:t>também irmanar-se a todos os seus semelhantes e, junto com eles, criar condições para resistir: formar uma muralha que combata a exploração, ainda que ela seja feita de "corpos de sonho e margaridas</a:t>
            </a:r>
            <a:r>
              <a:rPr lang="pt-BR" dirty="0" smtClean="0"/>
              <a:t>".</a:t>
            </a:r>
            <a:endParaRPr lang="pt-BR" dirty="0"/>
          </a:p>
        </p:txBody>
      </p:sp>
    </p:spTree>
    <p:extLst>
      <p:ext uri="{BB962C8B-B14F-4D97-AF65-F5344CB8AC3E}">
        <p14:creationId xmlns:p14="http://schemas.microsoft.com/office/powerpoint/2010/main" val="390243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7334" y="1460501"/>
            <a:ext cx="8596668" cy="4580862"/>
          </a:xfrm>
        </p:spPr>
        <p:txBody>
          <a:bodyPr/>
          <a:lstStyle/>
          <a:p>
            <a:pPr algn="just"/>
            <a:r>
              <a:rPr lang="pt-BR" dirty="0"/>
              <a:t>"Pretendo que a poesia tenha a virtude de, em meio ao sofrimento e ao desamparo, acender uma luz qualquer, uma luz que não nos é dada, que não desce dos céus, mas que nasce das mãos e do espírito dos homens”, afirma Ferreira Gullar na abertura de um de seus livros. Nessa perspectiva, a poesia aparece como uma afirmação da força da humanidade </a:t>
            </a:r>
            <a:r>
              <a:rPr lang="pt-BR"/>
              <a:t>para </a:t>
            </a:r>
            <a:r>
              <a:rPr lang="pt-BR" smtClean="0"/>
              <a:t>resistir </a:t>
            </a:r>
            <a:r>
              <a:rPr lang="pt-BR" dirty="0"/>
              <a:t>às pressões sociais, econômicas e políticas que trazem sofrimento e desamparo ao ser humano.</a:t>
            </a:r>
          </a:p>
          <a:p>
            <a:pPr algn="just"/>
            <a:endParaRPr lang="pt-BR" dirty="0"/>
          </a:p>
        </p:txBody>
      </p:sp>
    </p:spTree>
    <p:extLst>
      <p:ext uri="{BB962C8B-B14F-4D97-AF65-F5344CB8AC3E}">
        <p14:creationId xmlns:p14="http://schemas.microsoft.com/office/powerpoint/2010/main" val="236459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26265"/>
            <a:ext cx="8596668" cy="1320800"/>
          </a:xfrm>
        </p:spPr>
        <p:txBody>
          <a:bodyPr>
            <a:normAutofit/>
          </a:bodyPr>
          <a:lstStyle/>
          <a:p>
            <a:pPr algn="ctr"/>
            <a:r>
              <a:rPr lang="pt-BR" dirty="0"/>
              <a:t>Rachel de Queiroz: um olhar feminino para o </a:t>
            </a:r>
            <a:r>
              <a:rPr lang="pt-BR" dirty="0" smtClean="0"/>
              <a:t>sertão</a:t>
            </a:r>
            <a:endParaRPr lang="pt-BR" dirty="0"/>
          </a:p>
        </p:txBody>
      </p:sp>
      <p:sp>
        <p:nvSpPr>
          <p:cNvPr id="3" name="Espaço Reservado para Conteúdo 2"/>
          <p:cNvSpPr>
            <a:spLocks noGrp="1"/>
          </p:cNvSpPr>
          <p:nvPr>
            <p:ph idx="1"/>
          </p:nvPr>
        </p:nvSpPr>
        <p:spPr>
          <a:xfrm>
            <a:off x="386366" y="1647065"/>
            <a:ext cx="9465972" cy="5062828"/>
          </a:xfrm>
        </p:spPr>
        <p:txBody>
          <a:bodyPr>
            <a:normAutofit/>
          </a:bodyPr>
          <a:lstStyle/>
          <a:p>
            <a:pPr algn="just"/>
            <a:r>
              <a:rPr lang="pt-BR" dirty="0" smtClean="0"/>
              <a:t>Única </a:t>
            </a:r>
            <a:r>
              <a:rPr lang="pt-BR" dirty="0"/>
              <a:t>mulher a figurar entre os escritores da geração de 1930, Rachel de Queiroz (1910-2003) </a:t>
            </a:r>
            <a:endParaRPr lang="pt-BR" dirty="0" smtClean="0"/>
          </a:p>
          <a:p>
            <a:pPr algn="just"/>
            <a:r>
              <a:rPr lang="pt-BR" dirty="0" smtClean="0"/>
              <a:t>A </a:t>
            </a:r>
            <a:r>
              <a:rPr lang="pt-BR" dirty="0" smtClean="0"/>
              <a:t>família </a:t>
            </a:r>
            <a:r>
              <a:rPr lang="pt-BR" dirty="0"/>
              <a:t>Queiroz, fugindo dos horrores da seca de 1915, mudou-se de Fortaleza para o Rio de Janeiro. </a:t>
            </a:r>
            <a:r>
              <a:rPr lang="pt-BR" dirty="0" smtClean="0"/>
              <a:t>Inspiração para o romance o Quinze.</a:t>
            </a:r>
            <a:endParaRPr lang="pt-BR" dirty="0"/>
          </a:p>
          <a:p>
            <a:pPr algn="just"/>
            <a:r>
              <a:rPr lang="pt-BR" dirty="0" smtClean="0"/>
              <a:t>Como </a:t>
            </a:r>
            <a:r>
              <a:rPr lang="pt-BR" dirty="0"/>
              <a:t>os escritores Jorge Amado, Graciliano Ramos e José Lins do Rego, teve seus livros queimados na Bahia por serem considerados subversivos. </a:t>
            </a:r>
          </a:p>
          <a:p>
            <a:pPr algn="just"/>
            <a:r>
              <a:rPr lang="pt-BR" dirty="0" smtClean="0"/>
              <a:t>Definindo-se como jornalista, Rachel de Queiroz escreveu crônicas em diversos jornais brasileiros até o fim da </a:t>
            </a:r>
            <a:r>
              <a:rPr lang="pt-BR" dirty="0"/>
              <a:t>vida. </a:t>
            </a:r>
            <a:endParaRPr lang="pt-BR" dirty="0" smtClean="0"/>
          </a:p>
          <a:p>
            <a:pPr algn="just"/>
            <a:r>
              <a:rPr lang="pt-BR" dirty="0" smtClean="0"/>
              <a:t>A </a:t>
            </a:r>
            <a:r>
              <a:rPr lang="pt-BR" dirty="0"/>
              <a:t>força do romance de Rachel de Queiroz </a:t>
            </a:r>
            <a:r>
              <a:rPr lang="pt-BR" dirty="0">
                <a:solidFill>
                  <a:srgbClr val="FF0000"/>
                </a:solidFill>
              </a:rPr>
              <a:t>está em expor a realidade brutal</a:t>
            </a:r>
            <a:r>
              <a:rPr lang="pt-BR" dirty="0"/>
              <a:t>: os filhos dos retirantes em época de seca vão ficando nas covas abertas no solo duro do sertão. </a:t>
            </a:r>
          </a:p>
          <a:p>
            <a:pPr algn="just"/>
            <a:r>
              <a:rPr lang="pt-BR" dirty="0"/>
              <a:t>O segundo aspecto que merece atenção na obra é o uso da linguagem. Preocupada em reproduzir a fala que ouvia nas ruas, a escritora inova em relação a outros romances sobre os nordestinos. </a:t>
            </a:r>
          </a:p>
          <a:p>
            <a:pPr algn="just"/>
            <a:endParaRPr lang="pt-BR" dirty="0"/>
          </a:p>
        </p:txBody>
      </p:sp>
    </p:spTree>
    <p:extLst>
      <p:ext uri="{BB962C8B-B14F-4D97-AF65-F5344CB8AC3E}">
        <p14:creationId xmlns:p14="http://schemas.microsoft.com/office/powerpoint/2010/main" val="10281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Jorge Amado: retrato </a:t>
            </a:r>
            <a:r>
              <a:rPr lang="pt-BR" dirty="0"/>
              <a:t>da diversidade econômica e cultural</a:t>
            </a:r>
          </a:p>
        </p:txBody>
      </p:sp>
      <p:sp>
        <p:nvSpPr>
          <p:cNvPr id="3" name="Espaço Reservado para Conteúdo 2"/>
          <p:cNvSpPr>
            <a:spLocks noGrp="1"/>
          </p:cNvSpPr>
          <p:nvPr>
            <p:ph idx="1"/>
          </p:nvPr>
        </p:nvSpPr>
        <p:spPr>
          <a:xfrm>
            <a:off x="425003" y="2160590"/>
            <a:ext cx="9350061" cy="3840966"/>
          </a:xfrm>
        </p:spPr>
        <p:txBody>
          <a:bodyPr/>
          <a:lstStyle/>
          <a:p>
            <a:pPr algn="just"/>
            <a:r>
              <a:rPr lang="pt-BR" dirty="0" smtClean="0"/>
              <a:t>Jorge </a:t>
            </a:r>
            <a:r>
              <a:rPr lang="pt-BR" dirty="0"/>
              <a:t>Amado imprimiu um recorte particular ao projeto </a:t>
            </a:r>
            <a:r>
              <a:rPr lang="pt-BR" dirty="0" smtClean="0"/>
              <a:t>literário </a:t>
            </a:r>
            <a:r>
              <a:rPr lang="pt-BR" dirty="0"/>
              <a:t>de sua </a:t>
            </a:r>
            <a:r>
              <a:rPr lang="pt-BR" dirty="0" smtClean="0"/>
              <a:t>geração</a:t>
            </a:r>
            <a:r>
              <a:rPr lang="pt-BR" dirty="0"/>
              <a:t>: o estudo das relações humanas que levaram à constituição do perfil multicultural e multirracial que caracteriza o povo brasileiro</a:t>
            </a:r>
            <a:r>
              <a:rPr lang="pt-BR" dirty="0" smtClean="0"/>
              <a:t>.</a:t>
            </a:r>
            <a:endParaRPr lang="pt-BR" dirty="0"/>
          </a:p>
        </p:txBody>
      </p:sp>
    </p:spTree>
    <p:extLst>
      <p:ext uri="{BB962C8B-B14F-4D97-AF65-F5344CB8AC3E}">
        <p14:creationId xmlns:p14="http://schemas.microsoft.com/office/powerpoint/2010/main" val="298570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A morte e a morte de Quincas Berro D’água</a:t>
            </a:r>
            <a:endParaRPr lang="pt-BR" dirty="0"/>
          </a:p>
        </p:txBody>
      </p:sp>
      <p:sp>
        <p:nvSpPr>
          <p:cNvPr id="3" name="Espaço Reservado para Conteúdo 2"/>
          <p:cNvSpPr>
            <a:spLocks noGrp="1"/>
          </p:cNvSpPr>
          <p:nvPr>
            <p:ph idx="1"/>
          </p:nvPr>
        </p:nvSpPr>
        <p:spPr/>
        <p:txBody>
          <a:bodyPr/>
          <a:lstStyle/>
          <a:p>
            <a:pPr algn="just"/>
            <a:r>
              <a:rPr lang="pt-BR" dirty="0"/>
              <a:t>Nesta novela o escritor leva ao auge sua idealização da massa popular, a ponto de converter seu modo de vida em saborosa utopia. </a:t>
            </a:r>
            <a:endParaRPr lang="pt-BR" dirty="0" smtClean="0"/>
          </a:p>
          <a:p>
            <a:pPr algn="just"/>
            <a:r>
              <a:rPr lang="pt-BR" dirty="0" smtClean="0"/>
              <a:t>É </a:t>
            </a:r>
            <a:r>
              <a:rPr lang="pt-BR" dirty="0"/>
              <a:t>de uma forma poética que ele retrata a classe social que mais inquieta sua prática literária e política, valendo-se para isso da trajetória do tranquilo funcionário público Joaquim Soares da Cunha, marido e pai respeitado e amado</a:t>
            </a:r>
            <a:r>
              <a:rPr lang="pt-BR" dirty="0" smtClean="0"/>
              <a:t>.</a:t>
            </a:r>
          </a:p>
          <a:p>
            <a:pPr algn="just"/>
            <a:r>
              <a:rPr lang="pt-BR" dirty="0"/>
              <a:t>Tudo se passa depois da morte de Quincas, quando seu corpo é descoberto por uma amiga em um cômodo imundo, trajando farrapos e uma meia rasgada que revela o dedão do pé. Algum tempo antes, porém, ele já havia, de certa forma, morrido moralmente para seus familiares.</a:t>
            </a:r>
          </a:p>
        </p:txBody>
      </p:sp>
    </p:spTree>
    <p:extLst>
      <p:ext uri="{BB962C8B-B14F-4D97-AF65-F5344CB8AC3E}">
        <p14:creationId xmlns:p14="http://schemas.microsoft.com/office/powerpoint/2010/main" val="414293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39144"/>
            <a:ext cx="8596668" cy="1320800"/>
          </a:xfrm>
        </p:spPr>
        <p:txBody>
          <a:bodyPr>
            <a:normAutofit/>
          </a:bodyPr>
          <a:lstStyle/>
          <a:p>
            <a:pPr algn="ctr"/>
            <a:r>
              <a:rPr lang="pt-BR" dirty="0"/>
              <a:t>Erico Verissimo: o intérprete dos </a:t>
            </a:r>
            <a:r>
              <a:rPr lang="pt-BR" dirty="0" smtClean="0"/>
              <a:t>gaúchos (</a:t>
            </a:r>
            <a:r>
              <a:rPr lang="pt-BR" dirty="0"/>
              <a:t>1905 </a:t>
            </a:r>
            <a:r>
              <a:rPr lang="pt-BR" dirty="0" smtClean="0"/>
              <a:t>– 1975)</a:t>
            </a:r>
            <a:endParaRPr lang="pt-BR" dirty="0"/>
          </a:p>
        </p:txBody>
      </p:sp>
      <p:sp>
        <p:nvSpPr>
          <p:cNvPr id="3" name="Espaço Reservado para Conteúdo 2"/>
          <p:cNvSpPr>
            <a:spLocks noGrp="1"/>
          </p:cNvSpPr>
          <p:nvPr>
            <p:ph idx="1"/>
          </p:nvPr>
        </p:nvSpPr>
        <p:spPr>
          <a:xfrm>
            <a:off x="502277" y="1659945"/>
            <a:ext cx="9105362" cy="4727976"/>
          </a:xfrm>
        </p:spPr>
        <p:txBody>
          <a:bodyPr>
            <a:normAutofit/>
          </a:bodyPr>
          <a:lstStyle/>
          <a:p>
            <a:r>
              <a:rPr lang="pt-BR" dirty="0"/>
              <a:t>a) Romance Urbano: o autor faz </a:t>
            </a:r>
            <a:r>
              <a:rPr lang="pt-BR" dirty="0" smtClean="0"/>
              <a:t>um levantamento </a:t>
            </a:r>
            <a:r>
              <a:rPr lang="pt-BR" dirty="0"/>
              <a:t>da sociedade </a:t>
            </a:r>
            <a:r>
              <a:rPr lang="pt-BR" dirty="0" smtClean="0"/>
              <a:t>rio-grandense mostrando </a:t>
            </a:r>
            <a:r>
              <a:rPr lang="pt-BR" dirty="0"/>
              <a:t>a dissolução do patriarcado e a </a:t>
            </a:r>
            <a:r>
              <a:rPr lang="pt-BR" dirty="0" smtClean="0"/>
              <a:t>ascensão da </a:t>
            </a:r>
            <a:r>
              <a:rPr lang="pt-BR" dirty="0"/>
              <a:t>burguesia em Porto Alegre. Destacam-se </a:t>
            </a:r>
            <a:r>
              <a:rPr lang="pt-BR" dirty="0" smtClean="0"/>
              <a:t>os romances</a:t>
            </a:r>
            <a:r>
              <a:rPr lang="pt-BR" dirty="0"/>
              <a:t>: Clarissa, Olhai os lírios do campo, O </a:t>
            </a:r>
            <a:r>
              <a:rPr lang="pt-BR" dirty="0" smtClean="0"/>
              <a:t>resto é </a:t>
            </a:r>
            <a:r>
              <a:rPr lang="pt-BR" dirty="0"/>
              <a:t>silêncio, Caminhos cruzados.</a:t>
            </a:r>
          </a:p>
          <a:p>
            <a:r>
              <a:rPr lang="pt-BR" dirty="0"/>
              <a:t>b) Romance Histórico: o autor </a:t>
            </a:r>
            <a:r>
              <a:rPr lang="pt-BR" dirty="0" smtClean="0"/>
              <a:t>recria artisticamente </a:t>
            </a:r>
            <a:r>
              <a:rPr lang="pt-BR" dirty="0"/>
              <a:t>aspectos da história do Rio Grande </a:t>
            </a:r>
            <a:r>
              <a:rPr lang="pt-BR" dirty="0" smtClean="0"/>
              <a:t>do Sul</a:t>
            </a:r>
            <a:r>
              <a:rPr lang="pt-BR" dirty="0"/>
              <a:t>, traçando um painel da sociedade gaúcha. </a:t>
            </a:r>
            <a:r>
              <a:rPr lang="pt-BR" dirty="0" smtClean="0"/>
              <a:t>É dessa </a:t>
            </a:r>
            <a:r>
              <a:rPr lang="pt-BR" dirty="0"/>
              <a:t>fase a obra O tempo e o vento, composta </a:t>
            </a:r>
            <a:r>
              <a:rPr lang="pt-BR" dirty="0" smtClean="0"/>
              <a:t>de três </a:t>
            </a:r>
            <a:r>
              <a:rPr lang="pt-BR" dirty="0"/>
              <a:t>volumes: O continente, O retrato, O arquipélago.</a:t>
            </a:r>
          </a:p>
          <a:p>
            <a:r>
              <a:rPr lang="pt-BR" dirty="0"/>
              <a:t>c) Romance Político: os problemas da </a:t>
            </a:r>
            <a:r>
              <a:rPr lang="pt-BR" dirty="0" smtClean="0"/>
              <a:t>política nacional </a:t>
            </a:r>
            <a:r>
              <a:rPr lang="pt-BR" dirty="0"/>
              <a:t>e internacional se cruzam com análises </a:t>
            </a:r>
            <a:r>
              <a:rPr lang="pt-BR" dirty="0" smtClean="0"/>
              <a:t>do relacionamento </a:t>
            </a:r>
            <a:r>
              <a:rPr lang="pt-BR" dirty="0"/>
              <a:t>humano. O repúdio à guerra e </a:t>
            </a:r>
            <a:r>
              <a:rPr lang="pt-BR" dirty="0" smtClean="0"/>
              <a:t>à violência </a:t>
            </a:r>
            <a:r>
              <a:rPr lang="pt-BR" dirty="0"/>
              <a:t>aparecem em Senhor embaixador e </a:t>
            </a:r>
            <a:r>
              <a:rPr lang="pt-BR" dirty="0" smtClean="0"/>
              <a:t>O prisioneiro</a:t>
            </a:r>
            <a:r>
              <a:rPr lang="pt-BR" dirty="0"/>
              <a:t>; também pertence a esta fase </a:t>
            </a:r>
            <a:r>
              <a:rPr lang="pt-BR" dirty="0" smtClean="0"/>
              <a:t>Incidente em </a:t>
            </a:r>
            <a:r>
              <a:rPr lang="pt-BR" dirty="0"/>
              <a:t>Antares, seu último livro de ficção.</a:t>
            </a:r>
            <a:endParaRPr lang="pt-BR" dirty="0">
              <a:solidFill>
                <a:srgbClr val="FF0000"/>
              </a:solidFill>
            </a:endParaRPr>
          </a:p>
          <a:p>
            <a:pPr marL="0" indent="0" algn="just">
              <a:buNone/>
            </a:pPr>
            <a:endParaRPr lang="pt-BR" dirty="0"/>
          </a:p>
          <a:p>
            <a:pPr algn="just"/>
            <a:endParaRPr lang="pt-BR" dirty="0"/>
          </a:p>
        </p:txBody>
      </p:sp>
    </p:spTree>
    <p:extLst>
      <p:ext uri="{BB962C8B-B14F-4D97-AF65-F5344CB8AC3E}">
        <p14:creationId xmlns:p14="http://schemas.microsoft.com/office/powerpoint/2010/main" val="195068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26265"/>
            <a:ext cx="8596668" cy="1320800"/>
          </a:xfrm>
        </p:spPr>
        <p:txBody>
          <a:bodyPr>
            <a:normAutofit/>
          </a:bodyPr>
          <a:lstStyle/>
          <a:p>
            <a:pPr algn="ctr"/>
            <a:r>
              <a:rPr lang="pt-BR" dirty="0"/>
              <a:t>Dyonélio Machado: as angústias do homem </a:t>
            </a:r>
            <a:r>
              <a:rPr lang="pt-BR" dirty="0" smtClean="0"/>
              <a:t>comum</a:t>
            </a:r>
            <a:endParaRPr lang="pt-BR" dirty="0"/>
          </a:p>
        </p:txBody>
      </p:sp>
      <p:sp>
        <p:nvSpPr>
          <p:cNvPr id="3" name="Espaço Reservado para Conteúdo 2"/>
          <p:cNvSpPr>
            <a:spLocks noGrp="1"/>
          </p:cNvSpPr>
          <p:nvPr>
            <p:ph idx="1"/>
          </p:nvPr>
        </p:nvSpPr>
        <p:spPr>
          <a:xfrm>
            <a:off x="394604" y="1867437"/>
            <a:ext cx="9457733" cy="4340179"/>
          </a:xfrm>
        </p:spPr>
        <p:txBody>
          <a:bodyPr/>
          <a:lstStyle/>
          <a:p>
            <a:pPr algn="just"/>
            <a:r>
              <a:rPr lang="pt-BR" dirty="0"/>
              <a:t>O mais célebre autor gaúcho contemporâneo de Érico Veríssimo foi D</a:t>
            </a:r>
            <a:r>
              <a:rPr lang="pt-BR" dirty="0" smtClean="0"/>
              <a:t>yonélio </a:t>
            </a:r>
            <a:r>
              <a:rPr lang="pt-BR" dirty="0"/>
              <a:t>Machado (1895-1985). Em 1936, ele publicou o seu romance mais conhecido: os ratos. Estranha narrativa que relata minuciosamente às 24 horas da vida de um funcionário público, essa obra representa um passo importante na ficção social do período.</a:t>
            </a:r>
          </a:p>
          <a:p>
            <a:pPr algn="just"/>
            <a:r>
              <a:rPr lang="pt-BR" dirty="0" smtClean="0"/>
              <a:t>A aflição </a:t>
            </a:r>
            <a:r>
              <a:rPr lang="pt-BR" dirty="0"/>
              <a:t>de </a:t>
            </a:r>
            <a:r>
              <a:rPr lang="pt-BR" dirty="0" err="1"/>
              <a:t>Naziazeno</a:t>
            </a:r>
            <a:r>
              <a:rPr lang="pt-BR" dirty="0"/>
              <a:t>, desesperado porque não tem como pagar </a:t>
            </a:r>
            <a:r>
              <a:rPr lang="pt-BR" dirty="0" smtClean="0"/>
              <a:t>a conta </a:t>
            </a:r>
            <a:r>
              <a:rPr lang="pt-BR" dirty="0"/>
              <a:t>do leiteiro, é realizada por meio de um estilo seco, enxuto, que transmite ao leitor o pavor e a angústia de um homem comum, cujo salário não é suficiente para prover o básico à sua família.</a:t>
            </a:r>
          </a:p>
          <a:p>
            <a:pPr algn="just"/>
            <a:r>
              <a:rPr lang="pt-BR" dirty="0" err="1"/>
              <a:t>Dyonelio</a:t>
            </a:r>
            <a:r>
              <a:rPr lang="pt-BR" dirty="0"/>
              <a:t> escreveu também Um pobre homem (1927), O louco do </a:t>
            </a:r>
            <a:r>
              <a:rPr lang="pt-BR" dirty="0" err="1"/>
              <a:t>Cati</a:t>
            </a:r>
            <a:r>
              <a:rPr lang="pt-BR" dirty="0"/>
              <a:t> (1942), Desolação (1944), Passos perdidos (1955) e Os deuses </a:t>
            </a:r>
            <a:r>
              <a:rPr lang="pt-BR" dirty="0" smtClean="0"/>
              <a:t>econômicos </a:t>
            </a:r>
            <a:r>
              <a:rPr lang="pt-BR" dirty="0"/>
              <a:t>(1966)</a:t>
            </a:r>
          </a:p>
          <a:p>
            <a:pPr marL="0" indent="0" algn="just">
              <a:buNone/>
            </a:pPr>
            <a:endParaRPr lang="pt-BR" dirty="0"/>
          </a:p>
        </p:txBody>
      </p:sp>
    </p:spTree>
    <p:extLst>
      <p:ext uri="{BB962C8B-B14F-4D97-AF65-F5344CB8AC3E}">
        <p14:creationId xmlns:p14="http://schemas.microsoft.com/office/powerpoint/2010/main" val="804421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pt-BR" dirty="0" smtClean="0"/>
              <a:t>Geração pós 45</a:t>
            </a:r>
            <a:endParaRPr lang="pt-BR" dirty="0"/>
          </a:p>
        </p:txBody>
      </p:sp>
      <p:sp>
        <p:nvSpPr>
          <p:cNvPr id="5" name="Subtítulo 4"/>
          <p:cNvSpPr>
            <a:spLocks noGrp="1"/>
          </p:cNvSpPr>
          <p:nvPr>
            <p:ph type="subTitle" idx="1"/>
          </p:nvPr>
        </p:nvSpPr>
        <p:spPr/>
        <p:txBody>
          <a:bodyPr/>
          <a:lstStyle/>
          <a:p>
            <a:endParaRPr lang="pt-BR"/>
          </a:p>
        </p:txBody>
      </p:sp>
    </p:spTree>
    <p:extLst>
      <p:ext uri="{BB962C8B-B14F-4D97-AF65-F5344CB8AC3E}">
        <p14:creationId xmlns:p14="http://schemas.microsoft.com/office/powerpoint/2010/main" val="159321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457" y="257577"/>
            <a:ext cx="9272788" cy="1672823"/>
          </a:xfrm>
        </p:spPr>
        <p:txBody>
          <a:bodyPr>
            <a:noAutofit/>
          </a:bodyPr>
          <a:lstStyle/>
          <a:p>
            <a:pPr indent="457200" algn="just"/>
            <a:r>
              <a:rPr lang="pt-BR" sz="1800" dirty="0"/>
              <a:t>Os poetas brasileiros da geração de 1945 querem marcar sua identidade poética distanciando-se da imagem de irreverência e engajamento que nasceu com os participantes da Semana de Arte Moderna. Para isso, investem no trabalho com a forma. Esse investimento tomará rumos inesperados ao desdobrar-se em uma opção mais radical: o Concretismo, tendência que explora poeticamente o espaço</a:t>
            </a:r>
          </a:p>
        </p:txBody>
      </p:sp>
      <p:sp>
        <p:nvSpPr>
          <p:cNvPr id="3" name="Espaço Reservado para Conteúdo 2"/>
          <p:cNvSpPr>
            <a:spLocks noGrp="1"/>
          </p:cNvSpPr>
          <p:nvPr>
            <p:ph idx="1"/>
          </p:nvPr>
        </p:nvSpPr>
        <p:spPr>
          <a:xfrm>
            <a:off x="270457" y="1828800"/>
            <a:ext cx="9272788" cy="4700789"/>
          </a:xfrm>
        </p:spPr>
        <p:txBody>
          <a:bodyPr/>
          <a:lstStyle/>
          <a:p>
            <a:pPr algn="just"/>
            <a:endParaRPr lang="pt-BR" dirty="0" smtClean="0"/>
          </a:p>
          <a:p>
            <a:pPr algn="just"/>
            <a:r>
              <a:rPr lang="pt-BR" dirty="0" smtClean="0"/>
              <a:t>Em </a:t>
            </a:r>
            <a:r>
              <a:rPr lang="pt-BR" dirty="0"/>
              <a:t>1945, termina a Segunda Guerra </a:t>
            </a:r>
            <a:r>
              <a:rPr lang="pt-BR" dirty="0" smtClean="0"/>
              <a:t>Mundial. No </a:t>
            </a:r>
            <a:r>
              <a:rPr lang="pt-BR" dirty="0"/>
              <a:t>Brasil, com a deposição de Getúlio </a:t>
            </a:r>
            <a:r>
              <a:rPr lang="pt-BR" dirty="0" smtClean="0"/>
              <a:t>Vargas e </a:t>
            </a:r>
            <a:r>
              <a:rPr lang="pt-BR" dirty="0"/>
              <a:t>eleição de Dutra, inicia-se o processo </a:t>
            </a:r>
            <a:r>
              <a:rPr lang="pt-BR" dirty="0" smtClean="0"/>
              <a:t>de redemocratização </a:t>
            </a:r>
            <a:r>
              <a:rPr lang="pt-BR" dirty="0"/>
              <a:t>do país. De 1945 a 1947, </a:t>
            </a:r>
            <a:r>
              <a:rPr lang="pt-BR" dirty="0" smtClean="0"/>
              <a:t>surgem  muitas </a:t>
            </a:r>
            <a:r>
              <a:rPr lang="pt-BR" dirty="0"/>
              <a:t>companhias siderúrgicas e grandes </a:t>
            </a:r>
            <a:r>
              <a:rPr lang="pt-BR" dirty="0" smtClean="0"/>
              <a:t>fábricas e </a:t>
            </a:r>
            <a:r>
              <a:rPr lang="pt-BR" dirty="0"/>
              <a:t>o operariado cresce. Getúlio Vargas volta </a:t>
            </a:r>
            <a:r>
              <a:rPr lang="pt-BR" dirty="0" smtClean="0"/>
              <a:t>ao Governo</a:t>
            </a:r>
            <a:r>
              <a:rPr lang="pt-BR" dirty="0"/>
              <a:t>, eleito pelo povo (1951 -1954</a:t>
            </a:r>
            <a:r>
              <a:rPr lang="pt-BR" dirty="0" smtClean="0"/>
              <a:t>).</a:t>
            </a:r>
          </a:p>
          <a:p>
            <a:pPr algn="just"/>
            <a:r>
              <a:rPr lang="pt-BR" dirty="0" smtClean="0"/>
              <a:t>55-60 - Juscelino</a:t>
            </a:r>
            <a:r>
              <a:rPr lang="pt-BR" dirty="0"/>
              <a:t> </a:t>
            </a:r>
            <a:r>
              <a:rPr lang="pt-BR" dirty="0" smtClean="0"/>
              <a:t>Kubitschek, (61) inauguração de Brasília;</a:t>
            </a:r>
          </a:p>
          <a:p>
            <a:pPr algn="just"/>
            <a:r>
              <a:rPr lang="pt-BR" dirty="0"/>
              <a:t>No governo JK, o crescimento industrial acelerado desencadeou um crescimento urbano equivalente. Massas humanas deslocaram-se do campo para a cidade à procura de oportunidades, comprometendo a estrutura dos grandes centros.</a:t>
            </a:r>
          </a:p>
          <a:p>
            <a:pPr marL="0" indent="0" algn="just">
              <a:buNone/>
            </a:pPr>
            <a:r>
              <a:rPr lang="pt-BR" dirty="0" smtClean="0"/>
              <a:t> </a:t>
            </a:r>
            <a:endParaRPr lang="pt-BR" dirty="0"/>
          </a:p>
        </p:txBody>
      </p:sp>
    </p:spTree>
    <p:extLst>
      <p:ext uri="{BB962C8B-B14F-4D97-AF65-F5344CB8AC3E}">
        <p14:creationId xmlns:p14="http://schemas.microsoft.com/office/powerpoint/2010/main" val="601119641"/>
      </p:ext>
    </p:extLst>
  </p:cSld>
  <p:clrMapOvr>
    <a:masterClrMapping/>
  </p:clrMapOvr>
</p:sld>
</file>

<file path=ppt/theme/theme1.xml><?xml version="1.0" encoding="utf-8"?>
<a:theme xmlns:a="http://schemas.openxmlformats.org/drawingml/2006/main" name="Facetado">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2000</TotalTime>
  <Words>3185</Words>
  <Application>Microsoft Office PowerPoint</Application>
  <PresentationFormat>Widescreen</PresentationFormat>
  <Paragraphs>108</Paragraphs>
  <Slides>26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26</vt:i4>
      </vt:variant>
    </vt:vector>
  </HeadingPairs>
  <TitlesOfParts>
    <vt:vector size="30" baseType="lpstr">
      <vt:lpstr>Arial</vt:lpstr>
      <vt:lpstr>Trebuchet MS</vt:lpstr>
      <vt:lpstr>Wingdings 3</vt:lpstr>
      <vt:lpstr>Facetado</vt:lpstr>
      <vt:lpstr>José Lins do Rego: lembranças de um menino de engenho (1901-1957)</vt:lpstr>
      <vt:lpstr>Apresentação do PowerPoint</vt:lpstr>
      <vt:lpstr>Rachel de Queiroz: um olhar feminino para o sertão</vt:lpstr>
      <vt:lpstr>Jorge Amado: retrato da diversidade econômica e cultural</vt:lpstr>
      <vt:lpstr>A morte e a morte de Quincas Berro D’água</vt:lpstr>
      <vt:lpstr>Erico Verissimo: o intérprete dos gaúchos (1905 – 1975)</vt:lpstr>
      <vt:lpstr>Dyonélio Machado: as angústias do homem comum</vt:lpstr>
      <vt:lpstr>Geração pós 45</vt:lpstr>
      <vt:lpstr>Os poetas brasileiros da geração de 1945 querem marcar sua identidade poética distanciando-se da imagem de irreverência e engajamento que nasceu com os participantes da Semana de Arte Moderna. Para isso, investem no trabalho com a forma. Esse investimento tomará rumos inesperados ao desdobrar-se em uma opção mais radical: o Concretismo, tendência que explora poeticamente o espaço</vt:lpstr>
      <vt:lpstr>Apresentação do PowerPoint</vt:lpstr>
      <vt:lpstr>Apresentação do PowerPoint</vt:lpstr>
      <vt:lpstr>Apresentação do PowerPoint</vt:lpstr>
      <vt:lpstr>Apresentação do PowerPoint</vt:lpstr>
      <vt:lpstr>João Cabral de Melo Neto Morte e vida severina: recriação do nascimento de Cristo</vt:lpstr>
      <vt:lpstr>Apresentação do PowerPoint</vt:lpstr>
      <vt:lpstr>Apresentação do PowerPoint</vt:lpstr>
      <vt:lpstr>O Concretismo </vt:lpstr>
      <vt:lpstr>Apresentação do PowerPoint</vt:lpstr>
      <vt:lpstr>Os três cavaleiros do Concretismo</vt:lpstr>
      <vt:lpstr>Apresentação do PowerPoint</vt:lpstr>
      <vt:lpstr>Desdobramentos do Concretismo </vt:lpstr>
      <vt:lpstr>Apresentação do PowerPoint</vt:lpstr>
      <vt:lpstr>Apresentação do PowerPoint</vt:lpstr>
      <vt:lpstr>Ferreira Gullar: a poesia engajada</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Modernismo</dc:title>
  <dc:creator>Beatriz Oliveira</dc:creator>
  <cp:lastModifiedBy>Beatriz Oliveira</cp:lastModifiedBy>
  <cp:revision>68</cp:revision>
  <dcterms:created xsi:type="dcterms:W3CDTF">2020-06-08T18:39:55Z</dcterms:created>
  <dcterms:modified xsi:type="dcterms:W3CDTF">2021-08-09T23:02:13Z</dcterms:modified>
</cp:coreProperties>
</file>