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67" r:id="rId14"/>
    <p:sldId id="270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9D279-7C01-4B56-96FE-CFADFABB2CE7}" type="datetimeFigureOut">
              <a:rPr lang="pt-BR" smtClean="0"/>
              <a:t>27/04/2020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8FA50-81AA-4F47-8A88-75B6C15B161B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9D279-7C01-4B56-96FE-CFADFABB2CE7}" type="datetimeFigureOut">
              <a:rPr lang="pt-BR" smtClean="0"/>
              <a:t>27/04/2020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8FA50-81AA-4F47-8A88-75B6C15B161B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9D279-7C01-4B56-96FE-CFADFABB2CE7}" type="datetimeFigureOut">
              <a:rPr lang="pt-BR" smtClean="0"/>
              <a:t>27/04/2020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8FA50-81AA-4F47-8A88-75B6C15B161B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9D279-7C01-4B56-96FE-CFADFABB2CE7}" type="datetimeFigureOut">
              <a:rPr lang="pt-BR" smtClean="0"/>
              <a:t>27/04/2020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8FA50-81AA-4F47-8A88-75B6C15B161B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9D279-7C01-4B56-96FE-CFADFABB2CE7}" type="datetimeFigureOut">
              <a:rPr lang="pt-BR" smtClean="0"/>
              <a:t>27/04/2020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8FA50-81AA-4F47-8A88-75B6C15B161B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9D279-7C01-4B56-96FE-CFADFABB2CE7}" type="datetimeFigureOut">
              <a:rPr lang="pt-BR" smtClean="0"/>
              <a:t>27/04/2020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8FA50-81AA-4F47-8A88-75B6C15B161B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9D279-7C01-4B56-96FE-CFADFABB2CE7}" type="datetimeFigureOut">
              <a:rPr lang="pt-BR" smtClean="0"/>
              <a:t>27/04/2020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8FA50-81AA-4F47-8A88-75B6C15B161B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9D279-7C01-4B56-96FE-CFADFABB2CE7}" type="datetimeFigureOut">
              <a:rPr lang="pt-BR" smtClean="0"/>
              <a:t>27/04/2020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8FA50-81AA-4F47-8A88-75B6C15B161B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9D279-7C01-4B56-96FE-CFADFABB2CE7}" type="datetimeFigureOut">
              <a:rPr lang="pt-BR" smtClean="0"/>
              <a:t>27/04/2020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8FA50-81AA-4F47-8A88-75B6C15B161B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9D279-7C01-4B56-96FE-CFADFABB2CE7}" type="datetimeFigureOut">
              <a:rPr lang="pt-BR" smtClean="0"/>
              <a:t>27/04/2020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8FA50-81AA-4F47-8A88-75B6C15B161B}" type="slidenum">
              <a:rPr lang="pt-BR" smtClean="0"/>
              <a:t>‹#›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9D279-7C01-4B56-96FE-CFADFABB2CE7}" type="datetimeFigureOut">
              <a:rPr lang="pt-BR" smtClean="0"/>
              <a:t>27/04/2020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18FA50-81AA-4F47-8A88-75B6C15B161B}" type="slidenum">
              <a:rPr lang="pt-BR" smtClean="0"/>
              <a:t>‹#›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C18FA50-81AA-4F47-8A88-75B6C15B161B}" type="slidenum">
              <a:rPr lang="pt-BR" smtClean="0"/>
              <a:t>‹#›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359D279-7C01-4B56-96FE-CFADFABB2CE7}" type="datetimeFigureOut">
              <a:rPr lang="pt-BR" smtClean="0"/>
              <a:t>27/04/2020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6.wav"/><Relationship Id="rId1" Type="http://schemas.microsoft.com/office/2007/relationships/media" Target="../media/media6.wav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image" Target="../media/image3.png"/><Relationship Id="rId4" Type="http://schemas.openxmlformats.org/officeDocument/2006/relationships/hyperlink" Target="https://www.manualdaquimica.com/fisico-quimica/entalpia.ht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3.png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772816"/>
            <a:ext cx="7846640" cy="2952328"/>
          </a:xfrm>
        </p:spPr>
        <p:txBody>
          <a:bodyPr>
            <a:noAutofit/>
          </a:bodyPr>
          <a:lstStyle/>
          <a:p>
            <a:endParaRPr lang="pt-BR" sz="6000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" y="116631"/>
            <a:ext cx="8884416" cy="710729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064" y="1844824"/>
            <a:ext cx="4728730" cy="40626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Termoquímica</a:t>
            </a:r>
          </a:p>
          <a:p>
            <a:pPr algn="ctr"/>
            <a:r>
              <a:rPr lang="pt-BR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(continuação)</a:t>
            </a:r>
          </a:p>
          <a:p>
            <a:pPr algn="ctr"/>
            <a:endParaRPr lang="pt-BR" sz="6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Profª: Natália Freitas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18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12918"/>
            <a:ext cx="7724614" cy="3868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4860032" y="3824492"/>
            <a:ext cx="1872208" cy="51595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TextBox 9"/>
          <p:cNvSpPr txBox="1"/>
          <p:nvPr/>
        </p:nvSpPr>
        <p:spPr>
          <a:xfrm rot="1049463">
            <a:off x="6761695" y="3935405"/>
            <a:ext cx="17269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Negativo!!!!</a:t>
            </a:r>
            <a:endParaRPr lang="pt-BR" sz="24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9948" y="4270820"/>
            <a:ext cx="306394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Calculando o </a:t>
            </a:r>
            <a:r>
              <a:rPr lang="el-GR" sz="2400" b="1" dirty="0" smtClean="0"/>
              <a:t>Δ</a:t>
            </a:r>
            <a:r>
              <a:rPr lang="pt-BR" sz="2400" b="1" dirty="0" smtClean="0"/>
              <a:t>H :</a:t>
            </a:r>
          </a:p>
          <a:p>
            <a:r>
              <a:rPr lang="el-GR" sz="2400" dirty="0"/>
              <a:t>Δ</a:t>
            </a:r>
            <a:r>
              <a:rPr lang="pt-BR" sz="2400" dirty="0" smtClean="0"/>
              <a:t>H= H</a:t>
            </a:r>
            <a:r>
              <a:rPr lang="pt-BR" sz="2400" baseline="-25000" dirty="0" smtClean="0"/>
              <a:t>reag</a:t>
            </a:r>
            <a:r>
              <a:rPr lang="pt-BR" sz="2400" dirty="0" smtClean="0"/>
              <a:t> + H</a:t>
            </a:r>
            <a:r>
              <a:rPr lang="pt-BR" sz="2400" baseline="-25000" dirty="0" smtClean="0"/>
              <a:t>prod</a:t>
            </a:r>
          </a:p>
          <a:p>
            <a:r>
              <a:rPr lang="el-GR" sz="2400" dirty="0"/>
              <a:t>Δ</a:t>
            </a:r>
            <a:r>
              <a:rPr lang="pt-BR" sz="2400" dirty="0"/>
              <a:t>H</a:t>
            </a:r>
            <a:r>
              <a:rPr lang="pt-BR" sz="2400" dirty="0" smtClean="0"/>
              <a:t>=  2780  +  (</a:t>
            </a:r>
            <a:r>
              <a:rPr lang="pt-BR" sz="2400" b="1" dirty="0" smtClean="0"/>
              <a:t>- </a:t>
            </a:r>
            <a:r>
              <a:rPr lang="pt-BR" sz="2400" dirty="0" smtClean="0"/>
              <a:t>2859)</a:t>
            </a:r>
          </a:p>
          <a:p>
            <a:r>
              <a:rPr lang="el-GR" sz="2400" dirty="0"/>
              <a:t>Δ</a:t>
            </a:r>
            <a:r>
              <a:rPr lang="pt-BR" sz="2400" dirty="0"/>
              <a:t>H</a:t>
            </a:r>
            <a:r>
              <a:rPr lang="pt-BR" sz="2400" dirty="0" smtClean="0"/>
              <a:t>= </a:t>
            </a:r>
            <a:r>
              <a:rPr lang="pt-BR" sz="2400" b="1" dirty="0" smtClean="0"/>
              <a:t>-</a:t>
            </a:r>
            <a:r>
              <a:rPr lang="pt-BR" sz="2400" dirty="0" smtClean="0"/>
              <a:t> 79 Kcal</a:t>
            </a:r>
          </a:p>
          <a:p>
            <a:endParaRPr lang="pt-BR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318583" y="5745772"/>
            <a:ext cx="597233" cy="588156"/>
          </a:xfrm>
          <a:prstGeom prst="straightConnector1">
            <a:avLst/>
          </a:prstGeom>
          <a:ln w="762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915816" y="6237312"/>
            <a:ext cx="55236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/>
              <a:t>A reação de obtenção  do cloroetano é </a:t>
            </a:r>
            <a:r>
              <a:rPr lang="pt-BR" sz="2000" b="1" u="sng" dirty="0" smtClean="0"/>
              <a:t>Exotérmica</a:t>
            </a:r>
            <a:endParaRPr lang="pt-BR" sz="2000" b="1" u="sng" dirty="0"/>
          </a:p>
        </p:txBody>
      </p:sp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320369" y="191683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094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969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721499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325718"/>
            <a:ext cx="4392487" cy="3863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511" y="4198831"/>
            <a:ext cx="100965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207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5649491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344" y="476672"/>
            <a:ext cx="5419725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40" y="4286672"/>
            <a:ext cx="1276350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054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5429250" cy="420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334349"/>
            <a:ext cx="1123950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882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Gabarito: 1ª </a:t>
            </a:r>
            <a:r>
              <a:rPr lang="pt-BR" b="1" smtClean="0"/>
              <a:t>a, 2ª </a:t>
            </a:r>
            <a:r>
              <a:rPr lang="pt-BR" b="1" dirty="0" smtClean="0"/>
              <a:t>e, 3ª b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848560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8291264" cy="5890666"/>
          </a:xfrm>
        </p:spPr>
        <p:txBody>
          <a:bodyPr>
            <a:normAutofit/>
          </a:bodyPr>
          <a:lstStyle/>
          <a:p>
            <a:r>
              <a:rPr lang="pt-B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aula anterior, aprendemos a calcular o </a:t>
            </a:r>
            <a:r>
              <a:rPr lang="el-GR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</a:t>
            </a:r>
            <a:r>
              <a:rPr lang="pt-BR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 das reações </a:t>
            </a:r>
            <a:r>
              <a:rPr lang="pt-B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através da </a:t>
            </a:r>
            <a:r>
              <a:rPr lang="pt-BR" sz="5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Lei de Hess</a:t>
            </a:r>
            <a:r>
              <a:rPr lang="pt-B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5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Hoje conheceremos uma outra maneira...</a:t>
            </a:r>
            <a:endParaRPr lang="pt-BR" sz="5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30391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229600" cy="5832648"/>
          </a:xfrm>
        </p:spPr>
        <p:txBody>
          <a:bodyPr>
            <a:noAutofit/>
          </a:bodyPr>
          <a:lstStyle/>
          <a:p>
            <a:r>
              <a:rPr lang="pt-BR" sz="3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pt-BR" sz="3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nergia </a:t>
            </a:r>
            <a:r>
              <a:rPr lang="pt-BR" sz="3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ligação</a:t>
            </a:r>
            <a:r>
              <a:rPr lang="pt-BR" sz="3600" dirty="0"/>
              <a:t>, ou </a:t>
            </a:r>
            <a:r>
              <a:rPr lang="pt-BR" sz="3600" dirty="0">
                <a:hlinkClick r:id="rId4"/>
              </a:rPr>
              <a:t>entalpia</a:t>
            </a:r>
            <a:r>
              <a:rPr lang="pt-BR" sz="3600" dirty="0"/>
              <a:t> de ligação, é a energia </a:t>
            </a:r>
            <a:r>
              <a:rPr lang="pt-BR" sz="3600" b="1" dirty="0"/>
              <a:t>absorvida</a:t>
            </a:r>
            <a:r>
              <a:rPr lang="pt-BR" sz="3600" dirty="0"/>
              <a:t> </a:t>
            </a:r>
            <a:r>
              <a:rPr lang="pt-BR" sz="3600" b="1" dirty="0"/>
              <a:t>na quebra </a:t>
            </a:r>
            <a:r>
              <a:rPr lang="pt-BR" sz="3600" dirty="0"/>
              <a:t>de um </a:t>
            </a:r>
            <a:r>
              <a:rPr lang="pt-BR" sz="3600" b="1" dirty="0"/>
              <a:t>mol de ligação</a:t>
            </a:r>
            <a:r>
              <a:rPr lang="pt-BR" sz="3600" dirty="0"/>
              <a:t>, no estado gasoso, entre átomos a 25 </a:t>
            </a:r>
            <a:r>
              <a:rPr lang="pt-BR" sz="3600" baseline="30000" dirty="0"/>
              <a:t>o</a:t>
            </a:r>
            <a:r>
              <a:rPr lang="pt-BR" sz="3600" dirty="0"/>
              <a:t>C e 1 atm</a:t>
            </a:r>
            <a:r>
              <a:rPr lang="pt-BR" sz="3600" dirty="0" smtClean="0"/>
              <a:t>.</a:t>
            </a:r>
            <a:br>
              <a:rPr lang="pt-BR" sz="3600" dirty="0" smtClean="0"/>
            </a:br>
            <a:r>
              <a:rPr lang="pt-BR" sz="3600" dirty="0" smtClean="0"/>
              <a:t> </a:t>
            </a:r>
            <a:br>
              <a:rPr lang="pt-BR" sz="3600" dirty="0" smtClean="0"/>
            </a:br>
            <a:r>
              <a:rPr lang="pt-BR" sz="3200" dirty="0" smtClean="0"/>
              <a:t>Essa </a:t>
            </a:r>
            <a:r>
              <a:rPr lang="pt-BR" sz="3200" dirty="0"/>
              <a:t>definição pode envolver </a:t>
            </a:r>
            <a:r>
              <a:rPr lang="pt-BR" sz="3200" b="1" dirty="0"/>
              <a:t>também a energia </a:t>
            </a:r>
            <a:r>
              <a:rPr lang="pt-BR" sz="3200" dirty="0"/>
              <a:t>presente </a:t>
            </a:r>
            <a:r>
              <a:rPr lang="pt-BR" sz="3200" b="1" dirty="0"/>
              <a:t>na formação da mesma ligação </a:t>
            </a:r>
            <a:r>
              <a:rPr lang="pt-BR" sz="3200" dirty="0"/>
              <a:t>entre os mesmos átomos (separados), mas ela apresentará sinal diferente. </a:t>
            </a:r>
          </a:p>
        </p:txBody>
      </p:sp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308304" y="573325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928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50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76672"/>
            <a:ext cx="8291264" cy="5649491"/>
          </a:xfrm>
        </p:spPr>
        <p:txBody>
          <a:bodyPr/>
          <a:lstStyle/>
          <a:p>
            <a:pPr algn="ctr"/>
            <a:endParaRPr lang="pt-BR" sz="4000" b="1" dirty="0" smtClean="0"/>
          </a:p>
          <a:p>
            <a:pPr marL="114300" indent="0" algn="ctr">
              <a:buNone/>
            </a:pPr>
            <a:r>
              <a:rPr lang="pt-BR" sz="4000" b="1" dirty="0" smtClean="0"/>
              <a:t>H</a:t>
            </a:r>
            <a:r>
              <a:rPr lang="pt-BR" sz="4000" b="1" baseline="-25000" dirty="0" smtClean="0"/>
              <a:t>2</a:t>
            </a:r>
            <a:r>
              <a:rPr lang="pt-BR" sz="4000" b="1" dirty="0" smtClean="0"/>
              <a:t> + Cl</a:t>
            </a:r>
            <a:r>
              <a:rPr lang="pt-BR" sz="4000" b="1" baseline="-25000" dirty="0" smtClean="0"/>
              <a:t>2</a:t>
            </a:r>
            <a:r>
              <a:rPr lang="pt-BR" sz="4000" b="1" dirty="0" smtClean="0"/>
              <a:t>       2HCl</a:t>
            </a:r>
          </a:p>
          <a:p>
            <a:pPr marL="0" indent="0" algn="ctr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sz="3200" dirty="0"/>
              <a:t>Q</a:t>
            </a:r>
            <a:r>
              <a:rPr lang="pt-BR" sz="3200" dirty="0" smtClean="0"/>
              <a:t>uando o H</a:t>
            </a:r>
            <a:r>
              <a:rPr lang="pt-BR" sz="3200" baseline="-25000" dirty="0" smtClean="0"/>
              <a:t>2</a:t>
            </a:r>
            <a:r>
              <a:rPr lang="pt-BR" sz="3200" dirty="0" smtClean="0"/>
              <a:t> participa </a:t>
            </a:r>
            <a:r>
              <a:rPr lang="pt-BR" sz="3200" dirty="0"/>
              <a:t>de uma reação química com o gás cloro (Cl</a:t>
            </a:r>
            <a:r>
              <a:rPr lang="pt-BR" sz="3200" baseline="-25000" dirty="0"/>
              <a:t>2</a:t>
            </a:r>
            <a:r>
              <a:rPr lang="pt-BR" sz="3200" dirty="0"/>
              <a:t>), por </a:t>
            </a:r>
            <a:r>
              <a:rPr lang="pt-BR" sz="3200" dirty="0" smtClean="0"/>
              <a:t>exemplo, </a:t>
            </a:r>
            <a:r>
              <a:rPr lang="pt-BR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</a:t>
            </a:r>
            <a:r>
              <a:rPr lang="pt-BR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ligações simples presentes no H</a:t>
            </a:r>
            <a:r>
              <a:rPr lang="pt-BR" sz="3200" baseline="-2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pt-BR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e no </a:t>
            </a:r>
            <a:r>
              <a:rPr lang="pt-BR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</a:t>
            </a:r>
            <a:r>
              <a:rPr lang="pt-BR" sz="3200" baseline="-25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pt-BR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devem </a:t>
            </a:r>
            <a:r>
              <a:rPr lang="pt-BR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 quebradas </a:t>
            </a:r>
            <a:r>
              <a:rPr lang="pt-BR" sz="3200" dirty="0"/>
              <a:t>com a </a:t>
            </a:r>
            <a:r>
              <a:rPr lang="pt-BR" sz="32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consequente formação de uma ligação simples no HCl</a:t>
            </a:r>
            <a:r>
              <a:rPr lang="pt-BR" sz="32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endParaRPr lang="pt-BR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624505" y="1561875"/>
            <a:ext cx="36004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710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477341"/>
            <a:ext cx="8291264" cy="5649491"/>
          </a:xfrm>
        </p:spPr>
        <p:txBody>
          <a:bodyPr/>
          <a:lstStyle/>
          <a:p>
            <a:pPr algn="ctr"/>
            <a:endParaRPr lang="pt-BR" dirty="0" smtClean="0"/>
          </a:p>
          <a:p>
            <a:pPr marL="0" indent="0" algn="ctr">
              <a:buNone/>
            </a:pPr>
            <a:endParaRPr lang="pt-BR" dirty="0" smtClean="0"/>
          </a:p>
          <a:p>
            <a:pPr marL="114300" indent="0" algn="just">
              <a:buNone/>
            </a:pPr>
            <a:r>
              <a:rPr lang="pt-BR" sz="4000" dirty="0" smtClean="0"/>
              <a:t>Os </a:t>
            </a:r>
            <a:r>
              <a:rPr lang="pt-BR" sz="4000" dirty="0"/>
              <a:t>átomos estabelecem ligações entre si para atingir sua </a:t>
            </a:r>
            <a:r>
              <a:rPr lang="pt-BR" sz="4000" b="1" dirty="0"/>
              <a:t>estabilidade eletrônica</a:t>
            </a:r>
            <a:r>
              <a:rPr lang="pt-BR" sz="4000" dirty="0"/>
              <a:t>, isto é, eles </a:t>
            </a:r>
            <a:r>
              <a:rPr lang="pt-BR" sz="4000" u="sng" dirty="0">
                <a:solidFill>
                  <a:srgbClr val="FF0000"/>
                </a:solidFill>
              </a:rPr>
              <a:t>saem de uma situação de maior energia para outra de menor energia. </a:t>
            </a:r>
          </a:p>
        </p:txBody>
      </p:sp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452320" y="551723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665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96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5865515"/>
          </a:xfrm>
        </p:spPr>
        <p:txBody>
          <a:bodyPr>
            <a:normAutofit/>
          </a:bodyPr>
          <a:lstStyle/>
          <a:p>
            <a:pPr algn="just"/>
            <a:endParaRPr lang="pt-BR" b="1" dirty="0" smtClean="0"/>
          </a:p>
          <a:p>
            <a:pPr algn="just"/>
            <a:r>
              <a:rPr lang="pt-BR" sz="3600" b="1" dirty="0" smtClean="0"/>
              <a:t>O </a:t>
            </a:r>
            <a:r>
              <a:rPr lang="pt-BR" sz="3600" b="1" dirty="0"/>
              <a:t>rompimento</a:t>
            </a:r>
            <a:r>
              <a:rPr lang="pt-BR" sz="3600" dirty="0"/>
              <a:t> (quebra) de uma ligação química ocorre quando é fornecida a ela </a:t>
            </a:r>
            <a:r>
              <a:rPr lang="pt-BR" sz="3600" b="1" dirty="0"/>
              <a:t>uma quantidade de energia (xKcal</a:t>
            </a:r>
            <a:r>
              <a:rPr lang="pt-BR" sz="3600" b="1" dirty="0" smtClean="0"/>
              <a:t>)</a:t>
            </a:r>
            <a:r>
              <a:rPr lang="pt-BR" sz="3600" dirty="0" smtClean="0"/>
              <a:t>. Com isso,  </a:t>
            </a:r>
            <a:r>
              <a:rPr lang="pt-BR" sz="3600" dirty="0"/>
              <a:t>concluímos que se trata de um processo </a:t>
            </a: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endotérmico</a:t>
            </a:r>
            <a:r>
              <a:rPr lang="pt-BR" sz="3600" dirty="0"/>
              <a:t>. </a:t>
            </a:r>
            <a:endParaRPr lang="pt-BR" sz="3600" dirty="0" smtClean="0"/>
          </a:p>
          <a:p>
            <a:pPr algn="just"/>
            <a:r>
              <a:rPr lang="pt-BR" sz="3600" dirty="0" smtClean="0"/>
              <a:t>Em </a:t>
            </a:r>
            <a:r>
              <a:rPr lang="pt-BR" sz="3600" dirty="0"/>
              <a:t>contrapartida, a formação de uma ligação envolverá a </a:t>
            </a:r>
            <a:r>
              <a:rPr lang="pt-BR" sz="3600" b="1" dirty="0"/>
              <a:t>liberação</a:t>
            </a:r>
            <a:r>
              <a:rPr lang="pt-BR" sz="3600" dirty="0"/>
              <a:t> da </a:t>
            </a:r>
            <a:r>
              <a:rPr lang="pt-BR" sz="3600" b="1" dirty="0"/>
              <a:t>mesma quantidade de energia (-xkcal)</a:t>
            </a:r>
            <a:r>
              <a:rPr lang="pt-BR" sz="3600" dirty="0"/>
              <a:t>, sendo, então, um processo </a:t>
            </a: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exotérmico</a:t>
            </a:r>
            <a:r>
              <a:rPr lang="pt-BR" sz="3600" dirty="0"/>
              <a:t>.</a:t>
            </a:r>
          </a:p>
        </p:txBody>
      </p:sp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308304" y="551723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837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22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548680"/>
            <a:ext cx="7920880" cy="5577483"/>
          </a:xfrm>
        </p:spPr>
        <p:txBody>
          <a:bodyPr/>
          <a:lstStyle/>
          <a:p>
            <a:pPr algn="just"/>
            <a:endParaRPr lang="pt-BR" dirty="0" smtClean="0"/>
          </a:p>
          <a:p>
            <a:pPr marL="0" indent="0" algn="just">
              <a:buNone/>
            </a:pPr>
            <a:endParaRPr lang="pt-BR" sz="36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114300" indent="0" algn="just">
              <a:buNone/>
            </a:pPr>
            <a:r>
              <a:rPr lang="pt-BR" sz="3600" b="1" dirty="0" smtClean="0">
                <a:solidFill>
                  <a:schemeClr val="accent5">
                    <a:lumMod val="75000"/>
                  </a:schemeClr>
                </a:solidFill>
              </a:rPr>
              <a:t>Com isso, podemos </a:t>
            </a:r>
            <a:r>
              <a:rPr lang="pt-BR" sz="3600" b="1" dirty="0">
                <a:solidFill>
                  <a:schemeClr val="accent5">
                    <a:lumMod val="75000"/>
                  </a:schemeClr>
                </a:solidFill>
              </a:rPr>
              <a:t>utilizar o conhecimento das </a:t>
            </a:r>
            <a:r>
              <a:rPr lang="pt-BR" sz="36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energias de ligação </a:t>
            </a:r>
            <a:r>
              <a:rPr lang="pt-BR" sz="3600" b="1" dirty="0">
                <a:solidFill>
                  <a:schemeClr val="accent5">
                    <a:lumMod val="75000"/>
                  </a:schemeClr>
                </a:solidFill>
              </a:rPr>
              <a:t>das moléculas dos reagentes e dos produtos </a:t>
            </a:r>
            <a:r>
              <a:rPr lang="pt-BR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determinar a variação da energia (ΔH) </a:t>
            </a:r>
            <a:r>
              <a:rPr lang="pt-BR" sz="3600" b="1" dirty="0" smtClean="0">
                <a:solidFill>
                  <a:schemeClr val="accent5">
                    <a:lumMod val="75000"/>
                  </a:schemeClr>
                </a:solidFill>
              </a:rPr>
              <a:t>do </a:t>
            </a:r>
            <a:r>
              <a:rPr lang="pt-BR" sz="3600" b="1" dirty="0">
                <a:solidFill>
                  <a:schemeClr val="accent5">
                    <a:lumMod val="75000"/>
                  </a:schemeClr>
                </a:solidFill>
              </a:rPr>
              <a:t>processo </a:t>
            </a:r>
            <a:r>
              <a:rPr lang="pt-BR" sz="3600" b="1" dirty="0" smtClean="0">
                <a:solidFill>
                  <a:schemeClr val="accent5">
                    <a:lumMod val="75000"/>
                  </a:schemeClr>
                </a:solidFill>
              </a:rPr>
              <a:t>químico.</a:t>
            </a:r>
            <a:endParaRPr lang="pt-BR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75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548680"/>
            <a:ext cx="8291264" cy="5577483"/>
          </a:xfrm>
        </p:spPr>
        <p:txBody>
          <a:bodyPr/>
          <a:lstStyle/>
          <a:p>
            <a:pPr marL="0" indent="0" algn="ctr">
              <a:buNone/>
            </a:pPr>
            <a:r>
              <a:rPr lang="pt-BR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Generalizando...</a:t>
            </a:r>
          </a:p>
          <a:p>
            <a:pPr marL="0" indent="0" algn="ctr">
              <a:buNone/>
            </a:pPr>
            <a:endParaRPr lang="pt-B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5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Reagentes: Endotérmico </a:t>
            </a:r>
            <a:r>
              <a:rPr lang="pt-BR" sz="5400" dirty="0" smtClean="0"/>
              <a:t>(</a:t>
            </a:r>
            <a:r>
              <a:rPr lang="el-GR" sz="5400" dirty="0" smtClean="0"/>
              <a:t>Δ</a:t>
            </a:r>
            <a:r>
              <a:rPr lang="pt-BR" sz="5400" dirty="0" smtClean="0"/>
              <a:t>H&gt;0)</a:t>
            </a:r>
          </a:p>
          <a:p>
            <a:pPr algn="ctr"/>
            <a:r>
              <a:rPr lang="pt-BR" sz="5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Produtos: Exotérmico </a:t>
            </a:r>
            <a:r>
              <a:rPr lang="pt-BR" sz="5400" dirty="0"/>
              <a:t>(</a:t>
            </a:r>
            <a:r>
              <a:rPr lang="el-GR" sz="5400" dirty="0"/>
              <a:t>Δ</a:t>
            </a:r>
            <a:r>
              <a:rPr lang="pt-BR" sz="5400" dirty="0" smtClean="0"/>
              <a:t>H˂0</a:t>
            </a:r>
            <a:r>
              <a:rPr lang="pt-BR" sz="5400" dirty="0"/>
              <a:t>)</a:t>
            </a:r>
          </a:p>
          <a:p>
            <a:endParaRPr lang="pt-BR" dirty="0"/>
          </a:p>
        </p:txBody>
      </p:sp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020272" y="566124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431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48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448" y="332656"/>
            <a:ext cx="8291264" cy="5649491"/>
          </a:xfrm>
        </p:spPr>
        <p:txBody>
          <a:bodyPr>
            <a:normAutofit/>
          </a:bodyPr>
          <a:lstStyle/>
          <a:p>
            <a:pPr marL="0" indent="0" algn="just" fontAlgn="base">
              <a:buNone/>
            </a:pPr>
            <a:r>
              <a:rPr lang="pt-BR" sz="2400" i="1" dirty="0"/>
              <a:t>(UFPE) Utilizando os valores das energias de ligação da tabela abaixo, determine o valor do </a:t>
            </a:r>
            <a:r>
              <a:rPr lang="pt-BR" sz="2400" dirty="0"/>
              <a:t>Δ</a:t>
            </a:r>
            <a:r>
              <a:rPr lang="pt-BR" sz="2400" i="1" dirty="0"/>
              <a:t>H da reação de formação do </a:t>
            </a:r>
            <a:r>
              <a:rPr lang="pt-BR" sz="2400" i="1" dirty="0">
                <a:solidFill>
                  <a:srgbClr val="FFC000"/>
                </a:solidFill>
              </a:rPr>
              <a:t>cloroetano.</a:t>
            </a:r>
            <a:endParaRPr lang="pt-BR" sz="2400" dirty="0">
              <a:solidFill>
                <a:srgbClr val="FFC000"/>
              </a:solidFill>
            </a:endParaRPr>
          </a:p>
          <a:p>
            <a:pPr marL="0" indent="0" algn="ctr" fontAlgn="base">
              <a:buNone/>
            </a:pPr>
            <a:r>
              <a:rPr lang="pt-BR" sz="2400" b="1" dirty="0"/>
              <a:t>H</a:t>
            </a:r>
            <a:r>
              <a:rPr lang="pt-BR" sz="2400" b="1" baseline="-25000" dirty="0"/>
              <a:t>2</a:t>
            </a:r>
            <a:r>
              <a:rPr lang="pt-BR" sz="2400" b="1" dirty="0"/>
              <a:t>C = CH</a:t>
            </a:r>
            <a:r>
              <a:rPr lang="pt-BR" sz="2400" b="1" baseline="-25000" dirty="0"/>
              <a:t>2</a:t>
            </a:r>
            <a:r>
              <a:rPr lang="pt-BR" sz="2400" b="1" dirty="0"/>
              <a:t> + HCl → </a:t>
            </a:r>
            <a:r>
              <a:rPr lang="pt-BR" sz="2400" b="1" dirty="0">
                <a:solidFill>
                  <a:srgbClr val="FFC000"/>
                </a:solidFill>
              </a:rPr>
              <a:t>H</a:t>
            </a:r>
            <a:r>
              <a:rPr lang="pt-BR" sz="2400" b="1" baseline="-25000" dirty="0">
                <a:solidFill>
                  <a:srgbClr val="FFC000"/>
                </a:solidFill>
              </a:rPr>
              <a:t>3</a:t>
            </a:r>
            <a:r>
              <a:rPr lang="pt-BR" sz="2400" b="1" dirty="0">
                <a:solidFill>
                  <a:srgbClr val="FFC000"/>
                </a:solidFill>
              </a:rPr>
              <a:t>C — CH</a:t>
            </a:r>
            <a:r>
              <a:rPr lang="pt-BR" sz="2400" b="1" baseline="-25000" dirty="0">
                <a:solidFill>
                  <a:srgbClr val="FFC000"/>
                </a:solidFill>
              </a:rPr>
              <a:t>2</a:t>
            </a:r>
            <a:r>
              <a:rPr lang="pt-BR" sz="2400" b="1" dirty="0">
                <a:solidFill>
                  <a:srgbClr val="FFC000"/>
                </a:solidFill>
              </a:rPr>
              <a:t> — Cl</a:t>
            </a:r>
          </a:p>
          <a:p>
            <a:pPr marL="0" indent="0">
              <a:buNone/>
            </a:pPr>
            <a:endParaRPr lang="pt-BR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737" y="2138726"/>
            <a:ext cx="5300010" cy="114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429000"/>
            <a:ext cx="7295009" cy="3306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9484" y="5602098"/>
            <a:ext cx="20574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5652120" y="6309320"/>
            <a:ext cx="1224136" cy="42625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Box 5"/>
          <p:cNvSpPr txBox="1"/>
          <p:nvPr/>
        </p:nvSpPr>
        <p:spPr>
          <a:xfrm rot="1293027">
            <a:off x="6907989" y="6374231"/>
            <a:ext cx="1194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solidFill>
                  <a:srgbClr val="FF0000"/>
                </a:solidFill>
              </a:rPr>
              <a:t>Positivo!!</a:t>
            </a:r>
            <a:endParaRPr lang="pt-BR" sz="2000" b="1" dirty="0">
              <a:solidFill>
                <a:srgbClr val="FF0000"/>
              </a:solidFill>
            </a:endParaRPr>
          </a:p>
        </p:txBody>
      </p:sp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7524617" y="442591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049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86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141</TotalTime>
  <Words>185</Words>
  <Application>Microsoft Office PowerPoint</Application>
  <PresentationFormat>On-screen Show (4:3)</PresentationFormat>
  <Paragraphs>34</Paragraphs>
  <Slides>14</Slides>
  <Notes>0</Notes>
  <HiddenSlides>0</HiddenSlides>
  <MMClips>6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Adjacency</vt:lpstr>
      <vt:lpstr>PowerPoint Presentation</vt:lpstr>
      <vt:lpstr>Na aula anterior, aprendemos a calcular o ΔH das reações através da Lei de Hess.   Hoje conheceremos uma outra maneira...</vt:lpstr>
      <vt:lpstr>Energia de ligação, ou entalpia de ligação, é a energia absorvida na quebra de um mol de ligação, no estado gasoso, entre átomos a 25 oC e 1 atm.   Essa definição pode envolver também a energia presente na formação da mesma ligação entre os mesmos átomos (separados), mas ela apresentará sinal diferente. 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Gabarito: 1ª a, 2ª e, 3ª b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Natalia</dc:creator>
  <cp:lastModifiedBy>Natalia</cp:lastModifiedBy>
  <cp:revision>13</cp:revision>
  <dcterms:created xsi:type="dcterms:W3CDTF">2020-03-31T22:23:37Z</dcterms:created>
  <dcterms:modified xsi:type="dcterms:W3CDTF">2020-04-27T17:32:29Z</dcterms:modified>
</cp:coreProperties>
</file>