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159B708-E263-4F27-A5B5-EE2A2CA50708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BEAFDA8-6839-4BD8-9424-90F1175204AD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323528"/>
            <a:ext cx="7632848" cy="8288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99396"/>
            <a:ext cx="4834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Chuva ácida</a:t>
            </a:r>
            <a:endParaRPr lang="pt-BR" sz="7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Consequências da chuva ácida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0" y="2060848"/>
            <a:ext cx="2526010" cy="18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2362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52" y="4509120"/>
            <a:ext cx="25431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71749"/>
            <a:ext cx="1943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46941"/>
            <a:ext cx="19145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5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64704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Os combustíveis fósseis, tais como os derivados do petróleo, sofrem combustão completa, liberando 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gás carbônico </a:t>
            </a:r>
            <a:r>
              <a:rPr lang="pt-BR" sz="3600" dirty="0"/>
              <a:t>para a atmofera, mas conforme as impurezas presentes, também são produzidos óxidos de nitrogênio, 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 NO</a:t>
            </a:r>
            <a:r>
              <a:rPr lang="pt-BR" sz="36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3600" baseline="-25000" dirty="0"/>
              <a:t>,</a:t>
            </a:r>
            <a:r>
              <a:rPr lang="pt-BR" sz="3600" dirty="0"/>
              <a:t> e óxidos de enxofre, 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pt-BR" sz="36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2(g)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 SO</a:t>
            </a:r>
            <a:r>
              <a:rPr lang="pt-BR" sz="36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3(g</a:t>
            </a:r>
            <a:r>
              <a:rPr lang="pt-BR" sz="3600" b="1" baseline="-25000" dirty="0">
                <a:solidFill>
                  <a:srgbClr val="FFC000"/>
                </a:solidFill>
              </a:rPr>
              <a:t>)</a:t>
            </a:r>
            <a:r>
              <a:rPr lang="pt-BR" sz="3600" dirty="0"/>
              <a:t>. </a:t>
            </a:r>
            <a:endParaRPr lang="pt-BR" sz="3600" dirty="0" smtClean="0"/>
          </a:p>
          <a:p>
            <a:pPr algn="just"/>
            <a:endParaRPr lang="pt-BR" sz="3600" dirty="0"/>
          </a:p>
          <a:p>
            <a:pPr algn="just"/>
            <a:r>
              <a:rPr lang="pt-BR" sz="3600" b="1" u="sng" dirty="0" smtClean="0">
                <a:solidFill>
                  <a:srgbClr val="FF0000"/>
                </a:solidFill>
              </a:rPr>
              <a:t>A </a:t>
            </a:r>
            <a:r>
              <a:rPr lang="pt-BR" sz="3600" b="1" u="sng" dirty="0">
                <a:solidFill>
                  <a:srgbClr val="FF0000"/>
                </a:solidFill>
              </a:rPr>
              <a:t>chamada gasolina Podium é livre de enxofre.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2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3384376" cy="5264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72862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619672" y="2708920"/>
            <a:ext cx="2592288" cy="544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289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0688"/>
            <a:ext cx="7704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A emissão de gases poluentes na atmosfera, como </a:t>
            </a:r>
            <a:r>
              <a:rPr lang="pt-BR" sz="3600" dirty="0" smtClean="0"/>
              <a:t>óxidos (</a:t>
            </a:r>
            <a:r>
              <a:rPr lang="pt-BR" sz="3600" b="1" dirty="0" smtClean="0">
                <a:solidFill>
                  <a:srgbClr val="FFC000"/>
                </a:solidFill>
              </a:rPr>
              <a:t>CO</a:t>
            </a:r>
            <a:r>
              <a:rPr lang="pt-BR" sz="3200" b="1" dirty="0" smtClean="0">
                <a:solidFill>
                  <a:srgbClr val="FFC000"/>
                </a:solidFill>
              </a:rPr>
              <a:t>2</a:t>
            </a:r>
            <a:r>
              <a:rPr lang="pt-BR" sz="3600" b="1" dirty="0" smtClean="0">
                <a:solidFill>
                  <a:srgbClr val="FFC000"/>
                </a:solidFill>
              </a:rPr>
              <a:t> e SO</a:t>
            </a:r>
            <a:r>
              <a:rPr lang="pt-BR" sz="3200" b="1" dirty="0" smtClean="0">
                <a:solidFill>
                  <a:srgbClr val="FFC000"/>
                </a:solidFill>
              </a:rPr>
              <a:t>2</a:t>
            </a:r>
            <a:r>
              <a:rPr lang="pt-BR" sz="3600" dirty="0" smtClean="0"/>
              <a:t>) </a:t>
            </a:r>
            <a:r>
              <a:rPr lang="pt-BR" sz="3600" dirty="0"/>
              <a:t>tem causado graves problemas ambientais, sendo que um deles é a </a:t>
            </a:r>
            <a:r>
              <a:rPr lang="pt-BR" sz="3600" b="1" dirty="0"/>
              <a:t>chuva ácida</a:t>
            </a:r>
            <a:r>
              <a:rPr lang="pt-BR" sz="3600" dirty="0"/>
              <a:t>. </a:t>
            </a:r>
            <a:endParaRPr lang="pt-BR" sz="3600" dirty="0" smtClean="0"/>
          </a:p>
          <a:p>
            <a:pPr algn="just"/>
            <a:endParaRPr lang="pt-BR" sz="3600" dirty="0" smtClean="0"/>
          </a:p>
          <a:p>
            <a:pPr algn="just"/>
            <a:r>
              <a:rPr lang="pt-BR" sz="3600" dirty="0" smtClean="0"/>
              <a:t>Esse termo </a:t>
            </a:r>
            <a:r>
              <a:rPr lang="pt-BR" sz="3600" dirty="0"/>
              <a:t>foi </a:t>
            </a:r>
            <a:r>
              <a:rPr lang="pt-BR" sz="3600" dirty="0" smtClean="0"/>
              <a:t>usado ao </a:t>
            </a:r>
            <a:r>
              <a:rPr lang="pt-BR" sz="3600" dirty="0"/>
              <a:t>descrever a precipitação ácida que ocorreu sobre a 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cidade de Manchester no início da Revolução Industrial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13824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7704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200" dirty="0"/>
              <a:t>As chuvas comuns já são naturalmente ácidas, pois mesmo em lugares não poluídos, na atmosfera há, por exemplo, o gás carbônico (CO</a:t>
            </a:r>
            <a:r>
              <a:rPr lang="pt-BR" sz="3200" baseline="-25000" dirty="0"/>
              <a:t>2</a:t>
            </a:r>
            <a:r>
              <a:rPr lang="pt-BR" sz="3200" dirty="0"/>
              <a:t>), que é um </a:t>
            </a:r>
            <a:r>
              <a:rPr lang="pt-BR" sz="3200" b="1" u="sng" dirty="0">
                <a:solidFill>
                  <a:schemeClr val="tx2">
                    <a:lumMod val="75000"/>
                  </a:schemeClr>
                </a:solidFill>
              </a:rPr>
              <a:t>óxido ácido </a:t>
            </a:r>
            <a:r>
              <a:rPr lang="pt-BR" sz="3200" dirty="0"/>
              <a:t>que reage com a água da chuva e gera o ácido carbônico, conforme mostrado abaixo</a:t>
            </a:r>
            <a:r>
              <a:rPr lang="pt-BR" sz="3200" dirty="0" smtClean="0"/>
              <a:t>:</a:t>
            </a:r>
          </a:p>
          <a:p>
            <a:pPr algn="just" fontAlgn="base"/>
            <a:endParaRPr lang="pt-BR" sz="3200" dirty="0"/>
          </a:p>
          <a:p>
            <a:pPr algn="just" fontAlgn="base"/>
            <a:r>
              <a:rPr lang="pt-BR" sz="3200" b="1" dirty="0" smtClean="0"/>
              <a:t>		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t-BR" sz="36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2(g</a:t>
            </a:r>
            <a:r>
              <a:rPr lang="pt-BR" sz="36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+ H</a:t>
            </a:r>
            <a:r>
              <a:rPr lang="pt-BR" sz="36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6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(l)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H</a:t>
            </a:r>
            <a:r>
              <a:rPr lang="pt-BR" sz="36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t-BR" sz="36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3(aq</a:t>
            </a:r>
            <a:r>
              <a:rPr lang="pt-BR" sz="36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 fontAlgn="base"/>
            <a:endParaRPr lang="pt-BR" sz="3200" dirty="0"/>
          </a:p>
          <a:p>
            <a:pPr algn="just" fontAlgn="base"/>
            <a:r>
              <a:rPr lang="pt-BR" sz="3200" dirty="0"/>
              <a:t>Esse tipo de chuva naturalmente ácida possui </a:t>
            </a: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em torno de 5,6 </a:t>
            </a:r>
            <a:r>
              <a:rPr lang="pt-BR" sz="3200" dirty="0"/>
              <a:t>e </a:t>
            </a:r>
            <a:r>
              <a:rPr lang="pt-BR" sz="3200" u="sng" dirty="0"/>
              <a:t>não é considerada nociva.</a:t>
            </a:r>
          </a:p>
        </p:txBody>
      </p:sp>
    </p:spTree>
    <p:extLst>
      <p:ext uri="{BB962C8B-B14F-4D97-AF65-F5344CB8AC3E}">
        <p14:creationId xmlns:p14="http://schemas.microsoft.com/office/powerpoint/2010/main" val="2412901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65" y="332656"/>
            <a:ext cx="80735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Chama-se de chuva ácida qualquer chuva com pH menor que 5,6.</a:t>
            </a:r>
            <a:r>
              <a:rPr lang="pt-BR" sz="3600" dirty="0"/>
              <a:t> Em lugares populosos em que há grande quantidade de veículos e em centros industriais, são comuns chuvas ácidas com pH igual a 4,5. </a:t>
            </a:r>
            <a:endParaRPr lang="pt-BR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77309"/>
            <a:ext cx="4752528" cy="3579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9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95" y="7371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se registraram chuvas com pH igual a 2</a:t>
            </a:r>
            <a:r>
              <a:rPr lang="pt-BR" sz="3600" dirty="0"/>
              <a:t>; para se ter ideia de como isso é perigoso, esse é o valor do pH do limão ou do vinagre concentrados.</a:t>
            </a:r>
            <a:endParaRPr lang="pt-B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156320" cy="424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9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Óxidos de nitrogênio</a:t>
            </a:r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251520" y="185934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dirty="0"/>
              <a:t>O</a:t>
            </a:r>
            <a:r>
              <a:rPr lang="pt-BR" sz="2800" dirty="0" smtClean="0"/>
              <a:t> </a:t>
            </a:r>
            <a:r>
              <a:rPr lang="pt-BR" sz="2800" dirty="0"/>
              <a:t>principal é o </a:t>
            </a:r>
            <a:r>
              <a:rPr lang="pt-BR" sz="2800" b="1" dirty="0"/>
              <a:t>NO</a:t>
            </a:r>
            <a:r>
              <a:rPr lang="pt-BR" sz="2800" b="1" baseline="-25000" dirty="0"/>
              <a:t>2</a:t>
            </a:r>
            <a:r>
              <a:rPr lang="pt-BR" sz="2800" dirty="0"/>
              <a:t>, que pode estar presente na atmosfera naturalmente por meio de reações entre os gases nitrogênio e oxigênio catalisadas por relâmpagos ou ser originado </a:t>
            </a:r>
            <a:r>
              <a:rPr lang="pt-BR" sz="2800" dirty="0" smtClean="0"/>
              <a:t>da queima de </a:t>
            </a:r>
            <a:r>
              <a:rPr lang="pt-BR" sz="2800" dirty="0"/>
              <a:t>combustíveis fósseis</a:t>
            </a:r>
            <a:r>
              <a:rPr lang="pt-BR" sz="2800" dirty="0" smtClean="0"/>
              <a:t>.</a:t>
            </a:r>
            <a:r>
              <a:rPr lang="pt-BR" sz="2800" b="1" dirty="0"/>
              <a:t> </a:t>
            </a:r>
            <a:endParaRPr lang="pt-BR" sz="2800" b="1" dirty="0" smtClean="0"/>
          </a:p>
          <a:p>
            <a:pPr fontAlgn="base"/>
            <a:endParaRPr lang="pt-BR" sz="2800" b="1" dirty="0" smtClean="0"/>
          </a:p>
          <a:p>
            <a:pPr fontAlgn="base"/>
            <a:r>
              <a:rPr lang="pt-BR" sz="2800" b="1" dirty="0"/>
              <a:t>	</a:t>
            </a:r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pt-BR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2(g) 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H</a:t>
            </a:r>
            <a:r>
              <a:rPr lang="pt-BR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(l)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HNO</a:t>
            </a:r>
            <a:r>
              <a:rPr lang="pt-BR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2(aq) 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</a:t>
            </a:r>
            <a:r>
              <a:rPr lang="pt-B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28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(aq</a:t>
            </a:r>
            <a:r>
              <a:rPr lang="pt-BR" sz="28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fontAlgn="base"/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pt-BR" sz="2800" dirty="0"/>
              <a:t>O </a:t>
            </a:r>
            <a:r>
              <a:rPr lang="pt-BR" sz="2800" b="1" dirty="0">
                <a:solidFill>
                  <a:srgbClr val="FF0000"/>
                </a:solidFill>
              </a:rPr>
              <a:t>ácido nítrico </a:t>
            </a:r>
            <a:r>
              <a:rPr lang="pt-BR" sz="2800" dirty="0"/>
              <a:t>é considerado o segundo maior responsável pela chuva ácida. Esse tipo de chuva ácida pode, ao longo do tempo, causar graves problemas ambientais.</a:t>
            </a:r>
          </a:p>
          <a:p>
            <a:pPr fontAlgn="base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084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" y="1556792"/>
            <a:ext cx="876163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35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Ó</a:t>
            </a:r>
            <a:r>
              <a:rPr lang="pt-BR" dirty="0" smtClean="0"/>
              <a:t>xidos de enxofre</a:t>
            </a:r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539552" y="206084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dirty="0"/>
              <a:t>Entretanto, os grandes vilões são os </a:t>
            </a:r>
            <a:r>
              <a:rPr lang="pt-BR" sz="3200" b="1" dirty="0"/>
              <a:t>óxidos de enxofre (SO</a:t>
            </a:r>
            <a:r>
              <a:rPr lang="pt-BR" sz="3200" b="1" baseline="-25000" dirty="0"/>
              <a:t>2</a:t>
            </a:r>
            <a:r>
              <a:rPr lang="pt-BR" sz="3200" b="1" dirty="0"/>
              <a:t> e SO</a:t>
            </a:r>
            <a:r>
              <a:rPr lang="pt-BR" sz="3200" b="1" baseline="-25000" dirty="0"/>
              <a:t>3</a:t>
            </a:r>
            <a:r>
              <a:rPr lang="pt-BR" sz="3200" b="1" dirty="0"/>
              <a:t>)</a:t>
            </a:r>
            <a:r>
              <a:rPr lang="pt-BR" sz="3200" dirty="0"/>
              <a:t>, pois eles reagem com a água formando o ácido sulfúrico, um ácido muito forte:</a:t>
            </a:r>
          </a:p>
          <a:p>
            <a:pPr fontAlgn="base"/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>
                <a:solidFill>
                  <a:srgbClr val="FF0000"/>
                </a:solidFill>
              </a:rPr>
              <a:t>SO</a:t>
            </a:r>
            <a:r>
              <a:rPr lang="pt-BR" sz="3200" b="1" baseline="-25000" dirty="0">
                <a:solidFill>
                  <a:srgbClr val="FF0000"/>
                </a:solidFill>
              </a:rPr>
              <a:t>2</a:t>
            </a:r>
            <a:r>
              <a:rPr lang="pt-BR" sz="3200" b="1" baseline="-25000" dirty="0"/>
              <a:t>(g) </a:t>
            </a:r>
            <a:r>
              <a:rPr lang="pt-BR" sz="3200" b="1" dirty="0"/>
              <a:t>+ H</a:t>
            </a:r>
            <a:r>
              <a:rPr lang="pt-BR" sz="3200" b="1" baseline="-25000" dirty="0"/>
              <a:t>2</a:t>
            </a:r>
            <a:r>
              <a:rPr lang="pt-BR" sz="3200" b="1" dirty="0"/>
              <a:t>O</a:t>
            </a:r>
            <a:r>
              <a:rPr lang="pt-BR" sz="3200" b="1" baseline="-25000" dirty="0"/>
              <a:t>(l)</a:t>
            </a:r>
            <a:r>
              <a:rPr lang="pt-BR" sz="3200" b="1" dirty="0"/>
              <a:t>→ H</a:t>
            </a:r>
            <a:r>
              <a:rPr lang="pt-BR" sz="3200" b="1" baseline="-25000" dirty="0"/>
              <a:t>2</a:t>
            </a:r>
            <a:r>
              <a:rPr lang="pt-BR" sz="3200" b="1" dirty="0"/>
              <a:t>SO</a:t>
            </a:r>
            <a:r>
              <a:rPr lang="pt-BR" sz="3200" b="1" baseline="-25000" dirty="0"/>
              <a:t>3(aq) </a:t>
            </a:r>
            <a:r>
              <a:rPr lang="pt-BR" sz="3200" b="1" dirty="0"/>
              <a:t>(Ácido sulfuroso)</a:t>
            </a:r>
            <a:endParaRPr lang="pt-BR" sz="3200" dirty="0"/>
          </a:p>
          <a:p>
            <a:pPr fontAlgn="base"/>
            <a:r>
              <a:rPr lang="pt-BR" sz="3200" b="1" dirty="0"/>
              <a:t>SO</a:t>
            </a:r>
            <a:r>
              <a:rPr lang="pt-BR" sz="3200" b="1" baseline="-25000" dirty="0"/>
              <a:t>2(g)</a:t>
            </a:r>
            <a:r>
              <a:rPr lang="pt-BR" sz="3200" b="1" dirty="0"/>
              <a:t>+ ½ O</a:t>
            </a:r>
            <a:r>
              <a:rPr lang="pt-BR" sz="3200" b="1" baseline="-25000" dirty="0"/>
              <a:t>2(g) </a:t>
            </a:r>
            <a:r>
              <a:rPr lang="pt-BR" sz="3200" b="1" dirty="0"/>
              <a:t>→ </a:t>
            </a:r>
            <a:r>
              <a:rPr lang="pt-BR" sz="3200" b="1" dirty="0">
                <a:solidFill>
                  <a:srgbClr val="FF0000"/>
                </a:solidFill>
              </a:rPr>
              <a:t>SO</a:t>
            </a:r>
            <a:r>
              <a:rPr lang="pt-BR" sz="3200" b="1" baseline="-25000" dirty="0">
                <a:solidFill>
                  <a:srgbClr val="FF0000"/>
                </a:solidFill>
              </a:rPr>
              <a:t>3</a:t>
            </a:r>
            <a:r>
              <a:rPr lang="pt-BR" sz="3200" b="1" baseline="-25000" dirty="0"/>
              <a:t>(g)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SO</a:t>
            </a:r>
            <a:r>
              <a:rPr lang="pt-BR" sz="3200" b="1" baseline="-25000" dirty="0"/>
              <a:t>3(g) </a:t>
            </a:r>
            <a:r>
              <a:rPr lang="pt-BR" sz="3200" b="1" dirty="0"/>
              <a:t>+ H</a:t>
            </a:r>
            <a:r>
              <a:rPr lang="pt-BR" sz="3200" b="1" baseline="-25000" dirty="0"/>
              <a:t>2</a:t>
            </a:r>
            <a:r>
              <a:rPr lang="pt-BR" sz="3200" b="1" dirty="0"/>
              <a:t>O</a:t>
            </a:r>
            <a:r>
              <a:rPr lang="pt-BR" sz="3200" b="1" baseline="-25000" dirty="0"/>
              <a:t>(l)</a:t>
            </a:r>
            <a:r>
              <a:rPr lang="pt-BR" sz="3200" b="1" dirty="0"/>
              <a:t>→ H</a:t>
            </a:r>
            <a:r>
              <a:rPr lang="pt-BR" sz="3200" b="1" baseline="-25000" dirty="0"/>
              <a:t>2</a:t>
            </a:r>
            <a:r>
              <a:rPr lang="pt-BR" sz="3200" b="1" dirty="0"/>
              <a:t>SO</a:t>
            </a:r>
            <a:r>
              <a:rPr lang="pt-BR" sz="3200" b="1" baseline="-25000" dirty="0"/>
              <a:t>4(aq) </a:t>
            </a:r>
            <a:r>
              <a:rPr lang="pt-BR" sz="3200" b="1" dirty="0"/>
              <a:t>(Ácido sulfúrico)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7661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26" y="620688"/>
            <a:ext cx="7056784" cy="557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58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140</TotalTime>
  <Words>184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Óxidos de nitrogênio</vt:lpstr>
      <vt:lpstr>PowerPoint Presentation</vt:lpstr>
      <vt:lpstr>Óxidos de enxofre</vt:lpstr>
      <vt:lpstr>PowerPoint Presentation</vt:lpstr>
      <vt:lpstr>Consequências da chuva ácida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Natalia</cp:lastModifiedBy>
  <cp:revision>11</cp:revision>
  <dcterms:created xsi:type="dcterms:W3CDTF">2021-09-20T15:31:00Z</dcterms:created>
  <dcterms:modified xsi:type="dcterms:W3CDTF">2021-09-21T13:50:41Z</dcterms:modified>
</cp:coreProperties>
</file>