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9B2F2E2-E430-4D64-BC1C-2F007573EE34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EDAD875-275F-48C9-9BF3-8B8E0FD35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65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F2E2-E430-4D64-BC1C-2F007573EE34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D875-275F-48C9-9BF3-8B8E0FD35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35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B2F2E2-E430-4D64-BC1C-2F007573EE34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EDAD875-275F-48C9-9BF3-8B8E0FD35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772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B2F2E2-E430-4D64-BC1C-2F007573EE34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EDAD875-275F-48C9-9BF3-8B8E0FD35A3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111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B2F2E2-E430-4D64-BC1C-2F007573EE34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EDAD875-275F-48C9-9BF3-8B8E0FD35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276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F2E2-E430-4D64-BC1C-2F007573EE34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D875-275F-48C9-9BF3-8B8E0FD35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310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F2E2-E430-4D64-BC1C-2F007573EE34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D875-275F-48C9-9BF3-8B8E0FD35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85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F2E2-E430-4D64-BC1C-2F007573EE34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D875-275F-48C9-9BF3-8B8E0FD35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176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B2F2E2-E430-4D64-BC1C-2F007573EE34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EDAD875-275F-48C9-9BF3-8B8E0FD35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9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F2E2-E430-4D64-BC1C-2F007573EE34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D875-275F-48C9-9BF3-8B8E0FD35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6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B2F2E2-E430-4D64-BC1C-2F007573EE34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EDAD875-275F-48C9-9BF3-8B8E0FD35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98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F2E2-E430-4D64-BC1C-2F007573EE34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D875-275F-48C9-9BF3-8B8E0FD35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65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F2E2-E430-4D64-BC1C-2F007573EE34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D875-275F-48C9-9BF3-8B8E0FD35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51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F2E2-E430-4D64-BC1C-2F007573EE34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D875-275F-48C9-9BF3-8B8E0FD35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8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F2E2-E430-4D64-BC1C-2F007573EE34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D875-275F-48C9-9BF3-8B8E0FD35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77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F2E2-E430-4D64-BC1C-2F007573EE34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D875-275F-48C9-9BF3-8B8E0FD35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F2E2-E430-4D64-BC1C-2F007573EE34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D875-275F-48C9-9BF3-8B8E0FD35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42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2F2E2-E430-4D64-BC1C-2F007573EE34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AD875-275F-48C9-9BF3-8B8E0FD35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01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000" b="1" dirty="0"/>
              <a:t>A luz da razão volta a brilhar forte sobre Europa no século XVIII. O cientista olha para o céu e se pergunta sobre a configuração das estrelas, o filósofo questiona o direito da nobreza a uma vida privilegiada. Razão e ciência iluminam a trajetória humana, explicando fenômenos e propondo novas formas de organizar a sociedade.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ARCADISMO</a:t>
            </a:r>
          </a:p>
        </p:txBody>
      </p:sp>
    </p:spTree>
    <p:extLst>
      <p:ext uri="{BB962C8B-B14F-4D97-AF65-F5344CB8AC3E}">
        <p14:creationId xmlns:p14="http://schemas.microsoft.com/office/powerpoint/2010/main" val="1108058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300733"/>
            <a:ext cx="8610600" cy="678061"/>
          </a:xfrm>
        </p:spPr>
        <p:txBody>
          <a:bodyPr/>
          <a:lstStyle/>
          <a:p>
            <a:r>
              <a:rPr lang="pt-BR" dirty="0"/>
              <a:t>O bucolismo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577" y="1345842"/>
            <a:ext cx="11359166" cy="4771623"/>
          </a:xfrm>
        </p:spPr>
        <p:txBody>
          <a:bodyPr>
            <a:noAutofit/>
          </a:bodyPr>
          <a:lstStyle/>
          <a:p>
            <a:pPr algn="just"/>
            <a:r>
              <a:rPr lang="pt-BR" sz="1800" dirty="0"/>
              <a:t>O termo faz referência </a:t>
            </a:r>
            <a:r>
              <a:rPr lang="pt-BR" sz="1800" b="1" dirty="0">
                <a:solidFill>
                  <a:srgbClr val="FF0000"/>
                </a:solidFill>
              </a:rPr>
              <a:t>ao modelo de vida ideal adotado pelos autores do período, que envolve a representação idealizada da natureza como espaço acolhedor, primaveril e alegre</a:t>
            </a:r>
            <a:r>
              <a:rPr lang="pt-BR" sz="1800" dirty="0"/>
              <a:t>. Os poemas apresentam cenários em que a vida rural é sinônimo de tranquilidade harmonia. </a:t>
            </a:r>
          </a:p>
          <a:p>
            <a:pPr algn="just"/>
            <a:r>
              <a:rPr lang="pt-BR" sz="1800" dirty="0"/>
              <a:t>Observação: </a:t>
            </a:r>
            <a:r>
              <a:rPr lang="pt-BR" sz="1800" b="1" dirty="0"/>
              <a:t>O adjetivo bucólico referência a tudo aquilo que é relativo a pastores e seus rebanhos</a:t>
            </a:r>
            <a:r>
              <a:rPr lang="pt-BR" sz="1800" dirty="0"/>
              <a:t>, a vida e aos costumes do campo. Por esse motivo, a característica árcade de apresentar, nos poemas, cenários de vida campestre foi denominada bucolismo. </a:t>
            </a:r>
          </a:p>
          <a:p>
            <a:pPr marL="0" indent="0" algn="ctr">
              <a:buNone/>
            </a:pPr>
            <a:r>
              <a:rPr lang="pt-BR" sz="1800" b="1" dirty="0"/>
              <a:t>O resgate de temas clássicos</a:t>
            </a:r>
            <a:r>
              <a:rPr lang="pt-BR" sz="1800" dirty="0"/>
              <a:t> </a:t>
            </a:r>
          </a:p>
          <a:p>
            <a:pPr algn="just"/>
            <a:r>
              <a:rPr lang="pt-BR" sz="1800" dirty="0"/>
              <a:t>A imitação dos clássicos faz retomada a temas que expressam </a:t>
            </a:r>
            <a:r>
              <a:rPr lang="pt-BR" sz="1800" dirty="0">
                <a:solidFill>
                  <a:srgbClr val="FF0000"/>
                </a:solidFill>
              </a:rPr>
              <a:t>algumas filosofias de vida características do mundo antigo</a:t>
            </a:r>
            <a:r>
              <a:rPr lang="pt-BR" sz="1800" dirty="0"/>
              <a:t>. Os temas mais retomados são:</a:t>
            </a:r>
          </a:p>
          <a:p>
            <a:pPr algn="just"/>
            <a:r>
              <a:rPr lang="pt-BR" sz="1800" b="1" dirty="0">
                <a:solidFill>
                  <a:srgbClr val="FF0000"/>
                </a:solidFill>
              </a:rPr>
              <a:t>Fugere urbem: </a:t>
            </a:r>
            <a:r>
              <a:rPr lang="pt-BR" sz="1800" dirty="0"/>
              <a:t>Fuga da cidade, da urbanização; afirmação das qualidades da vida no campo.</a:t>
            </a:r>
          </a:p>
          <a:p>
            <a:pPr algn="just"/>
            <a:r>
              <a:rPr lang="pt-BR" sz="1800" b="1" dirty="0">
                <a:solidFill>
                  <a:srgbClr val="FF0000"/>
                </a:solidFill>
              </a:rPr>
              <a:t>Aurea mediocritas: </a:t>
            </a:r>
            <a:r>
              <a:rPr lang="pt-BR" sz="1800" dirty="0"/>
              <a:t>Literalmente </a:t>
            </a:r>
            <a:r>
              <a:rPr lang="pt-BR" sz="1800" dirty="0">
                <a:solidFill>
                  <a:srgbClr val="FF0000"/>
                </a:solidFill>
              </a:rPr>
              <a:t>significa mediocridade áurea (dourada</a:t>
            </a:r>
            <a:r>
              <a:rPr lang="pt-BR" sz="1800" dirty="0"/>
              <a:t>); simboliza a valorização das coisas </a:t>
            </a:r>
            <a:r>
              <a:rPr lang="pt-BR" sz="1800" u="sng" dirty="0"/>
              <a:t>cotidianas, simples, focalizadas pela razão e pelo bom senso. </a:t>
            </a:r>
          </a:p>
          <a:p>
            <a:pPr algn="just"/>
            <a:r>
              <a:rPr lang="pt-BR" sz="1800" b="1" dirty="0">
                <a:solidFill>
                  <a:srgbClr val="FF0000"/>
                </a:solidFill>
              </a:rPr>
              <a:t>Locus amoenus:</a:t>
            </a:r>
            <a:r>
              <a:rPr lang="pt-BR" sz="1800" dirty="0"/>
              <a:t> Caracterização </a:t>
            </a:r>
            <a:r>
              <a:rPr lang="pt-BR" sz="1800" dirty="0">
                <a:solidFill>
                  <a:srgbClr val="FF0000"/>
                </a:solidFill>
              </a:rPr>
              <a:t>de um lugar ameno</a:t>
            </a:r>
            <a:r>
              <a:rPr lang="pt-BR" sz="1800" dirty="0"/>
              <a:t>, tranquilo, agradável, onde os amantes se encontrem para desfrutar dos prazeres da natureza. </a:t>
            </a:r>
          </a:p>
        </p:txBody>
      </p:sp>
    </p:spTree>
    <p:extLst>
      <p:ext uri="{BB962C8B-B14F-4D97-AF65-F5344CB8AC3E}">
        <p14:creationId xmlns:p14="http://schemas.microsoft.com/office/powerpoint/2010/main" val="247240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5155" y="540913"/>
            <a:ext cx="10991045" cy="578261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Inutilia truncat: </a:t>
            </a:r>
            <a:r>
              <a:rPr lang="pt-BR" sz="2400" dirty="0"/>
              <a:t>Significa cortar um inútil; princípio muito valorizado pelos poetas árcades, que se preocupavam em </a:t>
            </a:r>
            <a:r>
              <a:rPr lang="pt-BR" sz="2400" b="1" u="sng" dirty="0"/>
              <a:t>eliminar os excessos, evitando qualquer curso mais elaborado da linguagem</a:t>
            </a:r>
            <a:r>
              <a:rPr lang="pt-BR" sz="2400" dirty="0"/>
              <a:t>. Por trás desse princípio estava o desejo de separar o bom do defeituoso, a fim de garantir que os textos literários se aproximassem da perfeição da natureza que pretendiam imitar. </a:t>
            </a:r>
          </a:p>
          <a:p>
            <a:pPr algn="just"/>
            <a:r>
              <a:rPr lang="pt-BR" sz="2400" b="1" u="sng" dirty="0"/>
              <a:t>Carpe diem: </a:t>
            </a:r>
            <a:r>
              <a:rPr lang="pt-BR" sz="2400" dirty="0"/>
              <a:t>Cantar o dia, o mais conhecido dos temas desenvolvidos por Horácio trata </a:t>
            </a:r>
            <a:r>
              <a:rPr lang="pt-BR" sz="2400" b="1" u="sng" dirty="0">
                <a:solidFill>
                  <a:srgbClr val="FF0000"/>
                </a:solidFill>
              </a:rPr>
              <a:t>da passagem do tempo com algo que traz a velhice, a fragilidade e a morte, tornando imperativo aproveitar intensamente o presente.</a:t>
            </a:r>
          </a:p>
          <a:p>
            <a:pPr marL="0" indent="0" algn="ctr">
              <a:buNone/>
            </a:pPr>
            <a:r>
              <a:rPr lang="pt-BR" sz="2400" b="1" dirty="0"/>
              <a:t>O pastoralismo</a:t>
            </a:r>
          </a:p>
          <a:p>
            <a:pPr algn="just"/>
            <a:r>
              <a:rPr lang="pt-BR" sz="2400" dirty="0"/>
              <a:t>Os poetas e as suas musas e amadas são identificados como pastores e pastoras.</a:t>
            </a:r>
          </a:p>
          <a:p>
            <a:pPr algn="just"/>
            <a:r>
              <a:rPr lang="pt-BR" sz="2400" dirty="0"/>
              <a:t>A troca do nome dos membros das acárdias </a:t>
            </a:r>
            <a:r>
              <a:rPr lang="pt-BR" sz="2400" b="1" dirty="0"/>
              <a:t>era uma forma eficiente de eliminar as marcas de sua origem nobre ou plebeia</a:t>
            </a:r>
            <a:r>
              <a:rPr lang="pt-BR" sz="2400" dirty="0"/>
              <a:t>. Isso porque como todos os membros eram chamados por seus pseudônimos, estabelecia-se entre eles uma espécie de nobre simplicidade, que eliminada tudo aquilo que poderia ser associado à arte especialidade e a hipocrisia da vida na corte.</a:t>
            </a:r>
          </a:p>
          <a:p>
            <a:pPr algn="just"/>
            <a:r>
              <a:rPr lang="pt-BR" sz="2400" b="1" dirty="0"/>
              <a:t>Valorizar o saberia cultura</a:t>
            </a:r>
            <a:r>
              <a:rPr lang="pt-BR" sz="2400" b="1" dirty="0">
                <a:solidFill>
                  <a:srgbClr val="FF0000"/>
                </a:solidFill>
              </a:rPr>
              <a:t>, como defendia a perspectiva iluminista, significava encontrar meios de " neutralizar" diferenças sociais evidentes.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140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895600" y="326491"/>
            <a:ext cx="8610600" cy="1293028"/>
          </a:xfrm>
        </p:spPr>
        <p:txBody>
          <a:bodyPr/>
          <a:lstStyle/>
          <a:p>
            <a:r>
              <a:rPr lang="pt-BR" dirty="0"/>
              <a:t>O século das luzes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34850" y="1479997"/>
            <a:ext cx="11526591" cy="504959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A estética barroca sofreu forte influência da tensão religiosa desencadeada pela reforma protestante. Superado o momento da reação católica mais violenta, como reaparecimento do tribunal do santo ofício (inquisição) e da perseguição aos hereges, </a:t>
            </a:r>
            <a:r>
              <a:rPr lang="pt-BR" b="1" dirty="0">
                <a:solidFill>
                  <a:srgbClr val="FF0000"/>
                </a:solidFill>
              </a:rPr>
              <a:t>o fim do século XVII testemunha o início de uma importante mudança na mentalidade.</a:t>
            </a:r>
          </a:p>
          <a:p>
            <a:pPr algn="just"/>
            <a:r>
              <a:rPr lang="pt-BR" dirty="0"/>
              <a:t>A partir das descobertas do </a:t>
            </a:r>
            <a:r>
              <a:rPr lang="pt-BR" dirty="0">
                <a:solidFill>
                  <a:srgbClr val="FF0000"/>
                </a:solidFill>
              </a:rPr>
              <a:t>físico Isaac Newton </a:t>
            </a:r>
            <a:r>
              <a:rPr lang="pt-BR" dirty="0"/>
              <a:t>sobre a gravitação universal e sobre movimento dos corpos, pesquisa científica como forma de compreender explicar o funcionamento da natureza ganhar forte impulso</a:t>
            </a:r>
            <a:r>
              <a:rPr lang="pt-BR" dirty="0">
                <a:solidFill>
                  <a:srgbClr val="FF0000"/>
                </a:solidFill>
              </a:rPr>
              <a:t>. O ser humano recupera os poucos o desejo de encontrar explicações racionais para fenômenos que observa a sua volta.</a:t>
            </a:r>
          </a:p>
          <a:p>
            <a:pPr algn="just"/>
            <a:r>
              <a:rPr lang="pt-BR" dirty="0"/>
              <a:t>No início do século XVIIl, pensadores e cientistas já haviam determinado novos rumos para o pensamento humano. Com isso, </a:t>
            </a:r>
            <a:r>
              <a:rPr lang="pt-BR" dirty="0">
                <a:solidFill>
                  <a:srgbClr val="FF0000"/>
                </a:solidFill>
              </a:rPr>
              <a:t>começam a redefinir também os padrões da produção cultural europeia naquele período.</a:t>
            </a:r>
          </a:p>
          <a:p>
            <a:pPr algn="just"/>
            <a:r>
              <a:rPr lang="pt-BR" dirty="0"/>
              <a:t>O reinado da fé é substituído pela crença na racionalidade. Desse período surgem grandes filósofos como Descartes, Voltaire, Diderot, Rousseau e Montesquieu, que adotam a razão como parâmetro para analisar as crenças tradicionais, as opiniões políticas e organização social.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550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49218"/>
            <a:ext cx="8610600" cy="987154"/>
          </a:xfrm>
        </p:spPr>
        <p:txBody>
          <a:bodyPr/>
          <a:lstStyle/>
          <a:p>
            <a:r>
              <a:rPr lang="pt-BR" dirty="0"/>
              <a:t>Iluminismo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3335" y="1300766"/>
            <a:ext cx="11384923" cy="5138671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A razão e a ciência seriam os "faróis" que guiariam o ser humano para longe do obscurantismo e da ignorância que haviam predominado em séculos anteriores. </a:t>
            </a:r>
            <a:r>
              <a:rPr lang="pt-BR" dirty="0"/>
              <a:t>A razão é metaforicamente apresentada nesse momento como a luz interior. Essa postura, que valoriza o conhecimento científico e racional, foi definida como iluminista.</a:t>
            </a:r>
          </a:p>
          <a:p>
            <a:pPr algn="just"/>
            <a:r>
              <a:rPr lang="pt-BR" dirty="0"/>
              <a:t>Obs.: Iluminismo é a denominação dada ao conjunto das tendências ideológicas, filosóficas e científicas desenvolvidas no século XVIII, como consequência da recuperação de um espírito experimental, racional, que buscavam o saber enciclopédico.</a:t>
            </a:r>
          </a:p>
          <a:p>
            <a:pPr marL="0" indent="0" algn="ctr">
              <a:buNone/>
            </a:pPr>
            <a:r>
              <a:rPr lang="pt-BR" b="1" dirty="0"/>
              <a:t>Natureza: Medida de equilíbrio e harmonia</a:t>
            </a:r>
          </a:p>
          <a:p>
            <a:pPr algn="just"/>
            <a:r>
              <a:rPr lang="pt-BR" dirty="0"/>
              <a:t>Pelas descobertas do físico Isaac Nilton houve uma interpretação mecânica precisa a respeito do mundo, uma vez que, para ele, o mundo podia ser descrito como uma máquina cujo funcionamento era regido por leis inflexíveis e universais. Na base de seu estudo, encontravam-se os três elementos que definiram </a:t>
            </a:r>
            <a:r>
              <a:rPr lang="pt-BR" b="1" u="sng" dirty="0">
                <a:solidFill>
                  <a:srgbClr val="FF0000"/>
                </a:solidFill>
              </a:rPr>
              <a:t>a postura iluminista: Razão, natureza e verdade.</a:t>
            </a:r>
          </a:p>
          <a:p>
            <a:pPr algn="just"/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832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811370"/>
            <a:ext cx="10820400" cy="5407316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Como a natureza </a:t>
            </a:r>
            <a:r>
              <a:rPr lang="pt-BR" dirty="0">
                <a:solidFill>
                  <a:srgbClr val="FF0000"/>
                </a:solidFill>
              </a:rPr>
              <a:t>é o único desses conceitos que se manifesta de modo concreto para observação humana</a:t>
            </a:r>
            <a:r>
              <a:rPr lang="pt-BR" dirty="0"/>
              <a:t>, é tomada como exemplo de concretização do belo, alcançado pela harmonia e equilíbrio de seus elementos. </a:t>
            </a:r>
            <a:r>
              <a:rPr lang="pt-BR" dirty="0">
                <a:solidFill>
                  <a:srgbClr val="FF0000"/>
                </a:solidFill>
              </a:rPr>
              <a:t>Os artistas do século XVIII, elegem a natureza como principal modelo a ser imitado.</a:t>
            </a:r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Deus passa ser encarado como uma razão superior, criador do universo, mas há quem não deveriam ser atribuídos todos os pequenos acontecimentos da vida.</a:t>
            </a:r>
          </a:p>
          <a:p>
            <a:pPr algn="just"/>
            <a:r>
              <a:rPr lang="pt-BR" dirty="0"/>
              <a:t>O ser humano torna-se senhor do seu próprio destino, mais uma vez. Passa a estudar e compreender os fenômenos naturais a luz da razão e, por meio da ciência, submetidos à vontade humana.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Obs.: Uma curiosidade: Amadeus Mozart escreve a sua primeira sinfonia, aos 8 anos de idade em 1764.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7578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49218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Arcadismo: </a:t>
            </a:r>
            <a:r>
              <a:rPr lang="pt-BR" dirty="0"/>
              <a:t>Ordem e convencionalismo.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3639" y="1790164"/>
            <a:ext cx="11217499" cy="4675030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/>
              <a:t>Havia, na Grécia antiga, uma parte central do Peloponeso, </a:t>
            </a:r>
            <a:r>
              <a:rPr lang="pt-BR" b="1" dirty="0">
                <a:solidFill>
                  <a:srgbClr val="FF0000"/>
                </a:solidFill>
              </a:rPr>
              <a:t>denominada arcádia</a:t>
            </a:r>
            <a:r>
              <a:rPr lang="pt-BR" dirty="0"/>
              <a:t>. De </a:t>
            </a:r>
            <a:r>
              <a:rPr lang="pt-BR" dirty="0">
                <a:solidFill>
                  <a:srgbClr val="FF0000"/>
                </a:solidFill>
              </a:rPr>
              <a:t>relevo montanhoso, região era habitada por pastores revista como um lugar especial</a:t>
            </a:r>
            <a:r>
              <a:rPr lang="pt-BR" dirty="0"/>
              <a:t>, quase mítico, em que os habitantes associavam trabalho à poesia, cantando o paraíso rústico em que viviam.</a:t>
            </a:r>
          </a:p>
          <a:p>
            <a:pPr algn="just"/>
            <a:r>
              <a:rPr lang="pt-BR" dirty="0"/>
              <a:t>No século XVIII</a:t>
            </a:r>
            <a:r>
              <a:rPr lang="pt-BR" b="1" dirty="0">
                <a:solidFill>
                  <a:srgbClr val="FF0000"/>
                </a:solidFill>
              </a:rPr>
              <a:t>, o termo arcádia passou a identificar as academias, as agremiações de poetas que se reuniam para restaurar o estilo dos poetas clássico-renascentistas, qual </a:t>
            </a:r>
            <a:r>
              <a:rPr lang="pt-BR" b="1" u="sng" dirty="0">
                <a:solidFill>
                  <a:srgbClr val="7030A0"/>
                </a:solidFill>
              </a:rPr>
              <a:t>o objetivo declarado de combater o rebuscamento barroco.</a:t>
            </a:r>
          </a:p>
          <a:p>
            <a:pPr algn="just"/>
            <a:r>
              <a:rPr lang="pt-BR" dirty="0"/>
              <a:t>Em razão do histórico, a estética literária desenvolvida nessas academias de poetas passou a ser designada </a:t>
            </a:r>
            <a:r>
              <a:rPr lang="pt-BR" dirty="0">
                <a:solidFill>
                  <a:srgbClr val="7030A0"/>
                </a:solidFill>
              </a:rPr>
              <a:t>arcadismo</a:t>
            </a:r>
            <a:r>
              <a:rPr lang="pt-BR" dirty="0"/>
              <a:t>. </a:t>
            </a:r>
            <a:r>
              <a:rPr lang="pt-BR" b="1" u="sng" dirty="0">
                <a:solidFill>
                  <a:srgbClr val="7030A0"/>
                </a:solidFill>
              </a:rPr>
              <a:t>Tinha como característica principal a idealização da vida no campo.</a:t>
            </a:r>
            <a:r>
              <a:rPr lang="pt-BR" dirty="0"/>
              <a:t> O desejo de seguir as regras da poesia clássica fez com que essa estética também fosse reconhecida como neoclassicismo.</a:t>
            </a:r>
          </a:p>
          <a:p>
            <a:pPr algn="just"/>
            <a:r>
              <a:rPr lang="pt-BR" dirty="0"/>
              <a:t>A busca de recriar, por meio da literatura, </a:t>
            </a:r>
            <a:r>
              <a:rPr lang="pt-BR" dirty="0">
                <a:solidFill>
                  <a:srgbClr val="7030A0"/>
                </a:solidFill>
              </a:rPr>
              <a:t>o espaço bucólico da Arcádia grega </a:t>
            </a:r>
            <a:r>
              <a:rPr lang="pt-BR" dirty="0"/>
              <a:t>torna a produção literária muito convencional. Os cenários apresentados mostram sempre o mesmo padrão: </a:t>
            </a:r>
            <a:r>
              <a:rPr lang="pt-BR" b="1" dirty="0">
                <a:solidFill>
                  <a:srgbClr val="7030A0"/>
                </a:solidFill>
              </a:rPr>
              <a:t>Campos verdes, árvores frondosas, ovelhas e gados pastando, tranquilos, dias ensolarados, aves que cantam.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133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deia de Valtessiniko, na Arcádia, Peloponeso, Grécia - Foto de stock de Grécia royalty-fr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7" y="4468"/>
            <a:ext cx="11576048" cy="68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41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785612"/>
            <a:ext cx="10820400" cy="543307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Cada uma das arcádias literárias contava com doutrinadores - estudiosos </a:t>
            </a:r>
            <a:r>
              <a:rPr lang="pt-BR" b="1" dirty="0">
                <a:solidFill>
                  <a:srgbClr val="7030A0"/>
                </a:solidFill>
              </a:rPr>
              <a:t>da poética clássica, responsáveis pela </a:t>
            </a:r>
            <a:r>
              <a:rPr lang="pt-BR" b="1" u="sng" dirty="0">
                <a:solidFill>
                  <a:srgbClr val="7030A0"/>
                </a:solidFill>
              </a:rPr>
              <a:t>elaboração das normas que </a:t>
            </a:r>
            <a:r>
              <a:rPr lang="pt-BR" u="sng" dirty="0"/>
              <a:t>definiam os princípios da produção artística realizada por seus membros</a:t>
            </a:r>
            <a:r>
              <a:rPr lang="pt-BR" dirty="0"/>
              <a:t>. Adesão essas regras a segurava à literatura neoclássica o seu caráter convencional.</a:t>
            </a:r>
          </a:p>
          <a:p>
            <a:pPr marL="0" indent="0" algn="ctr">
              <a:buNone/>
            </a:pPr>
            <a:r>
              <a:rPr lang="pt-BR" b="1" dirty="0"/>
              <a:t>O projeto literário do arcadismo</a:t>
            </a:r>
            <a:r>
              <a:rPr lang="pt-BR" dirty="0"/>
              <a:t> </a:t>
            </a:r>
          </a:p>
          <a:p>
            <a:pPr algn="just"/>
            <a:r>
              <a:rPr lang="pt-BR" dirty="0"/>
              <a:t>Voltaire foi uma das figuras centrais do iluminismo. Ele procurou demonstrar total </a:t>
            </a:r>
            <a:r>
              <a:rPr lang="pt-BR" b="1" dirty="0">
                <a:solidFill>
                  <a:srgbClr val="7030A0"/>
                </a:solidFill>
              </a:rPr>
              <a:t>aversão à intolerância, à tirania e à hipocrisia da igreja</a:t>
            </a:r>
            <a:r>
              <a:rPr lang="pt-BR" dirty="0"/>
              <a:t>, suas sátiras mordazes e seus escritos filosóficos.</a:t>
            </a:r>
          </a:p>
          <a:p>
            <a:pPr algn="just"/>
            <a:r>
              <a:rPr lang="pt-BR" dirty="0"/>
              <a:t>A artificialidade da poesia árcade se dá pela necessidade de divulgar os ideais uma sociedade mais igualitária e justa, por meio da repetição </a:t>
            </a:r>
            <a:r>
              <a:rPr lang="pt-BR" dirty="0">
                <a:solidFill>
                  <a:srgbClr val="FF0000"/>
                </a:solidFill>
              </a:rPr>
              <a:t>insistente de um cenário acolhedor e natural</a:t>
            </a:r>
            <a:r>
              <a:rPr lang="pt-BR" dirty="0"/>
              <a:t>. </a:t>
            </a:r>
          </a:p>
          <a:p>
            <a:pPr algn="just"/>
            <a:r>
              <a:rPr lang="pt-BR" dirty="0"/>
              <a:t> Na simplicidade da natureza está a proposta de uma vida que valorize menos a pompa e a sofisticação características das cortes europeias. Assim, </a:t>
            </a:r>
            <a:r>
              <a:rPr lang="pt-BR" b="1" dirty="0">
                <a:solidFill>
                  <a:srgbClr val="7030A0"/>
                </a:solidFill>
              </a:rPr>
              <a:t>os poetas do período buscavam modificar a mentalidade das elites, combatendo a futilidade como principal meta.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1247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545432"/>
            <a:ext cx="8610600" cy="1293028"/>
          </a:xfrm>
        </p:spPr>
        <p:txBody>
          <a:bodyPr/>
          <a:lstStyle/>
          <a:p>
            <a:r>
              <a:rPr lang="pt-BR" dirty="0"/>
              <a:t>Os agentes do discurso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687132"/>
            <a:ext cx="10820400" cy="453155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As condições </a:t>
            </a:r>
            <a:r>
              <a:rPr lang="pt-BR" b="1" dirty="0">
                <a:solidFill>
                  <a:srgbClr val="7030A0"/>
                </a:solidFill>
              </a:rPr>
              <a:t>de produção dos textos são muito semelhantes às do barroco</a:t>
            </a:r>
            <a:r>
              <a:rPr lang="pt-BR" dirty="0"/>
              <a:t>. Os poetas se reúnem em academias, agora é denominada arcádias se definem os princípios segundo os quais os textos literários devem ser escritos. Com base nesses princípios, julgam a produção uns dos outros.</a:t>
            </a:r>
          </a:p>
          <a:p>
            <a:pPr algn="just"/>
            <a:r>
              <a:rPr lang="pt-BR" dirty="0"/>
              <a:t>A diferença entre as academias e as arcádias, porém, é significativa. Nas academias barracas, a criação literária </a:t>
            </a:r>
            <a:r>
              <a:rPr lang="pt-BR" dirty="0">
                <a:solidFill>
                  <a:srgbClr val="7030A0"/>
                </a:solidFill>
              </a:rPr>
              <a:t>é feita para surpreender, espantar por meio do seu rebuscament</a:t>
            </a:r>
            <a:r>
              <a:rPr lang="pt-BR" dirty="0"/>
              <a:t>o. </a:t>
            </a: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 arcádias literárias combatem esse objetivo, por sua vez.</a:t>
            </a:r>
          </a:p>
          <a:p>
            <a:pPr algn="just"/>
            <a:r>
              <a:rPr lang="pt-BR" dirty="0"/>
              <a:t>Elas acolhem </a:t>
            </a: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membros da nobreza e da burguesia</a:t>
            </a:r>
            <a:r>
              <a:rPr lang="pt-BR" dirty="0"/>
              <a:t>, criando um ambiente de igualdade bastante inovador para sociedade da época.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Essa é a primeira instituição "oficial" de produção cultural que abre suas portas para os artistas burgueses, sem que </a:t>
            </a:r>
            <a:r>
              <a:rPr lang="pt-B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eles estejam a serviço de alguns senhor ou mecenas.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826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785612"/>
            <a:ext cx="10820400" cy="5433074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/>
              <a:t>No caso brasileiro, as condições literárias foram bastante afetadas pelo contexto político, uma vez que a crise da sociedade colonial leva poetas como </a:t>
            </a: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Cláudio Manoel da Costa, Alvarenga Peixoto e Tomás Antônio Gonzaga </a:t>
            </a:r>
            <a:r>
              <a:rPr lang="pt-BR" u="sng" dirty="0">
                <a:solidFill>
                  <a:srgbClr val="FF0000"/>
                </a:solidFill>
              </a:rPr>
              <a:t>a se envolverem com acontecimentos políticos, que culminaram com a inconfidência mineira.</a:t>
            </a:r>
          </a:p>
          <a:p>
            <a:pPr algn="just"/>
            <a:r>
              <a:rPr lang="pt-BR" dirty="0"/>
              <a:t>A simplicidade dos textos garante uma circulação mais ampla. No arcadismo a intenção é divulgar </a:t>
            </a:r>
            <a:r>
              <a:rPr lang="pt-BR" b="1" dirty="0">
                <a:solidFill>
                  <a:srgbClr val="FF0000"/>
                </a:solidFill>
              </a:rPr>
              <a:t>as ideias em textos acessíveis está o maior número de eleitores</a:t>
            </a:r>
            <a:r>
              <a:rPr lang="pt-BR" dirty="0"/>
              <a:t>. Para que isso aconteça, a poesia passa a circular espaços mais públicos. </a:t>
            </a:r>
          </a:p>
          <a:p>
            <a:pPr marL="0" indent="0" algn="ctr">
              <a:buNone/>
            </a:pPr>
            <a:r>
              <a:rPr lang="pt-BR" b="1" dirty="0"/>
              <a:t>O arcadismo e o público</a:t>
            </a:r>
          </a:p>
          <a:p>
            <a:pPr algn="just"/>
            <a:r>
              <a:rPr lang="pt-BR" dirty="0"/>
              <a:t>Devido a maior facilidade de contenção da poesia árcade grande público é conquistado. Um bom exemplo do sucesso alcançado dos poetas do período é a </a:t>
            </a:r>
            <a:r>
              <a:rPr lang="pt-BR" b="1" dirty="0">
                <a:solidFill>
                  <a:srgbClr val="FF0000"/>
                </a:solidFill>
              </a:rPr>
              <a:t>obra Marília de Dirceu, de Tomás Antônio Gonzaga, que se transformou no primeiro best-seller na literatura brasileira.</a:t>
            </a:r>
          </a:p>
          <a:p>
            <a:pPr algn="just"/>
            <a:r>
              <a:rPr lang="pt-BR" dirty="0"/>
              <a:t>Animados pela história trágica do poeta que, prisioneiro, companhia versus em louvor a sua amada, os leitores da época transformaram a primeira edição em um sucesso absoluto.</a:t>
            </a:r>
          </a:p>
          <a:p>
            <a:pPr algn="just"/>
            <a:r>
              <a:rPr lang="pt-BR" dirty="0"/>
              <a:t>O sucesso deste autor ajuda identificar o </a:t>
            </a:r>
            <a:r>
              <a:rPr lang="pt-BR" dirty="0">
                <a:solidFill>
                  <a:srgbClr val="FF0000"/>
                </a:solidFill>
              </a:rPr>
              <a:t>processo de formação de um público leitor brasileiro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1937091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908</TotalTime>
  <Words>1651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Trilha de Vapor</vt:lpstr>
      <vt:lpstr>A luz da razão volta a brilhar forte sobre Europa no século XVIII. O cientista olha para o céu e se pergunta sobre a configuração das estrelas, o filósofo questiona o direito da nobreza a uma vida privilegiada. Razão e ciência iluminam a trajetória humana, explicando fenômenos e propondo novas formas de organizar a sociedade.</vt:lpstr>
      <vt:lpstr>O século das luzes</vt:lpstr>
      <vt:lpstr>Iluminismo</vt:lpstr>
      <vt:lpstr>Apresentação do PowerPoint</vt:lpstr>
      <vt:lpstr>Arcadismo: Ordem e convencionalismo.</vt:lpstr>
      <vt:lpstr>Apresentação do PowerPoint</vt:lpstr>
      <vt:lpstr>Apresentação do PowerPoint</vt:lpstr>
      <vt:lpstr>Os agentes do discurso</vt:lpstr>
      <vt:lpstr>Apresentação do PowerPoint</vt:lpstr>
      <vt:lpstr>O bucolismo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Beatriz Oliveira</dc:creator>
  <cp:lastModifiedBy>Beatriz Barbosa</cp:lastModifiedBy>
  <cp:revision>87</cp:revision>
  <cp:lastPrinted>2020-04-20T00:30:40Z</cp:lastPrinted>
  <dcterms:created xsi:type="dcterms:W3CDTF">2020-04-12T17:57:10Z</dcterms:created>
  <dcterms:modified xsi:type="dcterms:W3CDTF">2023-03-12T20:09:52Z</dcterms:modified>
</cp:coreProperties>
</file>