
<file path=[Content_Types].xml><?xml version="1.0" encoding="utf-8"?>
<Types xmlns="http://schemas.openxmlformats.org/package/2006/content-types">
  <Default ContentType="image/jpeg" Extension="jpeg"/>
  <Default ContentType="image/jpeg" Extension="jp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.xml"/>
  <Override ContentType="application/vnd.openxmlformats-officedocument.presentationml.slide+xml" PartName="/ppt/slides/slide20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tableStyles+xml" PartName="/ppt/tableStyle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package.core-properties+xml" PartName="/docProps/core.xml"/>
</Types>
</file>

<file path=_rels/.rels><?xml version="1.0" encoding="UTF-8" standalone="yes"?><Relationships xmlns="http://schemas.openxmlformats.org/package/2006/relationships"><Relationship Id="rId4" Target="ppt/presentation.xml" Type="http://schemas.openxmlformats.org/officeDocument/2006/relationships/officeDocument"/><Relationship Id="rId3" Target="docProps/core.xml" Type="http://schemas.openxmlformats.org/package/2006/relationships/metadata/core-properties"/><Relationship Id="rId2" Target="docProps/app.xml" Type="http://schemas.openxmlformats.org/officeDocument/2006/relationships/extended-properties"/><Relationship Id="rId1" Target="docProps/thumbnail.jpeg" Type="http://schemas.openxmlformats.org/package/2006/relationships/metadata/thumbnai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</p:sldIdLst>
  <p:sldSz cx="12192000" cy="6858000"/>
  <p:notesSz cx="6858000" cy="9144000"/>
  <p:defaultTextStyle>
    <a:defPPr>
      <a:defRPr altLang="pt-BR" lang="pt-B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autoAdjust="0" sz="15000"/>
    <p:restoredTop sz="94660"/>
  </p:normalViewPr>
  <p:slideViewPr>
    <p:cSldViewPr snapToGrid="0">
      <p:cViewPr varScale="1">
        <p:scale>
          <a:sx d="100" n="74"/>
          <a:sy d="100" n="74"/>
        </p:scale>
        <p:origin x="576" y="72"/>
      </p:cViewPr>
      <p:guideLst/>
    </p:cSldViewPr>
  </p:slideViewPr>
  <p:notesTextViewPr>
    <p:cViewPr>
      <p:scale>
        <a:sx d="1" n="1"/>
        <a:sy d="1" n="1"/>
      </p:scale>
      <p:origin x="0" y="0"/>
    </p:cViewPr>
  </p:notesTextViewPr>
  <p:gridSpacing cx="72008" cy="72008"/>
</p:viewPr>
</file>

<file path=ppt/_rels/presentation.xml.rels><?xml version="1.0" encoding="UTF-8" standalone="yes"?><Relationships xmlns="http://schemas.openxmlformats.org/package/2006/relationships"><Relationship Id="rId26" Target="slides/slide20.xml" Type="http://schemas.openxmlformats.org/officeDocument/2006/relationships/slide"/><Relationship Id="rId25" Target="slides/slide19.xml" Type="http://schemas.openxmlformats.org/officeDocument/2006/relationships/slide"/><Relationship Id="rId24" Target="slides/slide18.xml" Type="http://schemas.openxmlformats.org/officeDocument/2006/relationships/slide"/><Relationship Id="rId21" Target="slides/slide15.xml" Type="http://schemas.openxmlformats.org/officeDocument/2006/relationships/slide"/><Relationship Id="rId19" Target="slides/slide13.xml" Type="http://schemas.openxmlformats.org/officeDocument/2006/relationships/slide"/><Relationship Id="rId20" Target="slides/slide14.xml" Type="http://schemas.openxmlformats.org/officeDocument/2006/relationships/slide"/><Relationship Id="rId18" Target="slides/slide12.xml" Type="http://schemas.openxmlformats.org/officeDocument/2006/relationships/slide"/><Relationship Id="rId17" Target="slides/slide11.xml" Type="http://schemas.openxmlformats.org/officeDocument/2006/relationships/slide"/><Relationship Id="rId16" Target="slides/slide10.xml" Type="http://schemas.openxmlformats.org/officeDocument/2006/relationships/slide"/><Relationship Id="rId15" Target="slides/slide9.xml" Type="http://schemas.openxmlformats.org/officeDocument/2006/relationships/slide"/><Relationship Id="rId14" Target="slides/slide8.xml" Type="http://schemas.openxmlformats.org/officeDocument/2006/relationships/slide"/><Relationship Id="rId13" Target="slides/slide7.xml" Type="http://schemas.openxmlformats.org/officeDocument/2006/relationships/slide"/><Relationship Id="rId12" Target="slides/slide6.xml" Type="http://schemas.openxmlformats.org/officeDocument/2006/relationships/slide"/><Relationship Id="rId11" Target="slides/slide5.xml" Type="http://schemas.openxmlformats.org/officeDocument/2006/relationships/slide"/><Relationship Id="rId10" Target="slides/slide4.xml" Type="http://schemas.openxmlformats.org/officeDocument/2006/relationships/slide"/><Relationship Id="rId9" Target="slides/slide3.xml" Type="http://schemas.openxmlformats.org/officeDocument/2006/relationships/slide"/><Relationship Id="rId8" Target="slides/slide2.xml" Type="http://schemas.openxmlformats.org/officeDocument/2006/relationships/slide"/><Relationship Id="rId7" Target="slides/slide1.xml" Type="http://schemas.openxmlformats.org/officeDocument/2006/relationships/slide"/><Relationship Id="rId6" Target="notesMasters/notesMaster1.xml" Type="http://schemas.openxmlformats.org/officeDocument/2006/relationships/notesMaster"/><Relationship Id="rId5" Target="slideMasters/slideMaster1.xml" Type="http://schemas.openxmlformats.org/officeDocument/2006/relationships/slideMaster"/><Relationship Id="rId4" Target="tableStyles.xml" Type="http://schemas.openxmlformats.org/officeDocument/2006/relationships/tableStyles"/><Relationship Id="rId3" Target="presProps.xml" Type="http://schemas.openxmlformats.org/officeDocument/2006/relationships/presProps"/><Relationship Id="rId23" Target="slides/slide17.xml" Type="http://schemas.openxmlformats.org/officeDocument/2006/relationships/slide"/><Relationship Id="rId2" Target="viewProps.xml" Type="http://schemas.openxmlformats.org/officeDocument/2006/relationships/viewProps"/><Relationship Id="rId22" Target="slides/slide16.xml" Type="http://schemas.openxmlformats.org/officeDocument/2006/relationships/slide"/><Relationship Id="rId1" Target="theme/theme2.xml" Type="http://schemas.openxmlformats.org/officeDocument/2006/relationships/theme"/></Relationships>
</file>

<file path=ppt/notesMasters/_rels/notesMaster1.xml.rels><?xml version="1.0" encoding="UTF-8" standalone="yes"?><Relationships xmlns="http://schemas.openxmlformats.org/package/2006/relationships"><Relationship Id="rId1" Target="../theme/theme1.xml" Type="http://schemas.openxmlformats.org/officeDocument/2006/relationships/theme"/></Relationships>
</file>

<file path=ppt/notesMasters/notesMaster1.xml><?xml version="1.0" encoding="utf-8"?>
<p:notesMaster xmlns:p="http://schemas.openxmlformats.org/presentationml/2006/main" xmlns:a="http://schemas.openxmlformats.org/drawingml/2006/main" xmlns:r="http://schemas.openxmlformats.org/officeDocument/2006/relationship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sz="quarter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bIns="45720" lIns="91440" numCol="1" rIns="91440" rtlCol="0" tIns="45720" vert="horz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idx="1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bIns="45720" lIns="91440" numCol="1" rIns="91440" rtlCol="0" tIns="45720" vert="horz"/>
          <a:lstStyle>
            <a:lvl1pPr algn="r">
              <a:defRPr sz="1200"/>
            </a:lvl1pPr>
          </a:lstStyle>
          <a:p>
            <a:fld id="{95D3B7ED-61F7-0542-AE7B-9795C4EFD070}" type="datetimeFigureOut">
              <a:rPr lang="en-US" smtClean="0"/>
              <a:t>28/07/15</a:t>
            </a:fld>
            <a:endParaRPr lang="en-US"/>
          </a:p>
        </p:txBody>
      </p:sp>
      <p:sp>
        <p:nvSpPr>
          <p:cNvPr id="4" name="Slide Image Placeholder 3"/>
          <p:cNvSpPr>
            <a:spLocks noChangeAspect="1" noGrp="1" noRot="1"/>
          </p:cNvSpPr>
          <p:nvPr>
            <p:ph idx="2"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anchor="ctr" bIns="45720" lIns="91440" numCol="1" rIns="91440" rtlCol="0" tIns="45720" vert="horz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idx="3" sz="quarter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bIns="45720" lIns="91440" numCol="1" rIns="91440" rtlCol="0" tIns="45720"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idx="4" sz="quarter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anchor="b" bIns="45720" lIns="91440" numCol="1" rIns="91440" rtlCol="0" tIns="45720" vert="horz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5" sz="quarter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="b" bIns="45720" lIns="91440" numCol="1" rIns="91440" rtlCol="0" tIns="45720" vert="horz"/>
          <a:lstStyle>
            <a:lvl1pPr algn="r">
              <a:defRPr sz="1200"/>
            </a:lvl1pPr>
          </a:lstStyle>
          <a:p>
            <a:fld id="{9C5789CE-836E-B042-843F-5605E41F5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931753"/>
      </p:ext>
    </p:extLst>
  </p:cSld>
  <p:clrMap accent1="accent1" accent2="accent2" accent3="accent3" accent4="accent4" accent5="accent5" accent6="accent6" bg1="lt1" bg2="lt2" folHlink="folHlink" hlink="hlink" tx1="dk1" tx2="dk2"/>
  <p:notesStyle>
    <a:lvl1pPr algn="l" defTabSz="457200" eaLnBrk="1" hangingPunct="1" latinLnBrk="0" marL="0" rtl="0">
      <a:defRPr kern="1200" sz="12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2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2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2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2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2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2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2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2" Target="../slides/slide20.xml" Type="http://schemas.openxmlformats.org/officeDocument/2006/relationships/slide"/><Relationship Id="rId1" Target="../notesMasters/notesMaster1.xml" Type="http://schemas.openxmlformats.org/officeDocument/2006/relationships/notesMaster"/></Relationships>
</file>

<file path=ppt/notesSlides/notesSlide1.xml><?xml version="1.0" encoding="utf-8"?>
<p:notes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idx="1" type="body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idx="10" sz="quarter" type="sldNum"/>
          </p:nvPr>
        </p:nvSpPr>
        <p:spPr/>
        <p:txBody>
          <a:bodyPr numCol="1"/>
          <a:lstStyle/>
          <a:p>
            <a:fld id="{9C5789CE-836E-B042-843F-5605E41F500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283960"/>
      </p:ext>
    </p:extLst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2" Target="../media/image2.png" Type="http://schemas.openxmlformats.org/officeDocument/2006/relationships/image"/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<Relationships xmlns="http://schemas.openxmlformats.org/package/2006/relationships"><Relationship Id="rId2" Target="../media/image2.png" Type="http://schemas.openxmlformats.org/officeDocument/2006/relationships/image"/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<Relationships xmlns="http://schemas.openxmlformats.org/package/2006/relationships"><Relationship Id="rId2" Target="../media/image2.png" Type="http://schemas.openxmlformats.org/officeDocument/2006/relationships/image"/><Relationship Id="rId1" Target="../slideMasters/slideMaster1.xml" Type="http://schemas.openxmlformats.org/officeDocument/2006/relationships/slideMaster"/></Relationships>
</file>

<file path=ppt/slideLayouts/_rels/slideLayout13.xml.rels><?xml version="1.0" encoding="UTF-8" standalone="yes"?><Relationships xmlns="http://schemas.openxmlformats.org/package/2006/relationships"><Relationship Id="rId2" Target="../media/image2.png" Type="http://schemas.openxmlformats.org/officeDocument/2006/relationships/image"/><Relationship Id="rId1" Target="../slideMasters/slideMaster1.xml" Type="http://schemas.openxmlformats.org/officeDocument/2006/relationships/slideMaster"/></Relationships>
</file>

<file path=ppt/slideLayouts/_rels/slideLayout14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5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6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7.xml.rels><?xml version="1.0" encoding="UTF-8" standalone="yes"?><Relationships xmlns="http://schemas.openxmlformats.org/package/2006/relationships"><Relationship Id="rId2" Target="../media/image2.png" Type="http://schemas.openxmlformats.org/officeDocument/2006/relationships/image"/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<Relationships xmlns="http://schemas.openxmlformats.org/package/2006/relationships"><Relationship Id="rId2" Target="../media/image2.png" Type="http://schemas.openxmlformats.org/officeDocument/2006/relationships/image"/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3-HD-BTM.png"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 numCol="1">
            <a:normAutofit/>
          </a:bodyPr>
          <a:lstStyle>
            <a:lvl1pPr algn="l">
              <a:defRPr sz="6000"/>
            </a:lvl1pPr>
          </a:lstStyle>
          <a:p>
            <a:r>
              <a:rPr altLang="pt-BR" lang="pt-BR" smtClean="0"/>
              <a:t>Clique para editar o título mestre</a:t>
            </a:r>
            <a:endParaRPr dirty="0" lang="en-US"/>
          </a:p>
        </p:txBody>
      </p:sp>
      <p:sp>
        <p:nvSpPr>
          <p:cNvPr id="3" name="Subtitle 2"/>
          <p:cNvSpPr>
            <a:spLocks noGrp="1"/>
          </p:cNvSpPr>
          <p:nvPr>
            <p:ph idx="1" type="subTitle"/>
          </p:nvPr>
        </p:nvSpPr>
        <p:spPr>
          <a:xfrm>
            <a:off x="1371600" y="3632201"/>
            <a:ext cx="9448800" cy="685800"/>
          </a:xfrm>
        </p:spPr>
        <p:txBody>
          <a:bodyPr numCol="1">
            <a:normAutofit/>
          </a:bodyPr>
          <a:lstStyle>
            <a:lvl1pPr algn="l" indent="0" marL="0">
              <a:buNone/>
              <a:defRPr sz="20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pt-BR" lang="pt-BR" smtClean="0"/>
              <a:t>Clique para editar o estilo do subtítulo mestre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>
          <a:xfrm>
            <a:off x="7909561" y="4314328"/>
            <a:ext cx="2910840" cy="374642"/>
          </a:xfrm>
        </p:spPr>
        <p:txBody>
          <a:bodyPr numCol="1"/>
          <a:lstStyle/>
          <a:p>
            <a:fld id="{69B2F2E2-E430-4D64-BC1C-2F007573EE34}" type="datetimeFigureOut">
              <a:rPr altLang="pt-BR" lang="pt-BR" smtClean="0"/>
              <a:t>08/11/2021</a:t>
            </a:fld>
            <a:endParaRPr altLang="pt-BR" lang="pt-BR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>
          <a:xfrm>
            <a:off x="1371600" y="4323845"/>
            <a:ext cx="6400800" cy="365125"/>
          </a:xfrm>
        </p:spPr>
        <p:txBody>
          <a:bodyPr numCol="1"/>
          <a:lstStyle/>
          <a:p>
            <a:endParaRPr altLang="pt-BR" lang="pt-BR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8077200" y="1430866"/>
            <a:ext cx="2743200" cy="365125"/>
          </a:xfrm>
        </p:spPr>
        <p:txBody>
          <a:bodyPr numCol="1"/>
          <a:lstStyle/>
          <a:p>
            <a:fld id="{BEDAD875-275F-48C9-9BF3-8B8E0FD35A37}" type="slidenum">
              <a:rPr altLang="pt-BR" lang="pt-BR" smtClean="0"/>
              <a:t>‹nº›</a:t>
            </a:fld>
            <a:endParaRPr altLang="pt-BR" lang="pt-BR"/>
          </a:p>
        </p:txBody>
      </p:sp>
    </p:spTree>
    <p:extLst>
      <p:ext uri="{BB962C8B-B14F-4D97-AF65-F5344CB8AC3E}">
        <p14:creationId xmlns:p14="http://schemas.microsoft.com/office/powerpoint/2010/main" val="2536652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 numCol="1"/>
          <a:lstStyle>
            <a:lvl1pPr algn="l">
              <a:defRPr sz="3200"/>
            </a:lvl1pPr>
          </a:lstStyle>
          <a:p>
            <a:r>
              <a:rPr altLang="pt-BR" lang="pt-BR" smtClean="0"/>
              <a:t>Clique para editar o título mestre</a:t>
            </a:r>
            <a:endParaRPr dirty="0" lang="en-US"/>
          </a:p>
        </p:txBody>
      </p:sp>
      <p:sp>
        <p:nvSpPr>
          <p:cNvPr id="3" name="Picture Placeholder 2"/>
          <p:cNvSpPr>
            <a:spLocks noChangeAspect="1" noGrp="1"/>
          </p:cNvSpPr>
          <p:nvPr>
            <p:ph idx="1" type="pic"/>
          </p:nvPr>
        </p:nvSpPr>
        <p:spPr>
          <a:xfrm>
            <a:off x="681727" y="941439"/>
            <a:ext cx="10821840" cy="3478161"/>
          </a:xfrm>
        </p:spPr>
        <p:txBody>
          <a:bodyPr anchor="t" numCol="1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pt-BR" lang="pt-BR" smtClean="0"/>
              <a:t>Clique no ícone para adicionar uma imagem</a:t>
            </a:r>
            <a:endParaRPr dirty="0" lang="en-US"/>
          </a:p>
        </p:txBody>
      </p:sp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>
          <a:xfrm>
            <a:off x="685800" y="5516715"/>
            <a:ext cx="10820400" cy="701969"/>
          </a:xfrm>
        </p:spPr>
        <p:txBody>
          <a:bodyPr numCol="1"/>
          <a:lstStyle>
            <a:lvl1pPr algn="l"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pt-BR"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69B2F2E2-E430-4D64-BC1C-2F007573EE34}" type="datetimeFigureOut">
              <a:rPr altLang="pt-BR" lang="pt-BR" smtClean="0"/>
              <a:t>08/11/2021</a:t>
            </a:fld>
            <a:endParaRPr altLang="pt-BR" lang="pt-BR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altLang="pt-BR" lang="pt-BR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BEDAD875-275F-48C9-9BF3-8B8E0FD35A37}" type="slidenum">
              <a:rPr altLang="pt-BR" lang="pt-BR" smtClean="0"/>
              <a:t>‹nº›</a:t>
            </a:fld>
            <a:endParaRPr altLang="pt-BR" lang="pt-BR"/>
          </a:p>
        </p:txBody>
      </p:sp>
    </p:spTree>
    <p:extLst>
      <p:ext uri="{BB962C8B-B14F-4D97-AF65-F5344CB8AC3E}">
        <p14:creationId xmlns:p14="http://schemas.microsoft.com/office/powerpoint/2010/main" val="2140359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3-HD-BTM.png"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 numCol="1"/>
          <a:lstStyle>
            <a:lvl1pPr algn="l">
              <a:defRPr sz="3200"/>
            </a:lvl1pPr>
          </a:lstStyle>
          <a:p>
            <a:r>
              <a:rPr altLang="pt-BR" lang="pt-BR" smtClean="0"/>
              <a:t>Clique para editar o título mestre</a:t>
            </a:r>
            <a:endParaRPr dirty="0" lang="en-US"/>
          </a:p>
        </p:txBody>
      </p:sp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>
          <a:xfrm>
            <a:off x="1024467" y="3649133"/>
            <a:ext cx="10130516" cy="999067"/>
          </a:xfrm>
        </p:spPr>
        <p:txBody>
          <a:bodyPr anchor="ctr" numCol="1"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pt-BR"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>
          <a:xfrm>
            <a:off x="7814452" y="381000"/>
            <a:ext cx="2910840" cy="365125"/>
          </a:xfrm>
        </p:spPr>
        <p:txBody>
          <a:bodyPr numCol="1"/>
          <a:lstStyle>
            <a:lvl1pPr algn="r">
              <a:defRPr/>
            </a:lvl1pPr>
          </a:lstStyle>
          <a:p>
            <a:fld id="{69B2F2E2-E430-4D64-BC1C-2F007573EE34}" type="datetimeFigureOut">
              <a:rPr altLang="pt-BR" lang="pt-BR" smtClean="0"/>
              <a:t>08/11/2021</a:t>
            </a:fld>
            <a:endParaRPr altLang="pt-BR" lang="pt-BR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>
          <a:xfrm>
            <a:off x="685800" y="379941"/>
            <a:ext cx="6991492" cy="365125"/>
          </a:xfrm>
        </p:spPr>
        <p:txBody>
          <a:bodyPr numCol="1"/>
          <a:lstStyle/>
          <a:p>
            <a:endParaRPr altLang="pt-BR" lang="pt-BR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>
          <a:xfrm>
            <a:off x="10862452" y="381000"/>
            <a:ext cx="643748" cy="365125"/>
          </a:xfrm>
        </p:spPr>
        <p:txBody>
          <a:bodyPr numCol="1"/>
          <a:lstStyle/>
          <a:p>
            <a:fld id="{BEDAD875-275F-48C9-9BF3-8B8E0FD35A37}" type="slidenum">
              <a:rPr altLang="pt-BR" lang="pt-BR" smtClean="0"/>
              <a:t>‹nº›</a:t>
            </a:fld>
            <a:endParaRPr altLang="pt-BR" lang="pt-BR"/>
          </a:p>
        </p:txBody>
      </p:sp>
    </p:spTree>
    <p:extLst>
      <p:ext uri="{BB962C8B-B14F-4D97-AF65-F5344CB8AC3E}">
        <p14:creationId xmlns:p14="http://schemas.microsoft.com/office/powerpoint/2010/main" val="36247729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3-HD-BTM.png"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 numCol="1"/>
          <a:lstStyle>
            <a:lvl1pPr algn="l">
              <a:defRPr sz="3200"/>
            </a:lvl1pPr>
          </a:lstStyle>
          <a:p>
            <a:r>
              <a:rPr altLang="pt-BR" lang="pt-BR" smtClean="0"/>
              <a:t>Clique para editar o título mestre</a:t>
            </a:r>
            <a:endParaRPr dirty="0" lang="en-US"/>
          </a:p>
        </p:txBody>
      </p:sp>
      <p:sp>
        <p:nvSpPr>
          <p:cNvPr id="12" name="Text Placeholder 3"/>
          <p:cNvSpPr>
            <a:spLocks noGrp="1"/>
          </p:cNvSpPr>
          <p:nvPr>
            <p:ph idx="13" sz="half" type="body"/>
          </p:nvPr>
        </p:nvSpPr>
        <p:spPr>
          <a:xfrm>
            <a:off x="1303865" y="3365556"/>
            <a:ext cx="9592736" cy="444443"/>
          </a:xfrm>
        </p:spPr>
        <p:txBody>
          <a:bodyPr anchor="t" numCol="1">
            <a:normAutofit/>
          </a:bodyPr>
          <a:lstStyle>
            <a:lvl1pPr indent="0" marL="0">
              <a:buNone/>
              <a:defRPr sz="14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pt-BR"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>
          <a:xfrm>
            <a:off x="1024467" y="3959862"/>
            <a:ext cx="10151533" cy="679871"/>
          </a:xfrm>
        </p:spPr>
        <p:txBody>
          <a:bodyPr anchor="ctr" numCol="1">
            <a:normAutofit/>
          </a:bodyPr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pt-BR"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>
          <a:xfrm>
            <a:off x="7814452" y="381000"/>
            <a:ext cx="2910840" cy="365125"/>
          </a:xfrm>
        </p:spPr>
        <p:txBody>
          <a:bodyPr numCol="1"/>
          <a:lstStyle>
            <a:lvl1pPr algn="r">
              <a:defRPr/>
            </a:lvl1pPr>
          </a:lstStyle>
          <a:p>
            <a:fld id="{69B2F2E2-E430-4D64-BC1C-2F007573EE34}" type="datetimeFigureOut">
              <a:rPr altLang="pt-BR" lang="pt-BR" smtClean="0"/>
              <a:t>08/11/2021</a:t>
            </a:fld>
            <a:endParaRPr altLang="pt-BR" lang="pt-BR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>
          <a:xfrm>
            <a:off x="685800" y="379941"/>
            <a:ext cx="6991492" cy="365125"/>
          </a:xfrm>
        </p:spPr>
        <p:txBody>
          <a:bodyPr numCol="1"/>
          <a:lstStyle/>
          <a:p>
            <a:endParaRPr altLang="pt-BR" lang="pt-BR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>
          <a:xfrm>
            <a:off x="10862452" y="381000"/>
            <a:ext cx="643748" cy="365125"/>
          </a:xfrm>
        </p:spPr>
        <p:txBody>
          <a:bodyPr numCol="1"/>
          <a:lstStyle/>
          <a:p>
            <a:fld id="{BEDAD875-275F-48C9-9BF3-8B8E0FD35A37}" type="slidenum">
              <a:rPr altLang="pt-BR" lang="pt-BR" smtClean="0"/>
              <a:t>‹nº›</a:t>
            </a:fld>
            <a:endParaRPr altLang="pt-BR" lang="pt-BR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anchor="ctr" bIns="45720" lIns="91440" numCol="1" rIns="91440" rtlCol="0" tIns="45720" vert="horz">
            <a:noAutofit/>
          </a:bodyPr>
          <a:lstStyle>
            <a:lvl1pPr>
              <a:spcBef>
                <a:spcPct val="0"/>
              </a:spcBef>
              <a:buNone/>
              <a:defRPr b="0" cap="all" sz="3200">
                <a:ln cmpd="sng" w="3175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algn="tl" blurRad="28575" dir="14040000" dist="38100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dirty="0" lang="en-US" sz="800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anchor="ctr" bIns="45720" lIns="91440" numCol="1" rIns="91440" rtlCol="0" tIns="45720" vert="horz">
            <a:noAutofit/>
          </a:bodyPr>
          <a:lstStyle>
            <a:lvl1pPr>
              <a:spcBef>
                <a:spcPct val="0"/>
              </a:spcBef>
              <a:buNone/>
              <a:defRPr b="0" cap="all" sz="3200">
                <a:ln cmpd="sng" w="3175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algn="tl" blurRad="28575" dir="14040000" dist="38100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 lvl="0"/>
            <a:r>
              <a:rPr dirty="0" lang="en-US" sz="800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411174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3-HD-BTM.png"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 numCol="1"/>
          <a:lstStyle>
            <a:lvl1pPr algn="l">
              <a:defRPr sz="3200"/>
            </a:lvl1pPr>
          </a:lstStyle>
          <a:p>
            <a:r>
              <a:rPr altLang="pt-BR" lang="pt-BR" smtClean="0"/>
              <a:t>Clique para editar o título mestre</a:t>
            </a:r>
            <a:endParaRPr dirty="0" lang="en-US"/>
          </a:p>
        </p:txBody>
      </p:sp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>
          <a:xfrm>
            <a:off x="1024467" y="3648315"/>
            <a:ext cx="10144654" cy="999885"/>
          </a:xfrm>
        </p:spPr>
        <p:txBody>
          <a:bodyPr anchor="t" numCol="1"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pt-BR"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>
          <a:xfrm>
            <a:off x="7814452" y="378883"/>
            <a:ext cx="2910840" cy="365125"/>
          </a:xfrm>
        </p:spPr>
        <p:txBody>
          <a:bodyPr numCol="1"/>
          <a:lstStyle>
            <a:lvl1pPr algn="r">
              <a:defRPr/>
            </a:lvl1pPr>
          </a:lstStyle>
          <a:p>
            <a:fld id="{69B2F2E2-E430-4D64-BC1C-2F007573EE34}" type="datetimeFigureOut">
              <a:rPr altLang="pt-BR" lang="pt-BR" smtClean="0"/>
              <a:t>08/11/2021</a:t>
            </a:fld>
            <a:endParaRPr altLang="pt-BR" lang="pt-BR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>
          <a:xfrm>
            <a:off x="685800" y="378883"/>
            <a:ext cx="6991492" cy="365125"/>
          </a:xfrm>
        </p:spPr>
        <p:txBody>
          <a:bodyPr numCol="1"/>
          <a:lstStyle/>
          <a:p>
            <a:endParaRPr altLang="pt-BR" lang="pt-BR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>
          <a:xfrm>
            <a:off x="10862452" y="381000"/>
            <a:ext cx="643748" cy="365125"/>
          </a:xfrm>
        </p:spPr>
        <p:txBody>
          <a:bodyPr numCol="1"/>
          <a:lstStyle/>
          <a:p>
            <a:fld id="{BEDAD875-275F-48C9-9BF3-8B8E0FD35A37}" type="slidenum">
              <a:rPr altLang="pt-BR" lang="pt-BR" smtClean="0"/>
              <a:t>‹nº›</a:t>
            </a:fld>
            <a:endParaRPr altLang="pt-BR" lang="pt-BR"/>
          </a:p>
        </p:txBody>
      </p:sp>
    </p:spTree>
    <p:extLst>
      <p:ext uri="{BB962C8B-B14F-4D97-AF65-F5344CB8AC3E}">
        <p14:creationId xmlns:p14="http://schemas.microsoft.com/office/powerpoint/2010/main" val="13972769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 numCol="1"/>
          <a:lstStyle/>
          <a:p>
            <a:r>
              <a:rPr altLang="pt-BR" lang="pt-BR" smtClean="0"/>
              <a:t>Clique para editar o título mestre</a:t>
            </a:r>
            <a:endParaRPr dirty="0" lang="en-US"/>
          </a:p>
        </p:txBody>
      </p:sp>
      <p:sp>
        <p:nvSpPr>
          <p:cNvPr id="7" name="Text Placeholder 2"/>
          <p:cNvSpPr>
            <a:spLocks noGrp="1"/>
          </p:cNvSpPr>
          <p:nvPr>
            <p:ph idx="1" type="body"/>
          </p:nvPr>
        </p:nvSpPr>
        <p:spPr>
          <a:xfrm>
            <a:off x="685800" y="2202080"/>
            <a:ext cx="3456432" cy="617320"/>
          </a:xfrm>
        </p:spPr>
        <p:txBody>
          <a:bodyPr anchor="b" numCol="1">
            <a:noAutofit/>
          </a:bodyPr>
          <a:lstStyle>
            <a:lvl1pPr indent="0" marL="0">
              <a:buNone/>
              <a:defRPr b="0" sz="2400">
                <a:solidFill>
                  <a:schemeClr val="tx1"/>
                </a:solidFill>
              </a:defRPr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pt-BR" lang="pt-BR" smtClean="0"/>
              <a:t>Clique para editar o texto mestre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idx="15" sz="half" type="body"/>
          </p:nvPr>
        </p:nvSpPr>
        <p:spPr>
          <a:xfrm>
            <a:off x="685799" y="2904565"/>
            <a:ext cx="3456432" cy="3314132"/>
          </a:xfrm>
        </p:spPr>
        <p:txBody>
          <a:bodyPr anchor="t" numCol="1">
            <a:normAutofit/>
          </a:bodyPr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altLang="pt-BR" lang="pt-BR" smtClean="0"/>
              <a:t>Clique para editar o texto mestre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idx="3" sz="quarter" type="body"/>
          </p:nvPr>
        </p:nvSpPr>
        <p:spPr>
          <a:xfrm>
            <a:off x="4368800" y="2201333"/>
            <a:ext cx="3456432" cy="626534"/>
          </a:xfrm>
        </p:spPr>
        <p:txBody>
          <a:bodyPr anchor="b" numCol="1">
            <a:noAutofit/>
          </a:bodyPr>
          <a:lstStyle>
            <a:lvl1pPr indent="0" marL="0">
              <a:buNone/>
              <a:defRPr b="0" sz="2400">
                <a:solidFill>
                  <a:schemeClr val="tx1"/>
                </a:solidFill>
              </a:defRPr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pt-BR" lang="pt-BR" smtClean="0"/>
              <a:t>Clique para editar o texto mestre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idx="16" sz="half" type="body"/>
          </p:nvPr>
        </p:nvSpPr>
        <p:spPr>
          <a:xfrm>
            <a:off x="4366858" y="2904067"/>
            <a:ext cx="3456432" cy="3314618"/>
          </a:xfrm>
        </p:spPr>
        <p:txBody>
          <a:bodyPr anchor="t" numCol="1">
            <a:normAutofit/>
          </a:bodyPr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altLang="pt-BR" lang="pt-BR" smtClean="0"/>
              <a:t>Clique para editar o texto mestre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idx="13" sz="quarter" type="body"/>
          </p:nvPr>
        </p:nvSpPr>
        <p:spPr>
          <a:xfrm>
            <a:off x="8051800" y="2192866"/>
            <a:ext cx="3456432" cy="626534"/>
          </a:xfrm>
        </p:spPr>
        <p:txBody>
          <a:bodyPr anchor="b" numCol="1">
            <a:noAutofit/>
          </a:bodyPr>
          <a:lstStyle>
            <a:lvl1pPr indent="0" marL="0">
              <a:buNone/>
              <a:defRPr b="0" sz="2400">
                <a:solidFill>
                  <a:schemeClr val="tx1"/>
                </a:solidFill>
              </a:defRPr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pt-BR" lang="pt-BR" smtClean="0"/>
              <a:t>Clique para editar o texto mestre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idx="17" sz="half" type="body"/>
          </p:nvPr>
        </p:nvSpPr>
        <p:spPr>
          <a:xfrm>
            <a:off x="8051801" y="2904565"/>
            <a:ext cx="3456432" cy="3314132"/>
          </a:xfrm>
        </p:spPr>
        <p:txBody>
          <a:bodyPr anchor="t" numCol="1">
            <a:normAutofit/>
          </a:bodyPr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altLang="pt-BR" lang="pt-BR" smtClean="0"/>
              <a:t>Clique para editar o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69B2F2E2-E430-4D64-BC1C-2F007573EE34}" type="datetimeFigureOut">
              <a:rPr altLang="pt-BR" lang="pt-BR" smtClean="0"/>
              <a:t>08/11/2021</a:t>
            </a:fld>
            <a:endParaRPr altLang="pt-BR" lang="pt-BR"/>
          </a:p>
        </p:txBody>
      </p:sp>
      <p:sp>
        <p:nvSpPr>
          <p:cNvPr id="4" name="Footer Placeholder 3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altLang="pt-BR" lang="pt-BR"/>
          </a:p>
        </p:txBody>
      </p:sp>
      <p:sp>
        <p:nvSpPr>
          <p:cNvPr id="5" name="Slide Number Placeholder 4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BEDAD875-275F-48C9-9BF3-8B8E0FD35A37}" type="slidenum">
              <a:rPr altLang="pt-BR" lang="pt-BR" smtClean="0"/>
              <a:t>‹nº›</a:t>
            </a:fld>
            <a:endParaRPr altLang="pt-BR" lang="pt-BR"/>
          </a:p>
        </p:txBody>
      </p:sp>
    </p:spTree>
    <p:extLst>
      <p:ext uri="{BB962C8B-B14F-4D97-AF65-F5344CB8AC3E}">
        <p14:creationId xmlns:p14="http://schemas.microsoft.com/office/powerpoint/2010/main" val="34113107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 numCol="1"/>
          <a:lstStyle/>
          <a:p>
            <a:r>
              <a:rPr altLang="pt-BR" lang="pt-BR" smtClean="0"/>
              <a:t>Clique para editar o título mestre</a:t>
            </a:r>
            <a:endParaRPr dirty="0" lang="en-US"/>
          </a:p>
        </p:txBody>
      </p:sp>
      <p:sp>
        <p:nvSpPr>
          <p:cNvPr id="19" name="Text Placeholder 2"/>
          <p:cNvSpPr>
            <a:spLocks noGrp="1"/>
          </p:cNvSpPr>
          <p:nvPr>
            <p:ph idx="1" type="body"/>
          </p:nvPr>
        </p:nvSpPr>
        <p:spPr>
          <a:xfrm>
            <a:off x="688618" y="4191000"/>
            <a:ext cx="3451582" cy="682765"/>
          </a:xfrm>
        </p:spPr>
        <p:txBody>
          <a:bodyPr anchor="b" numCol="1">
            <a:noAutofit/>
          </a:bodyPr>
          <a:lstStyle>
            <a:lvl1pPr indent="0" marL="0">
              <a:buNone/>
              <a:defRPr b="0" sz="2400">
                <a:solidFill>
                  <a:schemeClr val="tx1"/>
                </a:solidFill>
              </a:defRPr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pt-BR" lang="pt-BR" smtClean="0"/>
              <a:t>Clique para editar o texto mestre</a:t>
            </a:r>
          </a:p>
        </p:txBody>
      </p:sp>
      <p:sp>
        <p:nvSpPr>
          <p:cNvPr id="20" name="Picture Placeholder 2"/>
          <p:cNvSpPr>
            <a:spLocks noChangeAspect="1" noGrp="1"/>
          </p:cNvSpPr>
          <p:nvPr>
            <p:ph idx="15" type="pic"/>
          </p:nvPr>
        </p:nvSpPr>
        <p:spPr>
          <a:xfrm>
            <a:off x="688618" y="2362200"/>
            <a:ext cx="3451582" cy="1524000"/>
          </a:xfrm>
          <a:prstGeom prst="roundRect">
            <a:avLst>
              <a:gd fmla="val 0" name="adj"/>
            </a:avLst>
          </a:prstGeom>
          <a:effectLst>
            <a:outerShdw algn="tl" blurRad="50800" dir="5400000" dist="50800" rotWithShape="0">
              <a:srgbClr val="000000">
                <a:alpha val="43000"/>
              </a:srgbClr>
            </a:outerShdw>
          </a:effectLst>
        </p:spPr>
        <p:txBody>
          <a:bodyPr anchor="t" numCol="1">
            <a:normAutofit/>
          </a:bodyPr>
          <a:lstStyle>
            <a:lvl1pPr algn="ctr" indent="0" marL="0">
              <a:buNone/>
              <a:defRPr sz="1600"/>
            </a:lvl1pPr>
            <a:lvl2pPr indent="0" marL="457200">
              <a:buNone/>
              <a:defRPr sz="1600"/>
            </a:lvl2pPr>
            <a:lvl3pPr indent="0" marL="914400">
              <a:buNone/>
              <a:defRPr sz="1600"/>
            </a:lvl3pPr>
            <a:lvl4pPr indent="0" marL="1371600">
              <a:buNone/>
              <a:defRPr sz="1600"/>
            </a:lvl4pPr>
            <a:lvl5pPr indent="0" marL="1828800">
              <a:buNone/>
              <a:defRPr sz="1600"/>
            </a:lvl5pPr>
            <a:lvl6pPr indent="0" marL="2286000">
              <a:buNone/>
              <a:defRPr sz="1600"/>
            </a:lvl6pPr>
            <a:lvl7pPr indent="0" marL="2743200">
              <a:buNone/>
              <a:defRPr sz="1600"/>
            </a:lvl7pPr>
            <a:lvl8pPr indent="0" marL="3200400">
              <a:buNone/>
              <a:defRPr sz="1600"/>
            </a:lvl8pPr>
            <a:lvl9pPr indent="0" marL="3657600">
              <a:buNone/>
              <a:defRPr sz="1600"/>
            </a:lvl9pPr>
          </a:lstStyle>
          <a:p>
            <a:r>
              <a:rPr altLang="pt-BR" lang="pt-BR" smtClean="0"/>
              <a:t>Clique no ícone para adicionar uma imagem</a:t>
            </a:r>
            <a:endParaRPr dirty="0" lang="en-US"/>
          </a:p>
        </p:txBody>
      </p:sp>
      <p:sp>
        <p:nvSpPr>
          <p:cNvPr id="21" name="Text Placeholder 3"/>
          <p:cNvSpPr>
            <a:spLocks noGrp="1"/>
          </p:cNvSpPr>
          <p:nvPr>
            <p:ph idx="18" sz="half" type="body"/>
          </p:nvPr>
        </p:nvSpPr>
        <p:spPr>
          <a:xfrm>
            <a:off x="688618" y="4873764"/>
            <a:ext cx="3451582" cy="1344921"/>
          </a:xfrm>
        </p:spPr>
        <p:txBody>
          <a:bodyPr anchor="t" numCol="1">
            <a:normAutofit/>
          </a:bodyPr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altLang="pt-BR" lang="pt-BR" smtClean="0"/>
              <a:t>Clique para editar o texto mestre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idx="3" sz="quarter" type="body"/>
          </p:nvPr>
        </p:nvSpPr>
        <p:spPr>
          <a:xfrm>
            <a:off x="4374263" y="4191000"/>
            <a:ext cx="3448935" cy="682765"/>
          </a:xfrm>
        </p:spPr>
        <p:txBody>
          <a:bodyPr anchor="b" numCol="1">
            <a:noAutofit/>
          </a:bodyPr>
          <a:lstStyle>
            <a:lvl1pPr indent="0" marL="0">
              <a:buNone/>
              <a:defRPr b="0" sz="2400">
                <a:solidFill>
                  <a:schemeClr val="tx1"/>
                </a:solidFill>
              </a:defRPr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pt-BR" lang="pt-BR" smtClean="0"/>
              <a:t>Clique para editar o texto mestre</a:t>
            </a:r>
          </a:p>
        </p:txBody>
      </p:sp>
      <p:sp>
        <p:nvSpPr>
          <p:cNvPr id="23" name="Picture Placeholder 2"/>
          <p:cNvSpPr>
            <a:spLocks noChangeAspect="1" noGrp="1"/>
          </p:cNvSpPr>
          <p:nvPr>
            <p:ph idx="21" type="pic"/>
          </p:nvPr>
        </p:nvSpPr>
        <p:spPr>
          <a:xfrm>
            <a:off x="4374263" y="2362200"/>
            <a:ext cx="3448936" cy="1524000"/>
          </a:xfrm>
          <a:prstGeom prst="roundRect">
            <a:avLst>
              <a:gd fmla="val 0" name="adj"/>
            </a:avLst>
          </a:prstGeom>
          <a:effectLst>
            <a:outerShdw algn="tl" blurRad="50800" dir="5400000" dist="50800" rotWithShape="0">
              <a:srgbClr val="000000">
                <a:alpha val="43000"/>
              </a:srgbClr>
            </a:outerShdw>
          </a:effectLst>
        </p:spPr>
        <p:txBody>
          <a:bodyPr anchor="t" numCol="1">
            <a:normAutofit/>
          </a:bodyPr>
          <a:lstStyle>
            <a:lvl1pPr algn="ctr" indent="0" marL="0">
              <a:buNone/>
              <a:defRPr sz="1600"/>
            </a:lvl1pPr>
            <a:lvl2pPr indent="0" marL="457200">
              <a:buNone/>
              <a:defRPr sz="1600"/>
            </a:lvl2pPr>
            <a:lvl3pPr indent="0" marL="914400">
              <a:buNone/>
              <a:defRPr sz="1600"/>
            </a:lvl3pPr>
            <a:lvl4pPr indent="0" marL="1371600">
              <a:buNone/>
              <a:defRPr sz="1600"/>
            </a:lvl4pPr>
            <a:lvl5pPr indent="0" marL="1828800">
              <a:buNone/>
              <a:defRPr sz="1600"/>
            </a:lvl5pPr>
            <a:lvl6pPr indent="0" marL="2286000">
              <a:buNone/>
              <a:defRPr sz="1600"/>
            </a:lvl6pPr>
            <a:lvl7pPr indent="0" marL="2743200">
              <a:buNone/>
              <a:defRPr sz="1600"/>
            </a:lvl7pPr>
            <a:lvl8pPr indent="0" marL="3200400">
              <a:buNone/>
              <a:defRPr sz="1600"/>
            </a:lvl8pPr>
            <a:lvl9pPr indent="0" marL="3657600">
              <a:buNone/>
              <a:defRPr sz="1600"/>
            </a:lvl9pPr>
          </a:lstStyle>
          <a:p>
            <a:r>
              <a:rPr altLang="pt-BR" lang="pt-BR" smtClean="0"/>
              <a:t>Clique no ícone para adicionar uma imagem</a:t>
            </a:r>
            <a:endParaRPr dirty="0" lang="en-US"/>
          </a:p>
        </p:txBody>
      </p:sp>
      <p:sp>
        <p:nvSpPr>
          <p:cNvPr id="24" name="Text Placeholder 3"/>
          <p:cNvSpPr>
            <a:spLocks noGrp="1"/>
          </p:cNvSpPr>
          <p:nvPr>
            <p:ph idx="19" sz="half" type="body"/>
          </p:nvPr>
        </p:nvSpPr>
        <p:spPr>
          <a:xfrm>
            <a:off x="4374264" y="4873763"/>
            <a:ext cx="3448935" cy="1344921"/>
          </a:xfrm>
        </p:spPr>
        <p:txBody>
          <a:bodyPr anchor="t" numCol="1">
            <a:normAutofit/>
          </a:bodyPr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altLang="pt-BR" lang="pt-BR" smtClean="0"/>
              <a:t>Clique para editar o texto mestre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idx="13" sz="quarter" type="body"/>
          </p:nvPr>
        </p:nvSpPr>
        <p:spPr>
          <a:xfrm>
            <a:off x="8049731" y="4191000"/>
            <a:ext cx="3456469" cy="682765"/>
          </a:xfrm>
        </p:spPr>
        <p:txBody>
          <a:bodyPr anchor="b" numCol="1">
            <a:noAutofit/>
          </a:bodyPr>
          <a:lstStyle>
            <a:lvl1pPr indent="0" marL="0">
              <a:buNone/>
              <a:defRPr b="0" sz="2400">
                <a:solidFill>
                  <a:schemeClr val="tx1"/>
                </a:solidFill>
              </a:defRPr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pt-BR" lang="pt-BR" smtClean="0"/>
              <a:t>Clique para editar o texto mestre</a:t>
            </a:r>
          </a:p>
        </p:txBody>
      </p:sp>
      <p:sp>
        <p:nvSpPr>
          <p:cNvPr id="26" name="Picture Placeholder 2"/>
          <p:cNvSpPr>
            <a:spLocks noChangeAspect="1" noGrp="1"/>
          </p:cNvSpPr>
          <p:nvPr>
            <p:ph idx="22" type="pic"/>
          </p:nvPr>
        </p:nvSpPr>
        <p:spPr>
          <a:xfrm>
            <a:off x="8049855" y="2362200"/>
            <a:ext cx="3447878" cy="1524000"/>
          </a:xfrm>
          <a:prstGeom prst="roundRect">
            <a:avLst>
              <a:gd fmla="val 0" name="adj"/>
            </a:avLst>
          </a:prstGeom>
          <a:effectLst>
            <a:outerShdw algn="tl" blurRad="50800" dir="5400000" dist="50800" rotWithShape="0">
              <a:srgbClr val="000000">
                <a:alpha val="43000"/>
              </a:srgbClr>
            </a:outerShdw>
          </a:effectLst>
        </p:spPr>
        <p:txBody>
          <a:bodyPr anchor="t" numCol="1">
            <a:normAutofit/>
          </a:bodyPr>
          <a:lstStyle>
            <a:lvl1pPr algn="ctr" indent="0" marL="0">
              <a:buNone/>
              <a:defRPr sz="1600"/>
            </a:lvl1pPr>
            <a:lvl2pPr indent="0" marL="457200">
              <a:buNone/>
              <a:defRPr sz="1600"/>
            </a:lvl2pPr>
            <a:lvl3pPr indent="0" marL="914400">
              <a:buNone/>
              <a:defRPr sz="1600"/>
            </a:lvl3pPr>
            <a:lvl4pPr indent="0" marL="1371600">
              <a:buNone/>
              <a:defRPr sz="1600"/>
            </a:lvl4pPr>
            <a:lvl5pPr indent="0" marL="1828800">
              <a:buNone/>
              <a:defRPr sz="1600"/>
            </a:lvl5pPr>
            <a:lvl6pPr indent="0" marL="2286000">
              <a:buNone/>
              <a:defRPr sz="1600"/>
            </a:lvl6pPr>
            <a:lvl7pPr indent="0" marL="2743200">
              <a:buNone/>
              <a:defRPr sz="1600"/>
            </a:lvl7pPr>
            <a:lvl8pPr indent="0" marL="3200400">
              <a:buNone/>
              <a:defRPr sz="1600"/>
            </a:lvl8pPr>
            <a:lvl9pPr indent="0" marL="3657600">
              <a:buNone/>
              <a:defRPr sz="1600"/>
            </a:lvl9pPr>
          </a:lstStyle>
          <a:p>
            <a:r>
              <a:rPr altLang="pt-BR" lang="pt-BR" smtClean="0"/>
              <a:t>Clique no ícone para adicionar uma imagem</a:t>
            </a:r>
            <a:endParaRPr dirty="0" lang="en-US"/>
          </a:p>
        </p:txBody>
      </p:sp>
      <p:sp>
        <p:nvSpPr>
          <p:cNvPr id="27" name="Text Placeholder 3"/>
          <p:cNvSpPr>
            <a:spLocks noGrp="1"/>
          </p:cNvSpPr>
          <p:nvPr>
            <p:ph idx="20" sz="half" type="body"/>
          </p:nvPr>
        </p:nvSpPr>
        <p:spPr>
          <a:xfrm>
            <a:off x="8049731" y="4873761"/>
            <a:ext cx="3452445" cy="1344921"/>
          </a:xfrm>
        </p:spPr>
        <p:txBody>
          <a:bodyPr anchor="t" numCol="1">
            <a:normAutofit/>
          </a:bodyPr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altLang="pt-BR" lang="pt-BR" smtClean="0"/>
              <a:t>Clique para editar o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69B2F2E2-E430-4D64-BC1C-2F007573EE34}" type="datetimeFigureOut">
              <a:rPr altLang="pt-BR" lang="pt-BR" smtClean="0"/>
              <a:t>08/11/2021</a:t>
            </a:fld>
            <a:endParaRPr altLang="pt-BR" lang="pt-BR"/>
          </a:p>
        </p:txBody>
      </p:sp>
      <p:sp>
        <p:nvSpPr>
          <p:cNvPr id="4" name="Footer Placeholder 3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altLang="pt-BR" lang="pt-BR"/>
          </a:p>
        </p:txBody>
      </p:sp>
      <p:sp>
        <p:nvSpPr>
          <p:cNvPr id="5" name="Slide Number Placeholder 4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BEDAD875-275F-48C9-9BF3-8B8E0FD35A37}" type="slidenum">
              <a:rPr altLang="pt-BR" lang="pt-BR" smtClean="0"/>
              <a:t>‹nº›</a:t>
            </a:fld>
            <a:endParaRPr altLang="pt-BR" lang="pt-BR"/>
          </a:p>
        </p:txBody>
      </p:sp>
    </p:spTree>
    <p:extLst>
      <p:ext uri="{BB962C8B-B14F-4D97-AF65-F5344CB8AC3E}">
        <p14:creationId xmlns:p14="http://schemas.microsoft.com/office/powerpoint/2010/main" val="996859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altLang="pt-BR" lang="pt-BR" smtClean="0"/>
              <a:t>Clique para editar o título mestre</a:t>
            </a:r>
            <a:endParaRPr dirty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idx="1" orient="vert" type="body"/>
          </p:nvPr>
        </p:nvSpPr>
        <p:spPr>
          <a:xfrm>
            <a:off x="685800" y="2194559"/>
            <a:ext cx="10820400" cy="4024125"/>
          </a:xfrm>
        </p:spPr>
        <p:txBody>
          <a:bodyPr numCol="1" vert="eaVert"/>
          <a:lstStyle/>
          <a:p>
            <a:pPr lvl="0"/>
            <a:r>
              <a:rPr altLang="pt-BR" lang="pt-BR" smtClean="0"/>
              <a:t>Clique para editar o texto mestre</a:t>
            </a:r>
          </a:p>
          <a:p>
            <a:pPr lvl="1"/>
            <a:r>
              <a:rPr altLang="pt-BR" lang="pt-BR" smtClean="0"/>
              <a:t>Segundo nível</a:t>
            </a:r>
          </a:p>
          <a:p>
            <a:pPr lvl="2"/>
            <a:r>
              <a:rPr altLang="pt-BR" lang="pt-BR" smtClean="0"/>
              <a:t>Terceiro nível</a:t>
            </a:r>
          </a:p>
          <a:p>
            <a:pPr lvl="3"/>
            <a:r>
              <a:rPr altLang="pt-BR" lang="pt-BR" smtClean="0"/>
              <a:t>Quarto nível</a:t>
            </a:r>
          </a:p>
          <a:p>
            <a:pPr lvl="4"/>
            <a:r>
              <a:rPr altLang="pt-BR" lang="pt-BR" smtClean="0"/>
              <a:t>Quinto nível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69B2F2E2-E430-4D64-BC1C-2F007573EE34}" type="datetimeFigureOut">
              <a:rPr altLang="pt-BR" lang="pt-BR" smtClean="0"/>
              <a:t>08/11/2021</a:t>
            </a:fld>
            <a:endParaRPr altLang="pt-BR" lang="pt-BR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altLang="pt-BR" lang="pt-BR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BEDAD875-275F-48C9-9BF3-8B8E0FD35A37}" type="slidenum">
              <a:rPr altLang="pt-BR" lang="pt-BR" smtClean="0"/>
              <a:t>‹nº›</a:t>
            </a:fld>
            <a:endParaRPr altLang="pt-BR" lang="pt-BR"/>
          </a:p>
        </p:txBody>
      </p:sp>
    </p:spTree>
    <p:extLst>
      <p:ext uri="{BB962C8B-B14F-4D97-AF65-F5344CB8AC3E}">
        <p14:creationId xmlns:p14="http://schemas.microsoft.com/office/powerpoint/2010/main" val="33391765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vertTitleAndTx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3-HD-BTM.png"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orient="vert" type="title"/>
          </p:nvPr>
        </p:nvSpPr>
        <p:spPr>
          <a:xfrm>
            <a:off x="9448800" y="745066"/>
            <a:ext cx="2057400" cy="3903133"/>
          </a:xfrm>
        </p:spPr>
        <p:txBody>
          <a:bodyPr numCol="1" vert="eaVert"/>
          <a:lstStyle>
            <a:lvl1pPr algn="l">
              <a:defRPr/>
            </a:lvl1pPr>
          </a:lstStyle>
          <a:p>
            <a:r>
              <a:rPr altLang="pt-BR" lang="pt-BR" smtClean="0"/>
              <a:t>Clique para editar o título mestre</a:t>
            </a:r>
            <a:endParaRPr dirty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idx="1" orient="vert" type="body"/>
          </p:nvPr>
        </p:nvSpPr>
        <p:spPr>
          <a:xfrm>
            <a:off x="1024466" y="745067"/>
            <a:ext cx="8204201" cy="3903133"/>
          </a:xfrm>
        </p:spPr>
        <p:txBody>
          <a:bodyPr numCol="1" vert="eaVert"/>
          <a:lstStyle/>
          <a:p>
            <a:pPr lvl="0"/>
            <a:r>
              <a:rPr altLang="pt-BR" lang="pt-BR" smtClean="0"/>
              <a:t>Clique para editar o texto mestre</a:t>
            </a:r>
          </a:p>
          <a:p>
            <a:pPr lvl="1"/>
            <a:r>
              <a:rPr altLang="pt-BR" lang="pt-BR" smtClean="0"/>
              <a:t>Segundo nível</a:t>
            </a:r>
          </a:p>
          <a:p>
            <a:pPr lvl="2"/>
            <a:r>
              <a:rPr altLang="pt-BR" lang="pt-BR" smtClean="0"/>
              <a:t>Terceiro nível</a:t>
            </a:r>
          </a:p>
          <a:p>
            <a:pPr lvl="3"/>
            <a:r>
              <a:rPr altLang="pt-BR" lang="pt-BR" smtClean="0"/>
              <a:t>Quarto nível</a:t>
            </a:r>
          </a:p>
          <a:p>
            <a:pPr lvl="4"/>
            <a:r>
              <a:rPr altLang="pt-BR" lang="pt-BR" smtClean="0"/>
              <a:t>Quinto nível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>
          <a:xfrm>
            <a:off x="7814452" y="379941"/>
            <a:ext cx="2910840" cy="365125"/>
          </a:xfrm>
        </p:spPr>
        <p:txBody>
          <a:bodyPr numCol="1"/>
          <a:lstStyle>
            <a:lvl1pPr algn="r">
              <a:defRPr/>
            </a:lvl1pPr>
          </a:lstStyle>
          <a:p>
            <a:fld id="{69B2F2E2-E430-4D64-BC1C-2F007573EE34}" type="datetimeFigureOut">
              <a:rPr altLang="pt-BR" lang="pt-BR" smtClean="0"/>
              <a:t>08/11/2021</a:t>
            </a:fld>
            <a:endParaRPr altLang="pt-BR" lang="pt-BR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>
          <a:xfrm>
            <a:off x="685800" y="381000"/>
            <a:ext cx="6991492" cy="365125"/>
          </a:xfrm>
        </p:spPr>
        <p:txBody>
          <a:bodyPr numCol="1"/>
          <a:lstStyle/>
          <a:p>
            <a:endParaRPr altLang="pt-BR" lang="pt-BR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10862452" y="381000"/>
            <a:ext cx="643748" cy="365125"/>
          </a:xfrm>
        </p:spPr>
        <p:txBody>
          <a:bodyPr numCol="1"/>
          <a:lstStyle/>
          <a:p>
            <a:fld id="{BEDAD875-275F-48C9-9BF3-8B8E0FD35A37}" type="slidenum">
              <a:rPr altLang="pt-BR" lang="pt-BR" smtClean="0"/>
              <a:t>‹nº›</a:t>
            </a:fld>
            <a:endParaRPr altLang="pt-BR" lang="pt-BR"/>
          </a:p>
        </p:txBody>
      </p:sp>
    </p:spTree>
    <p:extLst>
      <p:ext uri="{BB962C8B-B14F-4D97-AF65-F5344CB8AC3E}">
        <p14:creationId xmlns:p14="http://schemas.microsoft.com/office/powerpoint/2010/main" val="416698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altLang="pt-BR" lang="pt-BR" smtClean="0"/>
              <a:t>Clique para editar o título mestre</a:t>
            </a:r>
            <a:endParaRPr dirty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/>
            <a:r>
              <a:rPr altLang="pt-BR" lang="pt-BR" smtClean="0"/>
              <a:t>Clique para editar o texto mestre</a:t>
            </a:r>
          </a:p>
          <a:p>
            <a:pPr lvl="1"/>
            <a:r>
              <a:rPr altLang="pt-BR" lang="pt-BR" smtClean="0"/>
              <a:t>Segundo nível</a:t>
            </a:r>
          </a:p>
          <a:p>
            <a:pPr lvl="2"/>
            <a:r>
              <a:rPr altLang="pt-BR" lang="pt-BR" smtClean="0"/>
              <a:t>Terceiro nível</a:t>
            </a:r>
          </a:p>
          <a:p>
            <a:pPr lvl="3"/>
            <a:r>
              <a:rPr altLang="pt-BR" lang="pt-BR" smtClean="0"/>
              <a:t>Quarto nível</a:t>
            </a:r>
          </a:p>
          <a:p>
            <a:pPr lvl="4"/>
            <a:r>
              <a:rPr altLang="pt-BR" lang="pt-BR" smtClean="0"/>
              <a:t>Quinto nível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69B2F2E2-E430-4D64-BC1C-2F007573EE34}" type="datetimeFigureOut">
              <a:rPr altLang="pt-BR" lang="pt-BR" smtClean="0"/>
              <a:t>08/11/2021</a:t>
            </a:fld>
            <a:endParaRPr altLang="pt-BR" lang="pt-BR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altLang="pt-BR" lang="pt-BR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BEDAD875-275F-48C9-9BF3-8B8E0FD35A37}" type="slidenum">
              <a:rPr altLang="pt-BR" lang="pt-BR" smtClean="0"/>
              <a:t>‹nº›</a:t>
            </a:fld>
            <a:endParaRPr altLang="pt-BR" lang="pt-BR"/>
          </a:p>
        </p:txBody>
      </p:sp>
    </p:spTree>
    <p:extLst>
      <p:ext uri="{BB962C8B-B14F-4D97-AF65-F5344CB8AC3E}">
        <p14:creationId xmlns:p14="http://schemas.microsoft.com/office/powerpoint/2010/main" val="215567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secHead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3-HD-BTM.png"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 numCol="1">
            <a:normAutofit/>
          </a:bodyPr>
          <a:lstStyle>
            <a:lvl1pPr algn="r">
              <a:defRPr sz="4000"/>
            </a:lvl1pPr>
          </a:lstStyle>
          <a:p>
            <a:r>
              <a:rPr altLang="pt-BR" lang="pt-BR" smtClean="0"/>
              <a:t>Clique para editar o título mestre</a:t>
            </a:r>
            <a:endParaRPr dirty="0"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1024467" y="3641725"/>
            <a:ext cx="10490200" cy="955675"/>
          </a:xfrm>
        </p:spPr>
        <p:txBody>
          <a:bodyPr numCol="1">
            <a:normAutofit/>
          </a:bodyPr>
          <a:lstStyle>
            <a:lvl1pPr algn="r" indent="0" marL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pt-BR"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>
          <a:xfrm>
            <a:off x="7814452" y="381000"/>
            <a:ext cx="2910840" cy="365125"/>
          </a:xfrm>
        </p:spPr>
        <p:txBody>
          <a:bodyPr numCol="1"/>
          <a:lstStyle>
            <a:lvl1pPr algn="r">
              <a:defRPr/>
            </a:lvl1pPr>
          </a:lstStyle>
          <a:p>
            <a:fld id="{69B2F2E2-E430-4D64-BC1C-2F007573EE34}" type="datetimeFigureOut">
              <a:rPr altLang="pt-BR" lang="pt-BR" smtClean="0"/>
              <a:t>08/11/2021</a:t>
            </a:fld>
            <a:endParaRPr altLang="pt-BR" lang="pt-BR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>
          <a:xfrm>
            <a:off x="685800" y="381001"/>
            <a:ext cx="6991492" cy="364065"/>
          </a:xfrm>
        </p:spPr>
        <p:txBody>
          <a:bodyPr numCol="1"/>
          <a:lstStyle/>
          <a:p>
            <a:endParaRPr altLang="pt-BR" lang="pt-BR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10862452" y="381000"/>
            <a:ext cx="643748" cy="365125"/>
          </a:xfrm>
        </p:spPr>
        <p:txBody>
          <a:bodyPr numCol="1"/>
          <a:lstStyle/>
          <a:p>
            <a:fld id="{BEDAD875-275F-48C9-9BF3-8B8E0FD35A37}" type="slidenum">
              <a:rPr altLang="pt-BR" lang="pt-BR" smtClean="0"/>
              <a:t>‹nº›</a:t>
            </a:fld>
            <a:endParaRPr altLang="pt-BR" lang="pt-BR"/>
          </a:p>
        </p:txBody>
      </p:sp>
    </p:spTree>
    <p:extLst>
      <p:ext uri="{BB962C8B-B14F-4D97-AF65-F5344CB8AC3E}">
        <p14:creationId xmlns:p14="http://schemas.microsoft.com/office/powerpoint/2010/main" val="1973986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altLang="pt-BR" lang="pt-BR" smtClean="0"/>
              <a:t>Clique para editar o título mestre</a:t>
            </a:r>
            <a:endParaRPr dirty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>
          <a:xfrm>
            <a:off x="685800" y="2194559"/>
            <a:ext cx="5334000" cy="4024125"/>
          </a:xfrm>
        </p:spPr>
        <p:txBody>
          <a:bodyPr numCol="1"/>
          <a:lstStyle/>
          <a:p>
            <a:pPr lvl="0"/>
            <a:r>
              <a:rPr altLang="pt-BR" lang="pt-BR" smtClean="0"/>
              <a:t>Clique para editar o texto mestre</a:t>
            </a:r>
          </a:p>
          <a:p>
            <a:pPr lvl="1"/>
            <a:r>
              <a:rPr altLang="pt-BR" lang="pt-BR" smtClean="0"/>
              <a:t>Segundo nível</a:t>
            </a:r>
          </a:p>
          <a:p>
            <a:pPr lvl="2"/>
            <a:r>
              <a:rPr altLang="pt-BR" lang="pt-BR" smtClean="0"/>
              <a:t>Terceiro nível</a:t>
            </a:r>
          </a:p>
          <a:p>
            <a:pPr lvl="3"/>
            <a:r>
              <a:rPr altLang="pt-BR" lang="pt-BR" smtClean="0"/>
              <a:t>Quarto nível</a:t>
            </a:r>
          </a:p>
          <a:p>
            <a:pPr lvl="4"/>
            <a:r>
              <a:rPr altLang="pt-BR" lang="pt-BR" smtClean="0"/>
              <a:t>Quinto nível</a:t>
            </a:r>
            <a:endParaRPr dirty="0" lang="en-US"/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>
          <a:xfrm>
            <a:off x="6172200" y="2194559"/>
            <a:ext cx="5334000" cy="4024125"/>
          </a:xfrm>
        </p:spPr>
        <p:txBody>
          <a:bodyPr numCol="1"/>
          <a:lstStyle/>
          <a:p>
            <a:pPr lvl="0"/>
            <a:r>
              <a:rPr altLang="pt-BR" lang="pt-BR" smtClean="0"/>
              <a:t>Clique para editar o texto mestre</a:t>
            </a:r>
          </a:p>
          <a:p>
            <a:pPr lvl="1"/>
            <a:r>
              <a:rPr altLang="pt-BR" lang="pt-BR" smtClean="0"/>
              <a:t>Segundo nível</a:t>
            </a:r>
          </a:p>
          <a:p>
            <a:pPr lvl="2"/>
            <a:r>
              <a:rPr altLang="pt-BR" lang="pt-BR" smtClean="0"/>
              <a:t>Terceiro nível</a:t>
            </a:r>
          </a:p>
          <a:p>
            <a:pPr lvl="3"/>
            <a:r>
              <a:rPr altLang="pt-BR" lang="pt-BR" smtClean="0"/>
              <a:t>Quarto nível</a:t>
            </a:r>
          </a:p>
          <a:p>
            <a:pPr lvl="4"/>
            <a:r>
              <a:rPr altLang="pt-BR" lang="pt-BR" smtClean="0"/>
              <a:t>Quinto nível</a:t>
            </a:r>
            <a:endParaRPr dirty="0" lang="en-US"/>
          </a:p>
        </p:txBody>
      </p:sp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69B2F2E2-E430-4D64-BC1C-2F007573EE34}" type="datetimeFigureOut">
              <a:rPr altLang="pt-BR" lang="pt-BR" smtClean="0"/>
              <a:t>08/11/2021</a:t>
            </a:fld>
            <a:endParaRPr altLang="pt-BR" lang="pt-BR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altLang="pt-BR" lang="pt-BR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BEDAD875-275F-48C9-9BF3-8B8E0FD35A37}" type="slidenum">
              <a:rPr altLang="pt-BR" lang="pt-BR" smtClean="0"/>
              <a:t>‹nº›</a:t>
            </a:fld>
            <a:endParaRPr altLang="pt-BR" lang="pt-BR"/>
          </a:p>
        </p:txBody>
      </p:sp>
    </p:spTree>
    <p:extLst>
      <p:ext uri="{BB962C8B-B14F-4D97-AF65-F5344CB8AC3E}">
        <p14:creationId xmlns:p14="http://schemas.microsoft.com/office/powerpoint/2010/main" val="2214658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 numCol="1"/>
          <a:lstStyle/>
          <a:p>
            <a:r>
              <a:rPr altLang="pt-BR" lang="pt-BR" smtClean="0"/>
              <a:t>Clique para editar o título mestre</a:t>
            </a:r>
            <a:endParaRPr dirty="0"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914409" y="2183802"/>
            <a:ext cx="5079991" cy="823912"/>
          </a:xfrm>
        </p:spPr>
        <p:txBody>
          <a:bodyPr anchor="b" numCol="1">
            <a:normAutofit/>
          </a:bodyPr>
          <a:lstStyle>
            <a:lvl1pPr indent="0" marL="0">
              <a:buNone/>
              <a:defRPr b="0" sz="2800">
                <a:solidFill>
                  <a:schemeClr val="tx1"/>
                </a:solidFill>
              </a:defRPr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pt-BR"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>
          <a:xfrm>
            <a:off x="685800" y="3132666"/>
            <a:ext cx="5311775" cy="3086019"/>
          </a:xfrm>
        </p:spPr>
        <p:txBody>
          <a:bodyPr numCol="1"/>
          <a:lstStyle/>
          <a:p>
            <a:pPr lvl="0"/>
            <a:r>
              <a:rPr altLang="pt-BR" lang="pt-BR" smtClean="0"/>
              <a:t>Clique para editar o texto mestre</a:t>
            </a:r>
          </a:p>
          <a:p>
            <a:pPr lvl="1"/>
            <a:r>
              <a:rPr altLang="pt-BR" lang="pt-BR" smtClean="0"/>
              <a:t>Segundo nível</a:t>
            </a:r>
          </a:p>
          <a:p>
            <a:pPr lvl="2"/>
            <a:r>
              <a:rPr altLang="pt-BR" lang="pt-BR" smtClean="0"/>
              <a:t>Terceiro nível</a:t>
            </a:r>
          </a:p>
          <a:p>
            <a:pPr lvl="3"/>
            <a:r>
              <a:rPr altLang="pt-BR" lang="pt-BR" smtClean="0"/>
              <a:t>Quarto nível</a:t>
            </a:r>
          </a:p>
          <a:p>
            <a:pPr lvl="4"/>
            <a:r>
              <a:rPr altLang="pt-BR" lang="pt-BR" smtClean="0"/>
              <a:t>Quinto nível</a:t>
            </a:r>
            <a:endParaRPr dirty="0" lang="en-US"/>
          </a:p>
        </p:txBody>
      </p:sp>
      <p:sp>
        <p:nvSpPr>
          <p:cNvPr id="5" name="Text Placeholder 4"/>
          <p:cNvSpPr>
            <a:spLocks noGrp="1"/>
          </p:cNvSpPr>
          <p:nvPr>
            <p:ph idx="3" sz="quarter" type="body"/>
          </p:nvPr>
        </p:nvSpPr>
        <p:spPr>
          <a:xfrm>
            <a:off x="6400800" y="2183802"/>
            <a:ext cx="5105400" cy="823912"/>
          </a:xfrm>
        </p:spPr>
        <p:txBody>
          <a:bodyPr anchor="b" numCol="1">
            <a:normAutofit/>
          </a:bodyPr>
          <a:lstStyle>
            <a:lvl1pPr indent="0" marL="0">
              <a:buNone/>
              <a:defRPr b="0" sz="2800">
                <a:solidFill>
                  <a:schemeClr val="tx1"/>
                </a:solidFill>
              </a:defRPr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pt-BR"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4" sz="quarter"/>
          </p:nvPr>
        </p:nvSpPr>
        <p:spPr>
          <a:xfrm>
            <a:off x="6172200" y="3132666"/>
            <a:ext cx="5334000" cy="3086019"/>
          </a:xfrm>
        </p:spPr>
        <p:txBody>
          <a:bodyPr numCol="1"/>
          <a:lstStyle/>
          <a:p>
            <a:pPr lvl="0"/>
            <a:r>
              <a:rPr altLang="pt-BR" lang="pt-BR" smtClean="0"/>
              <a:t>Clique para editar o texto mestre</a:t>
            </a:r>
          </a:p>
          <a:p>
            <a:pPr lvl="1"/>
            <a:r>
              <a:rPr altLang="pt-BR" lang="pt-BR" smtClean="0"/>
              <a:t>Segundo nível</a:t>
            </a:r>
          </a:p>
          <a:p>
            <a:pPr lvl="2"/>
            <a:r>
              <a:rPr altLang="pt-BR" lang="pt-BR" smtClean="0"/>
              <a:t>Terceiro nível</a:t>
            </a:r>
          </a:p>
          <a:p>
            <a:pPr lvl="3"/>
            <a:r>
              <a:rPr altLang="pt-BR" lang="pt-BR" smtClean="0"/>
              <a:t>Quarto nível</a:t>
            </a:r>
          </a:p>
          <a:p>
            <a:pPr lvl="4"/>
            <a:r>
              <a:rPr altLang="pt-BR" lang="pt-BR" smtClean="0"/>
              <a:t>Quinto nível</a:t>
            </a:r>
            <a:endParaRPr dirty="0" lang="en-US"/>
          </a:p>
        </p:txBody>
      </p:sp>
      <p:sp>
        <p:nvSpPr>
          <p:cNvPr id="7" name="Date Placeholder 6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69B2F2E2-E430-4D64-BC1C-2F007573EE34}" type="datetimeFigureOut">
              <a:rPr altLang="pt-BR" lang="pt-BR" smtClean="0"/>
              <a:t>08/11/2021</a:t>
            </a:fld>
            <a:endParaRPr altLang="pt-BR" lang="pt-BR"/>
          </a:p>
        </p:txBody>
      </p:sp>
      <p:sp>
        <p:nvSpPr>
          <p:cNvPr id="8" name="Footer Placeholder 7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altLang="pt-BR" lang="pt-BR"/>
          </a:p>
        </p:txBody>
      </p:sp>
      <p:sp>
        <p:nvSpPr>
          <p:cNvPr id="9" name="Slide Number Placeholder 8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BEDAD875-275F-48C9-9BF3-8B8E0FD35A37}" type="slidenum">
              <a:rPr altLang="pt-BR" lang="pt-BR" smtClean="0"/>
              <a:t>‹nº›</a:t>
            </a:fld>
            <a:endParaRPr altLang="pt-BR" lang="pt-BR"/>
          </a:p>
        </p:txBody>
      </p:sp>
    </p:spTree>
    <p:extLst>
      <p:ext uri="{BB962C8B-B14F-4D97-AF65-F5344CB8AC3E}">
        <p14:creationId xmlns:p14="http://schemas.microsoft.com/office/powerpoint/2010/main" val="848519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altLang="pt-BR" lang="pt-BR" smtClean="0"/>
              <a:t>Clique para editar o título mestre</a:t>
            </a:r>
            <a:endParaRPr dirty="0" lang="en-US"/>
          </a:p>
        </p:txBody>
      </p:sp>
      <p:sp>
        <p:nvSpPr>
          <p:cNvPr id="3" name="Date Placeholder 2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69B2F2E2-E430-4D64-BC1C-2F007573EE34}" type="datetimeFigureOut">
              <a:rPr altLang="pt-BR" lang="pt-BR" smtClean="0"/>
              <a:t>08/11/2021</a:t>
            </a:fld>
            <a:endParaRPr altLang="pt-BR" lang="pt-BR"/>
          </a:p>
        </p:txBody>
      </p:sp>
      <p:sp>
        <p:nvSpPr>
          <p:cNvPr id="4" name="Footer Placeholder 3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altLang="pt-BR" lang="pt-BR"/>
          </a:p>
        </p:txBody>
      </p:sp>
      <p:sp>
        <p:nvSpPr>
          <p:cNvPr id="5" name="Slide Number Placeholder 4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BEDAD875-275F-48C9-9BF3-8B8E0FD35A37}" type="slidenum">
              <a:rPr altLang="pt-BR" lang="pt-BR" smtClean="0"/>
              <a:t>‹nº›</a:t>
            </a:fld>
            <a:endParaRPr altLang="pt-BR" lang="pt-BR"/>
          </a:p>
        </p:txBody>
      </p:sp>
    </p:spTree>
    <p:extLst>
      <p:ext uri="{BB962C8B-B14F-4D97-AF65-F5344CB8AC3E}">
        <p14:creationId xmlns:p14="http://schemas.microsoft.com/office/powerpoint/2010/main" val="173788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69B2F2E2-E430-4D64-BC1C-2F007573EE34}" type="datetimeFigureOut">
              <a:rPr altLang="pt-BR" lang="pt-BR" smtClean="0"/>
              <a:t>08/11/2021</a:t>
            </a:fld>
            <a:endParaRPr altLang="pt-BR" lang="pt-BR"/>
          </a:p>
        </p:txBody>
      </p:sp>
      <p:sp>
        <p:nvSpPr>
          <p:cNvPr id="3" name="Footer Placeholder 2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altLang="pt-BR" lang="pt-BR"/>
          </a:p>
        </p:txBody>
      </p:sp>
      <p:sp>
        <p:nvSpPr>
          <p:cNvPr id="4" name="Slide Number Placeholder 3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BEDAD875-275F-48C9-9BF3-8B8E0FD35A37}" type="slidenum">
              <a:rPr altLang="pt-BR" lang="pt-BR" smtClean="0"/>
              <a:t>‹nº›</a:t>
            </a:fld>
            <a:endParaRPr altLang="pt-BR" lang="pt-BR"/>
          </a:p>
        </p:txBody>
      </p:sp>
    </p:spTree>
    <p:extLst>
      <p:ext uri="{BB962C8B-B14F-4D97-AF65-F5344CB8AC3E}">
        <p14:creationId xmlns:p14="http://schemas.microsoft.com/office/powerpoint/2010/main" val="2342775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 numCol="1"/>
          <a:lstStyle>
            <a:lvl1pPr algn="l">
              <a:defRPr sz="3200"/>
            </a:lvl1pPr>
          </a:lstStyle>
          <a:p>
            <a:r>
              <a:rPr altLang="pt-BR" lang="pt-BR" smtClean="0"/>
              <a:t>Clique para editar o título mestre</a:t>
            </a:r>
            <a:endParaRPr dirty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 numCol="1"/>
          <a:lstStyle/>
          <a:p>
            <a:pPr lvl="0"/>
            <a:r>
              <a:rPr altLang="pt-BR" lang="pt-BR" smtClean="0"/>
              <a:t>Clique para editar o texto mestre</a:t>
            </a:r>
          </a:p>
          <a:p>
            <a:pPr lvl="1"/>
            <a:r>
              <a:rPr altLang="pt-BR" lang="pt-BR" smtClean="0"/>
              <a:t>Segundo nível</a:t>
            </a:r>
          </a:p>
          <a:p>
            <a:pPr lvl="2"/>
            <a:r>
              <a:rPr altLang="pt-BR" lang="pt-BR" smtClean="0"/>
              <a:t>Terceiro nível</a:t>
            </a:r>
          </a:p>
          <a:p>
            <a:pPr lvl="3"/>
            <a:r>
              <a:rPr altLang="pt-BR" lang="pt-BR" smtClean="0"/>
              <a:t>Quarto nível</a:t>
            </a:r>
          </a:p>
          <a:p>
            <a:pPr lvl="4"/>
            <a:r>
              <a:rPr altLang="pt-BR" lang="pt-BR" smtClean="0"/>
              <a:t>Quinto nível</a:t>
            </a:r>
            <a:endParaRPr dirty="0" lang="en-US"/>
          </a:p>
        </p:txBody>
      </p:sp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>
          <a:xfrm>
            <a:off x="685800" y="3124199"/>
            <a:ext cx="4114800" cy="3094485"/>
          </a:xfrm>
        </p:spPr>
        <p:txBody>
          <a:bodyPr numCol="1"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pt-BR"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69B2F2E2-E430-4D64-BC1C-2F007573EE34}" type="datetimeFigureOut">
              <a:rPr altLang="pt-BR" lang="pt-BR" smtClean="0"/>
              <a:t>08/11/2021</a:t>
            </a:fld>
            <a:endParaRPr altLang="pt-BR" lang="pt-BR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altLang="pt-BR" lang="pt-BR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BEDAD875-275F-48C9-9BF3-8B8E0FD35A37}" type="slidenum">
              <a:rPr altLang="pt-BR" lang="pt-BR" smtClean="0"/>
              <a:t>‹nº›</a:t>
            </a:fld>
            <a:endParaRPr altLang="pt-BR" lang="pt-BR"/>
          </a:p>
        </p:txBody>
      </p:sp>
    </p:spTree>
    <p:extLst>
      <p:ext uri="{BB962C8B-B14F-4D97-AF65-F5344CB8AC3E}">
        <p14:creationId xmlns:p14="http://schemas.microsoft.com/office/powerpoint/2010/main" val="28617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 numCol="1"/>
          <a:lstStyle>
            <a:lvl1pPr algn="l">
              <a:defRPr sz="3200"/>
            </a:lvl1pPr>
          </a:lstStyle>
          <a:p>
            <a:r>
              <a:rPr altLang="pt-BR" lang="pt-BR" smtClean="0"/>
              <a:t>Clique para editar o título mestre</a:t>
            </a:r>
            <a:endParaRPr dirty="0" lang="en-US"/>
          </a:p>
        </p:txBody>
      </p:sp>
      <p:sp>
        <p:nvSpPr>
          <p:cNvPr id="3" name="Picture Placeholder 2"/>
          <p:cNvSpPr>
            <a:spLocks noChangeAspect="1" noGrp="1"/>
          </p:cNvSpPr>
          <p:nvPr>
            <p:ph idx="1" type="pic"/>
          </p:nvPr>
        </p:nvSpPr>
        <p:spPr>
          <a:xfrm>
            <a:off x="7861238" y="751241"/>
            <a:ext cx="3644962" cy="5467443"/>
          </a:xfrm>
        </p:spPr>
        <p:txBody>
          <a:bodyPr anchor="t" numCol="1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pt-BR" lang="pt-BR" smtClean="0"/>
              <a:t>Clique no ícone para adicionar uma imagem</a:t>
            </a:r>
            <a:endParaRPr dirty="0" lang="en-US"/>
          </a:p>
        </p:txBody>
      </p:sp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>
          <a:xfrm>
            <a:off x="685800" y="3124199"/>
            <a:ext cx="6873240" cy="3094485"/>
          </a:xfrm>
        </p:spPr>
        <p:txBody>
          <a:bodyPr numCol="1"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pt-BR"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69B2F2E2-E430-4D64-BC1C-2F007573EE34}" type="datetimeFigureOut">
              <a:rPr altLang="pt-BR" lang="pt-BR" smtClean="0"/>
              <a:t>08/11/2021</a:t>
            </a:fld>
            <a:endParaRPr altLang="pt-BR" lang="pt-BR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altLang="pt-BR" lang="pt-BR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BEDAD875-275F-48C9-9BF3-8B8E0FD35A37}" type="slidenum">
              <a:rPr altLang="pt-BR" lang="pt-BR" smtClean="0"/>
              <a:t>‹nº›</a:t>
            </a:fld>
            <a:endParaRPr altLang="pt-BR" lang="pt-BR"/>
          </a:p>
        </p:txBody>
      </p:sp>
    </p:spTree>
    <p:extLst>
      <p:ext uri="{BB962C8B-B14F-4D97-AF65-F5344CB8AC3E}">
        <p14:creationId xmlns:p14="http://schemas.microsoft.com/office/powerpoint/2010/main" val="2514423248"/>
      </p:ext>
    </p:extLst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9" Target="../slideLayouts/slideLayout17.xml" Type="http://schemas.openxmlformats.org/officeDocument/2006/relationships/slideLayout"/><Relationship Id="rId18" Target="../slideLayouts/slideLayout16.xml" Type="http://schemas.openxmlformats.org/officeDocument/2006/relationships/slideLayout"/><Relationship Id="rId17" Target="../slideLayouts/slideLayout15.xml" Type="http://schemas.openxmlformats.org/officeDocument/2006/relationships/slideLayout"/><Relationship Id="rId16" Target="../slideLayouts/slideLayout14.xml" Type="http://schemas.openxmlformats.org/officeDocument/2006/relationships/slideLayout"/><Relationship Id="rId15" Target="../slideLayouts/slideLayout13.xml" Type="http://schemas.openxmlformats.org/officeDocument/2006/relationships/slideLayout"/><Relationship Id="rId14" Target="../slideLayouts/slideLayout12.xml" Type="http://schemas.openxmlformats.org/officeDocument/2006/relationships/slideLayout"/><Relationship Id="rId13" Target="../slideLayouts/slideLayout11.xml" Type="http://schemas.openxmlformats.org/officeDocument/2006/relationships/slideLayout"/><Relationship Id="rId12" Target="../slideLayouts/slideLayout10.xml" Type="http://schemas.openxmlformats.org/officeDocument/2006/relationships/slideLayout"/><Relationship Id="rId11" Target="../slideLayouts/slideLayout9.xml" Type="http://schemas.openxmlformats.org/officeDocument/2006/relationships/slideLayout"/><Relationship Id="rId9" Target="../slideLayouts/slideLayout7.xml" Type="http://schemas.openxmlformats.org/officeDocument/2006/relationships/slideLayout"/><Relationship Id="rId10" Target="../slideLayouts/slideLayout8.xml" Type="http://schemas.openxmlformats.org/officeDocument/2006/relationships/slideLayout"/><Relationship Id="rId8" Target="../slideLayouts/slideLayout6.xml" Type="http://schemas.openxmlformats.org/officeDocument/2006/relationships/slideLayout"/><Relationship Id="rId7" Target="../slideLayouts/slideLayout5.xml" Type="http://schemas.openxmlformats.org/officeDocument/2006/relationships/slideLayout"/><Relationship Id="rId6" Target="../slideLayouts/slideLayout4.xml" Type="http://schemas.openxmlformats.org/officeDocument/2006/relationships/slideLayout"/><Relationship Id="rId5" Target="../slideLayouts/slideLayout3.xml" Type="http://schemas.openxmlformats.org/officeDocument/2006/relationships/slideLayout"/><Relationship Id="rId4" Target="../slideLayouts/slideLayout2.xml" Type="http://schemas.openxmlformats.org/officeDocument/2006/relationships/slideLayout"/><Relationship Id="rId3" Target="../slideLayouts/slideLayout1.xml" Type="http://schemas.openxmlformats.org/officeDocument/2006/relationships/slideLayout"/><Relationship Id="rId2" Target="../media/image1.png" Type="http://schemas.openxmlformats.org/officeDocument/2006/relationships/image"/><Relationship Id="rId1" Target="../theme/theme2.xml" Type="http://schemas.openxmlformats.org/officeDocument/2006/relationships/theme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3-HD-TOP.png"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anchor="ctr" bIns="45720" lIns="91440" numCol="1" rIns="91440" rtlCol="0" tIns="45720" vert="horz">
            <a:normAutofit/>
          </a:bodyPr>
          <a:lstStyle/>
          <a:p>
            <a:r>
              <a:rPr altLang="pt-BR" lang="pt-BR" smtClean="0"/>
              <a:t>Clique para editar o título mestre</a:t>
            </a:r>
            <a:endParaRPr dirty="0"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bIns="45720" lIns="91440" numCol="1" rIns="91440" rtlCol="0" tIns="45720" vert="horz">
            <a:normAutofit/>
          </a:bodyPr>
          <a:lstStyle/>
          <a:p>
            <a:pPr lvl="0"/>
            <a:r>
              <a:rPr altLang="pt-BR" lang="pt-BR" smtClean="0"/>
              <a:t>Clique para editar o texto mestre</a:t>
            </a:r>
          </a:p>
          <a:p>
            <a:pPr lvl="1"/>
            <a:r>
              <a:rPr altLang="pt-BR" lang="pt-BR" smtClean="0"/>
              <a:t>Segundo nível</a:t>
            </a:r>
          </a:p>
          <a:p>
            <a:pPr lvl="2"/>
            <a:r>
              <a:rPr altLang="pt-BR" lang="pt-BR" smtClean="0"/>
              <a:t>Terceiro nível</a:t>
            </a:r>
          </a:p>
          <a:p>
            <a:pPr lvl="3"/>
            <a:r>
              <a:rPr altLang="pt-BR" lang="pt-BR" smtClean="0"/>
              <a:t>Quarto nível</a:t>
            </a:r>
          </a:p>
          <a:p>
            <a:pPr lvl="4"/>
            <a:r>
              <a:rPr altLang="pt-BR" lang="pt-BR" smtClean="0"/>
              <a:t>Quinto nível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anchor="ctr" bIns="45720" lIns="91440" numCol="1" rIns="91440" rtlCol="0" tIns="45720" vert="horz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2F2E2-E430-4D64-BC1C-2F007573EE34}" type="datetimeFigureOut">
              <a:rPr altLang="pt-BR" lang="pt-BR" smtClean="0"/>
              <a:t>08/11/2021</a:t>
            </a:fld>
            <a:endParaRPr altLang="pt-BR" lang="pt-BR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anchor="ctr" bIns="45720" lIns="91440" numCol="1" rIns="91440" rtlCol="0" tIns="45720" vert="horz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pt-BR" lang="pt-BR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anchor="ctr" bIns="45720" lIns="91440" numCol="1" rIns="91440" rtlCol="0" tIns="45720" vert="horz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DAD875-275F-48C9-9BF3-8B8E0FD35A37}" type="slidenum">
              <a:rPr altLang="pt-BR" lang="pt-BR" smtClean="0"/>
              <a:t>‹nº›</a:t>
            </a:fld>
            <a:endParaRPr altLang="pt-BR" lang="pt-BR"/>
          </a:p>
        </p:txBody>
      </p:sp>
    </p:spTree>
    <p:extLst>
      <p:ext uri="{BB962C8B-B14F-4D97-AF65-F5344CB8AC3E}">
        <p14:creationId xmlns:p14="http://schemas.microsoft.com/office/powerpoint/2010/main" val="636019311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8" r:id="rId3"/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  <p:sldLayoutId id="2147483661" r:id="rId16"/>
    <p:sldLayoutId id="2147483662" r:id="rId17"/>
    <p:sldLayoutId id="2147483663" r:id="rId18"/>
    <p:sldLayoutId id="2147483664" r:id="rId19"/>
  </p:sldLayoutIdLst>
  <p:txStyles>
    <p:titleStyle>
      <a:lvl1pPr algn="r" defTabSz="914400" eaLnBrk="1" hangingPunct="1" latinLnBrk="0" rtl="0">
        <a:lnSpc>
          <a:spcPct val="90000"/>
        </a:lnSpc>
        <a:spcBef>
          <a:spcPct val="0"/>
        </a:spcBef>
        <a:buNone/>
        <a:defRPr baseline="0" cap="all" kern="1200" sz="40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charset="0" panose="020B0604020202020204" pitchFamily="34" typeface="Arial"/>
        <a:buChar char="•"/>
        <a:defRPr kern="1200" sz="2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0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6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6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6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6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6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0.xml.rels><?xml version="1.0" encoding="UTF-8" standalone="yes"?>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1.xml.rels><?xml version="1.0" encoding="UTF-8" standalone="yes"?>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2.xml.rels><?xml version="1.0" encoding="UTF-8" standalone="yes"?>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3.xml.rels><?xml version="1.0" encoding="UTF-8" standalone="yes"?>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4.xml.rels><?xml version="1.0" encoding="UTF-8" standalone="yes"?>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5.xml.rels><?xml version="1.0" encoding="UTF-8" standalone="yes"?>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6.xml.rels><?xml version="1.0" encoding="UTF-8" standalone="yes"?><Relationships xmlns="http://schemas.openxmlformats.org/package/2006/relationships"><Relationship Id="rId2" Target="../media/image3.jp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17.xml.rels><?xml version="1.0" encoding="UTF-8" standalone="yes"?>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8.xml.rels><?xml version="1.0" encoding="UTF-8" standalone="yes"?>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9.xml.rels><?xml version="1.0" encoding="UTF-8" standalone="yes"?>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2.xml.rels><?xml version="1.0" encoding="UTF-8" standalone="yes"?>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20.xml.rels><?xml version="1.0" encoding="UTF-8" standalone="yes"?><Relationships xmlns="http://schemas.openxmlformats.org/package/2006/relationships"><Relationship Id="rId2" Target="../notesSlides/notesSlide1.xml" Type="http://schemas.openxmlformats.org/officeDocument/2006/relationships/notesSlide"/><Relationship Id="rId1" Target="../slideLayouts/slideLayout2.xml" Type="http://schemas.openxmlformats.org/officeDocument/2006/relationships/slideLayout"/></Relationships>
</file>

<file path=ppt/slides/_rels/slide3.xml.rels><?xml version="1.0" encoding="UTF-8" standalone="yes"?>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4.xml.rels><?xml version="1.0" encoding="UTF-8" standalone="yes"?>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5.xml.rels><?xml version="1.0" encoding="UTF-8" standalone="yes"?>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6.xml.rels><?xml version="1.0" encoding="UTF-8" standalone="yes"?>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7.xml.rels><?xml version="1.0" encoding="UTF-8" standalone="yes"?>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8.xml.rels><?xml version="1.0" encoding="UTF-8" standalone="yes"?>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9.xml.rels><?xml version="1.0" encoding="UTF-8" standalone="yes"?>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 numCol="1"/>
          <a:lstStyle/>
          <a:p>
            <a:r>
              <a:rPr altLang="pt-BR" dirty="0" lang="pt-BR" smtClean="0"/>
              <a:t>Arcadismo – parte II</a:t>
            </a:r>
            <a:endParaRPr altLang="pt-BR" dirty="0" lang="pt-BR"/>
          </a:p>
        </p:txBody>
      </p:sp>
      <p:sp>
        <p:nvSpPr>
          <p:cNvPr id="3" name="Subtítulo 2"/>
          <p:cNvSpPr>
            <a:spLocks noGrp="1"/>
          </p:cNvSpPr>
          <p:nvPr>
            <p:ph idx="1" type="subTitle"/>
          </p:nvPr>
        </p:nvSpPr>
        <p:spPr/>
        <p:txBody>
          <a:bodyPr numCol="1"/>
          <a:lstStyle/>
          <a:p>
            <a:endParaRPr altLang="pt-BR" lang="pt-BR"/>
          </a:p>
        </p:txBody>
      </p:sp>
    </p:spTree>
    <p:extLst>
      <p:ext uri="{BB962C8B-B14F-4D97-AF65-F5344CB8AC3E}">
        <p14:creationId xmlns:p14="http://schemas.microsoft.com/office/powerpoint/2010/main" val="2527071141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95600" y="442401"/>
            <a:ext cx="8610600" cy="1051548"/>
          </a:xfrm>
        </p:spPr>
        <p:txBody>
          <a:bodyPr numCol="1">
            <a:normAutofit fontScale="90000"/>
          </a:bodyPr>
          <a:lstStyle/>
          <a:p>
            <a:r>
              <a:rPr altLang="pt-BR" dirty="0" lang="pt-BR"/>
              <a:t>Tomás Antônio Gonzaga: O pastor </a:t>
            </a:r>
            <a:r>
              <a:rPr altLang="pt-BR" dirty="0" lang="pt-BR" smtClean="0"/>
              <a:t>apaixonado</a:t>
            </a:r>
            <a:endParaRPr altLang="pt-BR" dirty="0"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6518" y="1885467"/>
            <a:ext cx="11178862" cy="4438060"/>
          </a:xfrm>
        </p:spPr>
        <p:txBody>
          <a:bodyPr numCol="1">
            <a:normAutofit/>
          </a:bodyPr>
          <a:lstStyle/>
          <a:p>
            <a:r>
              <a:rPr altLang="pt-BR" dirty="0" lang="pt-BR"/>
              <a:t>Autor de Marília de Dirceu é o mais conhecido entre os árcades brasileiros.</a:t>
            </a:r>
          </a:p>
          <a:p>
            <a:pPr algn="ctr" indent="0" marL="0">
              <a:buNone/>
            </a:pPr>
            <a:r>
              <a:rPr altLang="pt-BR" b="1" dirty="0" lang="pt-BR" smtClean="0"/>
              <a:t>Artificialidade </a:t>
            </a:r>
            <a:r>
              <a:rPr altLang="pt-BR" b="1" dirty="0" lang="pt-BR"/>
              <a:t>singela</a:t>
            </a:r>
          </a:p>
          <a:p>
            <a:pPr algn="just"/>
            <a:r>
              <a:rPr altLang="pt-BR" dirty="0" lang="pt-BR" smtClean="0"/>
              <a:t>Sucessos </a:t>
            </a:r>
            <a:r>
              <a:rPr altLang="pt-BR" dirty="0" lang="pt-BR"/>
              <a:t>de Marília de Dirceu, escritos enquanto o poeta encontrava-se encarcerado, são a razão de seu enorme sucesso literário.</a:t>
            </a:r>
          </a:p>
          <a:p>
            <a:pPr algn="just"/>
            <a:r>
              <a:rPr altLang="pt-BR" dirty="0" lang="pt-BR" u="sng"/>
              <a:t>As liras que compõem as obras e contam a paixão do poeta pela jovem maria Dorotéia de seixas brandão. </a:t>
            </a:r>
            <a:r>
              <a:rPr altLang="pt-BR" dirty="0" lang="pt-BR"/>
              <a:t>Elas são </a:t>
            </a:r>
            <a:r>
              <a:rPr altLang="pt-BR" b="1" dirty="0" lang="pt-BR"/>
              <a:t>divididas em duas partes se manifestam na </a:t>
            </a:r>
            <a:r>
              <a:rPr altLang="pt-BR" b="1" dirty="0" lang="pt-BR" smtClean="0"/>
              <a:t>transformação do amor ao sofrimento do </a:t>
            </a:r>
            <a:r>
              <a:rPr altLang="pt-BR" b="1" dirty="0" lang="pt-BR"/>
              <a:t>poeta após sua prisão</a:t>
            </a:r>
            <a:r>
              <a:rPr altLang="pt-BR" dirty="0" lang="pt-BR"/>
              <a:t>. </a:t>
            </a:r>
            <a:r>
              <a:rPr altLang="pt-BR" dirty="0" lang="pt-BR" u="sng"/>
              <a:t>Na primeira parte, o tom característico das liras é mais otimista, esperançoso</a:t>
            </a:r>
            <a:r>
              <a:rPr altLang="pt-BR" dirty="0" lang="pt-BR"/>
              <a:t>. </a:t>
            </a:r>
            <a:r>
              <a:rPr altLang="pt-BR" dirty="0" lang="pt-BR" u="sng"/>
              <a:t>Dirceu (pseudônimo do poeta) descreve amada Marília e fala sobre a vida futura que terão quando casados. Na segunda parte</a:t>
            </a:r>
            <a:r>
              <a:rPr altLang="pt-BR" dirty="0" lang="pt-BR"/>
              <a:t>, quando poeta estava preso, </a:t>
            </a:r>
            <a:r>
              <a:rPr altLang="pt-BR" dirty="0" lang="pt-BR" u="sng"/>
              <a:t>predomínio sentimentos mais melancólicos</a:t>
            </a:r>
            <a:r>
              <a:rPr altLang="pt-BR" dirty="0" lang="pt-BR"/>
              <a:t>, como a saudade, </a:t>
            </a:r>
            <a:r>
              <a:rPr altLang="pt-BR" b="1" dirty="0" lang="pt-BR" u="sng">
                <a:solidFill>
                  <a:srgbClr val="FF0000"/>
                </a:solidFill>
              </a:rPr>
              <a:t>antecipando algumas características que ganharam destaque no </a:t>
            </a:r>
            <a:r>
              <a:rPr altLang="pt-BR" b="1" dirty="0" lang="pt-BR" smtClean="0" u="sng">
                <a:solidFill>
                  <a:srgbClr val="FF0000"/>
                </a:solidFill>
              </a:rPr>
              <a:t>Romantismo.</a:t>
            </a:r>
            <a:endParaRPr altLang="pt-BR" b="1" dirty="0" lang="pt-BR" u="sng">
              <a:solidFill>
                <a:srgbClr val="FF0000"/>
              </a:solidFill>
            </a:endParaRPr>
          </a:p>
          <a:p>
            <a:endParaRPr altLang="pt-BR" dirty="0" lang="pt-BR"/>
          </a:p>
        </p:txBody>
      </p:sp>
    </p:spTree>
    <p:extLst>
      <p:ext uri="{BB962C8B-B14F-4D97-AF65-F5344CB8AC3E}">
        <p14:creationId xmlns:p14="http://schemas.microsoft.com/office/powerpoint/2010/main" val="2725659076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altLang="pt-BR" dirty="0" lang="pt-BR"/>
              <a:t>A poesia </a:t>
            </a:r>
            <a:r>
              <a:rPr altLang="pt-BR" dirty="0" lang="pt-BR" smtClean="0"/>
              <a:t>satírica</a:t>
            </a:r>
            <a:endParaRPr altLang="pt-BR" dirty="0"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algn="just"/>
            <a:r>
              <a:rPr altLang="pt-BR" dirty="0" lang="pt-BR" u="sng"/>
              <a:t>Em cartas </a:t>
            </a:r>
            <a:r>
              <a:rPr altLang="pt-BR" b="1" dirty="0" lang="pt-BR" u="sng">
                <a:solidFill>
                  <a:srgbClr val="FF0000"/>
                </a:solidFill>
              </a:rPr>
              <a:t>chilenas</a:t>
            </a:r>
            <a:r>
              <a:rPr altLang="pt-BR" dirty="0" lang="pt-BR" u="sng"/>
              <a:t>, os desmandos morais e administrativos do governo da capitania de minas, chamada de o “fanfarrão Minésio”, são duramente criticados de forma </a:t>
            </a:r>
            <a:r>
              <a:rPr altLang="pt-BR" dirty="0" lang="pt-BR" smtClean="0" u="sng"/>
              <a:t>satírica</a:t>
            </a:r>
            <a:r>
              <a:rPr altLang="pt-BR" dirty="0" lang="pt-BR"/>
              <a:t>. Durante muito tempo </a:t>
            </a:r>
            <a:r>
              <a:rPr altLang="pt-BR" dirty="0" lang="pt-BR" smtClean="0"/>
              <a:t>houve </a:t>
            </a:r>
            <a:r>
              <a:rPr altLang="pt-BR" dirty="0" lang="pt-BR"/>
              <a:t>dúvidas sobre a sua autoria, mas hoje ela atribuída Tomás Antônio Gonzaga. Nesse texto, o chile corresponda minas gerais me sua capital, Santiago, a vila rica.</a:t>
            </a:r>
          </a:p>
          <a:p>
            <a:pPr algn="just"/>
            <a:r>
              <a:rPr altLang="pt-BR" dirty="0" lang="pt-BR"/>
              <a:t>Gonzaga </a:t>
            </a:r>
            <a:r>
              <a:rPr altLang="pt-BR" dirty="0" lang="pt-BR" smtClean="0"/>
              <a:t>assume </a:t>
            </a:r>
            <a:r>
              <a:rPr altLang="pt-BR" dirty="0" lang="pt-BR"/>
              <a:t>o pseudônimo de Critilo dialogar com seu amigo </a:t>
            </a:r>
            <a:r>
              <a:rPr altLang="pt-BR" dirty="0" lang="pt-BR" smtClean="0"/>
              <a:t>Doroteu</a:t>
            </a:r>
            <a:r>
              <a:rPr altLang="pt-BR" dirty="0" lang="pt-BR" smtClean="0">
                <a:solidFill>
                  <a:srgbClr val="FF0000"/>
                </a:solidFill>
              </a:rPr>
              <a:t>.</a:t>
            </a:r>
            <a:endParaRPr altLang="pt-BR" dirty="0" lang="pt-BR"/>
          </a:p>
        </p:txBody>
      </p:sp>
    </p:spTree>
    <p:extLst>
      <p:ext uri="{BB962C8B-B14F-4D97-AF65-F5344CB8AC3E}">
        <p14:creationId xmlns:p14="http://schemas.microsoft.com/office/powerpoint/2010/main" val="2381411245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95600" y="561530"/>
            <a:ext cx="8610600" cy="1293028"/>
          </a:xfrm>
        </p:spPr>
        <p:txBody>
          <a:bodyPr numCol="1"/>
          <a:lstStyle/>
          <a:p>
            <a:r>
              <a:rPr altLang="pt-BR" dirty="0" lang="pt-BR"/>
              <a:t>Outros </a:t>
            </a:r>
            <a:r>
              <a:rPr altLang="pt-BR" dirty="0" lang="pt-BR" smtClean="0"/>
              <a:t>árcades</a:t>
            </a:r>
            <a:endParaRPr altLang="pt-BR" dirty="0"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5800" y="1648496"/>
            <a:ext cx="10820400" cy="4687910"/>
          </a:xfrm>
        </p:spPr>
        <p:txBody>
          <a:bodyPr numCol="1">
            <a:normAutofit/>
          </a:bodyPr>
          <a:lstStyle/>
          <a:p>
            <a:r>
              <a:rPr altLang="pt-BR" b="1" dirty="0" lang="pt-BR"/>
              <a:t>Silva Alvarenga</a:t>
            </a:r>
          </a:p>
          <a:p>
            <a:pPr algn="just"/>
            <a:r>
              <a:rPr altLang="pt-BR" dirty="0" lang="pt-BR">
                <a:solidFill>
                  <a:srgbClr val="FF0000"/>
                </a:solidFill>
              </a:rPr>
              <a:t>Destacou-se pelo lirismo em sua obra</a:t>
            </a:r>
            <a:r>
              <a:rPr altLang="pt-BR" dirty="0" lang="pt-BR"/>
              <a:t>. Escreveu várias composições dedicadas à sua musa, </a:t>
            </a:r>
            <a:r>
              <a:rPr altLang="pt-BR" b="1" dirty="0" lang="pt-BR"/>
              <a:t>Glaura</a:t>
            </a:r>
            <a:r>
              <a:rPr altLang="pt-BR" dirty="0" lang="pt-BR"/>
              <a:t>. Utilizou o basicamente de dois tipos de composição: O madrigal (de origem italiana) e o rondó (francês), por que o poeta adaptou a sensibilidade e ao ritmo brasileiro</a:t>
            </a:r>
            <a:r>
              <a:rPr altLang="pt-BR" dirty="0" lang="pt-BR" smtClean="0"/>
              <a:t>.</a:t>
            </a:r>
            <a:r>
              <a:rPr altLang="pt-BR" dirty="0" lang="pt-BR"/>
              <a:t> </a:t>
            </a:r>
            <a:endParaRPr altLang="pt-BR" dirty="0" lang="pt-BR" smtClean="0"/>
          </a:p>
          <a:p>
            <a:pPr algn="just"/>
            <a:r>
              <a:rPr altLang="pt-BR" dirty="0" lang="pt-BR"/>
              <a:t>rondó </a:t>
            </a:r>
            <a:r>
              <a:rPr altLang="pt-BR" dirty="0" lang="pt-BR" smtClean="0"/>
              <a:t>- Poema </a:t>
            </a:r>
            <a:r>
              <a:rPr altLang="pt-BR" dirty="0" lang="pt-BR"/>
              <a:t>de forma fixa, de origem francesa, composto em versos de oito ou dez sílabas, em duas rimas</a:t>
            </a:r>
          </a:p>
          <a:p>
            <a:pPr algn="ctr" indent="0" marL="0">
              <a:buNone/>
            </a:pPr>
            <a:r>
              <a:rPr altLang="pt-BR" b="1" dirty="0" i="1" lang="pt-BR"/>
              <a:t>Os épicos </a:t>
            </a:r>
            <a:r>
              <a:rPr altLang="pt-BR" b="1" dirty="0" i="1" lang="pt-BR" smtClean="0"/>
              <a:t>árcades</a:t>
            </a:r>
            <a:endParaRPr altLang="pt-BR" b="1" dirty="0" i="1" lang="pt-BR"/>
          </a:p>
          <a:p>
            <a:pPr algn="just"/>
            <a:r>
              <a:rPr altLang="pt-BR" dirty="0" lang="pt-BR"/>
              <a:t>Os poemas épicos se destacaram: O </a:t>
            </a:r>
            <a:r>
              <a:rPr altLang="pt-BR" dirty="0" lang="pt-BR" smtClean="0"/>
              <a:t>Uraguai</a:t>
            </a:r>
            <a:r>
              <a:rPr altLang="pt-BR" dirty="0" lang="pt-BR"/>
              <a:t>, de José Basílio da Gama, e Caramuru, de Frei José de Santa Rita Durão. Nas duas obras, podemos identificar </a:t>
            </a:r>
            <a:r>
              <a:rPr altLang="pt-BR" b="1" dirty="0" lang="pt-BR" u="sng">
                <a:solidFill>
                  <a:srgbClr val="FF0000"/>
                </a:solidFill>
              </a:rPr>
              <a:t>o embrião dos símbolos da nacionalidade que povoarão os textos românticos: A natureza exuberante e os índios valorosos</a:t>
            </a:r>
            <a:r>
              <a:rPr altLang="pt-BR" dirty="0" lang="pt-BR"/>
              <a:t>.</a:t>
            </a:r>
          </a:p>
          <a:p>
            <a:pPr algn="just"/>
            <a:endParaRPr altLang="pt-BR" dirty="0" lang="pt-BR"/>
          </a:p>
        </p:txBody>
      </p:sp>
    </p:spTree>
    <p:extLst>
      <p:ext uri="{BB962C8B-B14F-4D97-AF65-F5344CB8AC3E}">
        <p14:creationId xmlns:p14="http://schemas.microsoft.com/office/powerpoint/2010/main" val="2142914660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altLang="pt-BR" dirty="0" lang="pt-BR"/>
              <a:t>O Uraguai</a:t>
            </a:r>
            <a:br>
              <a:rPr altLang="pt-BR" dirty="0" lang="pt-BR"/>
            </a:br>
            <a:endParaRPr altLang="pt-BR" dirty="0"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algn="just"/>
            <a:r>
              <a:rPr altLang="pt-BR" dirty="0" lang="pt-BR" smtClean="0"/>
              <a:t>José </a:t>
            </a:r>
            <a:r>
              <a:rPr altLang="pt-BR" dirty="0" lang="pt-BR"/>
              <a:t>Basílio da Gama (1741- 1795), que adotou o pseudônimo Árcade de Terminado </a:t>
            </a:r>
            <a:r>
              <a:rPr altLang="pt-BR" dirty="0" err="1" lang="pt-BR">
                <a:solidFill>
                  <a:srgbClr val="FF0000"/>
                </a:solidFill>
              </a:rPr>
              <a:t>Sipílio</a:t>
            </a:r>
            <a:r>
              <a:rPr altLang="pt-BR" dirty="0" lang="pt-BR"/>
              <a:t>.</a:t>
            </a:r>
          </a:p>
          <a:p>
            <a:pPr algn="just"/>
            <a:r>
              <a:rPr altLang="pt-BR" dirty="0" lang="pt-BR"/>
              <a:t>O Uraguai é um poema escrito em versos brancos, isto é, </a:t>
            </a:r>
            <a:r>
              <a:rPr altLang="pt-BR" dirty="0" lang="pt-BR" smtClean="0"/>
              <a:t>sem rimas </a:t>
            </a:r>
            <a:r>
              <a:rPr altLang="pt-BR" dirty="0" lang="pt-BR"/>
              <a:t>e sem estrofação, </a:t>
            </a:r>
            <a:r>
              <a:rPr altLang="pt-BR" dirty="0" lang="pt-BR" u="sng"/>
              <a:t>cuja divisão segue a de um poema épico (proposição, invocação, dedicatória, </a:t>
            </a:r>
            <a:r>
              <a:rPr altLang="pt-BR" dirty="0" lang="pt-BR" smtClean="0" u="sng"/>
              <a:t>narração e </a:t>
            </a:r>
            <a:r>
              <a:rPr altLang="pt-BR" dirty="0" lang="pt-BR" u="sng"/>
              <a:t>epílogo</a:t>
            </a:r>
            <a:r>
              <a:rPr altLang="pt-BR" dirty="0" lang="pt-BR"/>
              <a:t>).</a:t>
            </a:r>
          </a:p>
          <a:p>
            <a:pPr algn="just"/>
            <a:r>
              <a:rPr altLang="pt-BR" dirty="0" lang="pt-BR"/>
              <a:t>A narrativa conta a história da luta travada entre os índios que viviam nas missões dos Sete Povos (Uruguai) é um exército Luso-espanhol. O trecho mais conhecido do poema é uma passagem do Canto IV, em que ano a da morte da Índia Lindóia</a:t>
            </a:r>
          </a:p>
        </p:txBody>
      </p:sp>
    </p:spTree>
    <p:extLst>
      <p:ext uri="{BB962C8B-B14F-4D97-AF65-F5344CB8AC3E}">
        <p14:creationId xmlns:p14="http://schemas.microsoft.com/office/powerpoint/2010/main" val="589071861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95600" y="442401"/>
            <a:ext cx="8610600" cy="974275"/>
          </a:xfrm>
        </p:spPr>
        <p:txBody>
          <a:bodyPr numCol="1"/>
          <a:lstStyle/>
          <a:p>
            <a:r>
              <a:rPr altLang="pt-BR" dirty="0" lang="pt-BR" smtClean="0"/>
              <a:t>Caramuru</a:t>
            </a:r>
            <a:endParaRPr altLang="pt-BR" dirty="0"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5800" y="1506828"/>
            <a:ext cx="10820400" cy="4711857"/>
          </a:xfrm>
        </p:spPr>
        <p:txBody>
          <a:bodyPr numCol="1"/>
          <a:lstStyle/>
          <a:p>
            <a:pPr algn="just"/>
            <a:r>
              <a:rPr altLang="pt-BR" dirty="0" lang="pt-BR"/>
              <a:t>Frei José de Santa Rita Durão, nascido em Mariana (1722) e falecido em Portugal (1784) </a:t>
            </a:r>
            <a:r>
              <a:rPr altLang="pt-BR" dirty="0" lang="pt-BR" u="sng"/>
              <a:t>estruturou-se o poema Caramuru de acordo com o modelo camoniano: Divisão em 10 cantos.</a:t>
            </a:r>
          </a:p>
          <a:p>
            <a:pPr algn="just"/>
            <a:r>
              <a:rPr altLang="pt-BR" dirty="0" lang="pt-BR"/>
              <a:t>Caramuru conta a história do descobrimento e da conquista da Bahia por Diogo Álvares Correia, português que naufragou na região. A exaltação da paisagem brasileira, dos recursos naturais, das tradições e dos costumes dos Índios ao poema os traços nativistas que serão desenvolvidos pelos indianistas românticos.</a:t>
            </a:r>
          </a:p>
          <a:p>
            <a:endParaRPr altLang="pt-BR" dirty="0" lang="pt-BR"/>
          </a:p>
        </p:txBody>
      </p:sp>
    </p:spTree>
    <p:extLst>
      <p:ext uri="{BB962C8B-B14F-4D97-AF65-F5344CB8AC3E}">
        <p14:creationId xmlns:p14="http://schemas.microsoft.com/office/powerpoint/2010/main" val="877572815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FCA8BD3-1D27-478B-BA57-F78199E43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numCol="1">
            <a:normAutofit fontScale="90000"/>
          </a:bodyPr>
          <a:lstStyle/>
          <a:p>
            <a:r>
              <a:rPr altLang="pt-BR" b="1" dirty="0" lang="pt-BR"/>
              <a:t>Projeto literário do Arcadismo</a:t>
            </a:r>
            <a:r>
              <a:rPr altLang="pt-BR" dirty="0" lang="pt-BR"/>
              <a:t/>
            </a:r>
            <a:br>
              <a:rPr altLang="pt-BR" dirty="0" lang="pt-BR"/>
            </a:br>
            <a:endParaRPr altLang="pt-BR" dirty="0"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5B433FAB-ED49-40F8-B821-B3EEF87244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4157" y="1853754"/>
            <a:ext cx="10628244" cy="4199727"/>
          </a:xfrm>
        </p:spPr>
        <p:txBody>
          <a:bodyPr numCol="1">
            <a:normAutofit/>
          </a:bodyPr>
          <a:lstStyle/>
          <a:p>
            <a:r>
              <a:rPr altLang="pt-BR" dirty="0" lang="pt-BR"/>
              <a:t>Simplicidade de palavras e escrita para alcançar um público </a:t>
            </a:r>
            <a:r>
              <a:rPr altLang="pt-BR" b="1" dirty="0" lang="pt-BR">
                <a:solidFill>
                  <a:srgbClr val="FF0000"/>
                </a:solidFill>
              </a:rPr>
              <a:t>maior; começa a aparecer leitores nesse período;</a:t>
            </a:r>
          </a:p>
          <a:p>
            <a:pPr>
              <a:buFont charset="2" panose="05000000000000000000" pitchFamily="2" typeface="Wingdings"/>
              <a:buChar char="q"/>
            </a:pPr>
            <a:r>
              <a:rPr altLang="pt-BR" dirty="0" lang="pt-BR"/>
              <a:t> O objetivo do Projeto literário do Arcadismo consistia em:</a:t>
            </a:r>
          </a:p>
          <a:p>
            <a:pPr lvl="1">
              <a:buFont charset="2" panose="05000000000000000000" pitchFamily="2" typeface="Wingdings"/>
              <a:buChar char="ü"/>
            </a:pPr>
            <a:r>
              <a:rPr altLang="pt-BR" dirty="0" lang="pt-BR"/>
              <a:t>Divulgar ideais de uma sociedade mais igualitária e justa;</a:t>
            </a:r>
          </a:p>
          <a:p>
            <a:pPr lvl="1">
              <a:buFont charset="2" panose="05000000000000000000" pitchFamily="2" typeface="Wingdings"/>
              <a:buChar char="ü"/>
            </a:pPr>
            <a:r>
              <a:rPr altLang="pt-BR" dirty="0" lang="pt-BR"/>
              <a:t>Tentativa de modificar a mentalidade das elites </a:t>
            </a:r>
            <a:r>
              <a:rPr altLang="pt-BR" dirty="0" lang="pt-BR">
                <a:solidFill>
                  <a:srgbClr val="FF0000"/>
                </a:solidFill>
              </a:rPr>
              <a:t>por meio da ideia presente no bucolismo, que mostra a simplicidade da vida pretendida pelos poetas para todos;</a:t>
            </a:r>
          </a:p>
          <a:p>
            <a:pPr lvl="1">
              <a:buFont charset="2" panose="05000000000000000000" pitchFamily="2" typeface="Wingdings"/>
              <a:buChar char="ü"/>
            </a:pPr>
            <a:endParaRPr altLang="pt-BR" dirty="0" lang="pt-BR"/>
          </a:p>
          <a:p>
            <a:pPr algn="just"/>
            <a:r>
              <a:rPr altLang="pt-BR" dirty="0" lang="pt-BR"/>
              <a:t>Bucolismo - faz referência a tudo </a:t>
            </a:r>
            <a:r>
              <a:rPr altLang="pt-BR" dirty="0" lang="pt-BR">
                <a:solidFill>
                  <a:srgbClr val="FF0000"/>
                </a:solidFill>
              </a:rPr>
              <a:t>aquilo que é relativo a pastores e seus rebanhos, à vida e aos costumes do campo. </a:t>
            </a:r>
          </a:p>
          <a:p>
            <a:pPr algn="just"/>
            <a:endParaRPr altLang="pt-BR" dirty="0" lang="pt-BR"/>
          </a:p>
        </p:txBody>
      </p:sp>
    </p:spTree>
    <p:extLst>
      <p:ext uri="{BB962C8B-B14F-4D97-AF65-F5344CB8AC3E}">
        <p14:creationId xmlns:p14="http://schemas.microsoft.com/office/powerpoint/2010/main" val="37982376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13689C9-3DE8-43A7-97F6-97E8AB0E8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altLang="pt-BR" dirty="0" lang="pt-BR"/>
              <a:t>Carpe diem</a:t>
            </a:r>
          </a:p>
        </p:txBody>
      </p:sp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xmlns="" id="{BB59C523-0884-49B0-8758-3111F5386D0F}"/>
              </a:ext>
            </a:extLst>
          </p:cNvPr>
          <p:cNvPicPr>
            <a:picLocks noChangeAspect="1"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62664" y="2042439"/>
            <a:ext cx="8479791" cy="2773121"/>
          </a:xfr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5B75F92D-4B24-433E-AD4D-4395F5474337}"/>
              </a:ext>
            </a:extLst>
          </p:cNvPr>
          <p:cNvSpPr txBox="1"/>
          <p:nvPr/>
        </p:nvSpPr>
        <p:spPr>
          <a:xfrm>
            <a:off x="1656521" y="5088835"/>
            <a:ext cx="8385933" cy="646331"/>
          </a:xfrm>
          <a:prstGeom prst="rect">
            <a:avLst/>
          </a:prstGeom>
          <a:noFill/>
        </p:spPr>
        <p:txBody>
          <a:bodyPr numCol="1" rtlCol="0" wrap="square">
            <a:spAutoFit/>
          </a:bodyPr>
          <a:lstStyle/>
          <a:p>
            <a:r>
              <a:rPr altLang="pt-BR" dirty="0" lang="pt-BR"/>
              <a:t>A necessidade de aproveitar a vida, o amor, pois o tempo passa rápido e morre (não é possível resgatá-lo).</a:t>
            </a:r>
          </a:p>
        </p:txBody>
      </p:sp>
    </p:spTree>
    <p:extLst>
      <p:ext uri="{BB962C8B-B14F-4D97-AF65-F5344CB8AC3E}">
        <p14:creationId xmlns:p14="http://schemas.microsoft.com/office/powerpoint/2010/main" val="23018658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2CC830E-3AC8-4906-82BE-FE9E10E97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1400" y="0"/>
            <a:ext cx="8610600" cy="1293028"/>
          </a:xfrm>
        </p:spPr>
        <p:txBody>
          <a:bodyPr numCol="1"/>
          <a:lstStyle/>
          <a:p>
            <a:pPr algn="ctr"/>
            <a:r>
              <a:rPr altLang="pt-BR" dirty="0" lang="pt-BR"/>
              <a:t>Projeto literário II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33F401CB-3A19-4298-986E-33F0ED0863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5307" y="1293028"/>
            <a:ext cx="11217499" cy="5172166"/>
          </a:xfrm>
        </p:spPr>
        <p:txBody>
          <a:bodyPr numCol="1">
            <a:normAutofit/>
          </a:bodyPr>
          <a:lstStyle/>
          <a:p>
            <a:pPr algn="just"/>
            <a:r>
              <a:rPr altLang="pt-BR" dirty="0" lang="pt-BR"/>
              <a:t>O poeta português Correia Carrão recomendava aos colegas da Arcádia Lusitana: “devemos imitar e seguir os antigos”. </a:t>
            </a:r>
          </a:p>
          <a:p>
            <a:r>
              <a:rPr altLang="pt-BR" b="1" dirty="0" err="1" lang="pt-BR" u="sng">
                <a:solidFill>
                  <a:srgbClr val="FF0000"/>
                </a:solidFill>
              </a:rPr>
              <a:t>fugere</a:t>
            </a:r>
            <a:r>
              <a:rPr altLang="pt-BR" b="1" dirty="0" lang="pt-BR" u="sng">
                <a:solidFill>
                  <a:srgbClr val="FF0000"/>
                </a:solidFill>
              </a:rPr>
              <a:t> </a:t>
            </a:r>
            <a:r>
              <a:rPr altLang="pt-BR" b="1" dirty="0" err="1" lang="pt-BR" u="sng">
                <a:solidFill>
                  <a:srgbClr val="FF0000"/>
                </a:solidFill>
              </a:rPr>
              <a:t>urbem</a:t>
            </a:r>
            <a:r>
              <a:rPr altLang="pt-BR" dirty="0" lang="pt-BR"/>
              <a:t>: </a:t>
            </a:r>
            <a:r>
              <a:rPr altLang="pt-BR" b="1" dirty="0" lang="pt-BR"/>
              <a:t>fuga da cidade, </a:t>
            </a:r>
            <a:r>
              <a:rPr altLang="pt-BR" dirty="0" lang="pt-BR"/>
              <a:t>da urbanização; afirmação das qualidades da vida no campo.</a:t>
            </a:r>
          </a:p>
          <a:p>
            <a:pPr algn="just"/>
            <a:r>
              <a:rPr altLang="pt-BR" b="1" dirty="0" lang="pt-BR">
                <a:solidFill>
                  <a:srgbClr val="FF0000"/>
                </a:solidFill>
              </a:rPr>
              <a:t>aurea mediocritas</a:t>
            </a:r>
            <a:r>
              <a:rPr altLang="pt-BR" dirty="0" lang="pt-BR"/>
              <a:t>: literalmente significa </a:t>
            </a:r>
            <a:r>
              <a:rPr altLang="pt-BR" b="1" dirty="0" lang="pt-BR"/>
              <a:t>mediocridade áurea</a:t>
            </a:r>
            <a:r>
              <a:rPr altLang="pt-BR" dirty="0" lang="pt-BR"/>
              <a:t> (dourada); simboliza </a:t>
            </a:r>
            <a:r>
              <a:rPr altLang="pt-BR" dirty="0" lang="pt-BR" smtClean="0"/>
              <a:t>a valorização </a:t>
            </a:r>
            <a:r>
              <a:rPr altLang="pt-BR" dirty="0" lang="pt-BR"/>
              <a:t>das coisas cotidianas, simples, focalizadas pela razão e pelo bom senso;</a:t>
            </a:r>
          </a:p>
          <a:p>
            <a:pPr algn="just"/>
            <a:r>
              <a:rPr altLang="pt-BR" b="1" dirty="0" err="1" lang="pt-BR">
                <a:solidFill>
                  <a:srgbClr val="FF0000"/>
                </a:solidFill>
              </a:rPr>
              <a:t>locus</a:t>
            </a:r>
            <a:r>
              <a:rPr altLang="pt-BR" b="1" dirty="0" lang="pt-BR">
                <a:solidFill>
                  <a:srgbClr val="FF0000"/>
                </a:solidFill>
              </a:rPr>
              <a:t> </a:t>
            </a:r>
            <a:r>
              <a:rPr altLang="pt-BR" b="1" dirty="0" err="1" lang="pt-BR">
                <a:solidFill>
                  <a:srgbClr val="FF0000"/>
                </a:solidFill>
              </a:rPr>
              <a:t>amoenus</a:t>
            </a:r>
            <a:r>
              <a:rPr altLang="pt-BR" b="1" dirty="0" lang="pt-BR">
                <a:solidFill>
                  <a:srgbClr val="FF0000"/>
                </a:solidFill>
              </a:rPr>
              <a:t>: </a:t>
            </a:r>
            <a:r>
              <a:rPr altLang="pt-BR" dirty="0" lang="pt-BR"/>
              <a:t>caracterização de um </a:t>
            </a:r>
            <a:r>
              <a:rPr altLang="pt-BR" b="1" dirty="0" lang="pt-BR"/>
              <a:t>lugar ameno</a:t>
            </a:r>
            <a:r>
              <a:rPr altLang="pt-BR" dirty="0" lang="pt-BR"/>
              <a:t>, tranquilo, agradável, onde os amantes se encontram para desfrutar os prazeres da natureza;</a:t>
            </a:r>
          </a:p>
          <a:p>
            <a:pPr algn="just"/>
            <a:r>
              <a:rPr altLang="pt-BR" b="1" dirty="0" err="1" lang="pt-BR">
                <a:solidFill>
                  <a:srgbClr val="FF0000"/>
                </a:solidFill>
              </a:rPr>
              <a:t>inutilia</a:t>
            </a:r>
            <a:r>
              <a:rPr altLang="pt-BR" b="1" dirty="0" lang="pt-BR">
                <a:solidFill>
                  <a:srgbClr val="FF0000"/>
                </a:solidFill>
              </a:rPr>
              <a:t> </a:t>
            </a:r>
            <a:r>
              <a:rPr altLang="pt-BR" b="1" dirty="0" err="1" lang="pt-BR">
                <a:solidFill>
                  <a:srgbClr val="FF0000"/>
                </a:solidFill>
              </a:rPr>
              <a:t>truncat</a:t>
            </a:r>
            <a:r>
              <a:rPr altLang="pt-BR" b="1" dirty="0" lang="pt-BR">
                <a:solidFill>
                  <a:srgbClr val="FF0000"/>
                </a:solidFill>
              </a:rPr>
              <a:t>: </a:t>
            </a:r>
            <a:r>
              <a:rPr altLang="pt-BR" b="1" dirty="0" lang="pt-BR"/>
              <a:t>cortar o inútil; </a:t>
            </a:r>
            <a:r>
              <a:rPr altLang="pt-BR" dirty="0" lang="pt-BR"/>
              <a:t>princípio muito valorizado pelos poetas árcades, que se preocupavam em eliminar os excessos evitando qualquer uso mais elaborado da linguagem</a:t>
            </a:r>
          </a:p>
          <a:p>
            <a:pPr algn="just"/>
            <a:r>
              <a:rPr altLang="pt-BR" b="1" dirty="0" lang="pt-BR">
                <a:solidFill>
                  <a:srgbClr val="FF0000"/>
                </a:solidFill>
              </a:rPr>
              <a:t>carpe diem: </a:t>
            </a:r>
            <a:r>
              <a:rPr altLang="pt-BR" b="1" dirty="0" lang="pt-BR"/>
              <a:t>cantar o dia; </a:t>
            </a:r>
            <a:r>
              <a:rPr altLang="pt-BR" dirty="0" lang="pt-BR"/>
              <a:t>aproveitar o momento presente de modo intenso, uma vez que a passagem dele traz fragilidade e velhice</a:t>
            </a:r>
          </a:p>
        </p:txBody>
      </p:sp>
    </p:spTree>
    <p:extLst>
      <p:ext uri="{BB962C8B-B14F-4D97-AF65-F5344CB8AC3E}">
        <p14:creationId xmlns:p14="http://schemas.microsoft.com/office/powerpoint/2010/main" val="250722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60A7322-AB8A-4CB7-8446-B0FF31DE3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4435" y="315017"/>
            <a:ext cx="8911687" cy="1280890"/>
          </a:xfrm>
        </p:spPr>
        <p:txBody>
          <a:bodyPr numCol="1"/>
          <a:lstStyle/>
          <a:p>
            <a:pPr algn="ctr"/>
            <a:r>
              <a:rPr altLang="pt-BR" dirty="0" lang="pt-BR"/>
              <a:t>Parte de um poema – Tomás Antônio Gonzaga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A92F9E90-F981-459F-9ECC-F3F43CC25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849" y="1595907"/>
            <a:ext cx="10011551" cy="4507289"/>
          </a:xfrm>
        </p:spPr>
        <p:txBody>
          <a:bodyPr numCol="1">
            <a:normAutofit/>
          </a:bodyPr>
          <a:lstStyle/>
          <a:p>
            <a:pPr algn="ctr" indent="0" marL="0">
              <a:buNone/>
            </a:pPr>
            <a:r>
              <a:rPr altLang="pt-BR" b="1" dirty="0" lang="pt-BR"/>
              <a:t>Um exemplo de poema árcade</a:t>
            </a:r>
            <a:endParaRPr altLang="pt-BR" dirty="0" lang="pt-BR"/>
          </a:p>
          <a:p>
            <a:pPr algn="ctr" indent="0" marL="0">
              <a:buNone/>
            </a:pPr>
            <a:r>
              <a:rPr altLang="pt-BR" dirty="0" lang="pt-BR"/>
              <a:t>Enquanto pasta alegre o manso gado, </a:t>
            </a:r>
          </a:p>
          <a:p>
            <a:pPr algn="ctr" indent="0" marL="0">
              <a:buNone/>
            </a:pPr>
            <a:r>
              <a:rPr altLang="pt-BR" dirty="0" lang="pt-BR"/>
              <a:t>Minha bela Marília, nos sentemos </a:t>
            </a:r>
          </a:p>
          <a:p>
            <a:pPr algn="ctr" indent="0" marL="0">
              <a:buNone/>
            </a:pPr>
            <a:r>
              <a:rPr altLang="pt-BR" dirty="0" lang="pt-BR"/>
              <a:t>À sombra deste cedro levantado.</a:t>
            </a:r>
          </a:p>
          <a:p>
            <a:pPr algn="ctr" indent="0" marL="0">
              <a:buNone/>
            </a:pPr>
            <a:endParaRPr altLang="pt-BR" dirty="0" lang="pt-BR" sz="900"/>
          </a:p>
          <a:p>
            <a:pPr algn="ctr" indent="0" marL="0">
              <a:buNone/>
            </a:pPr>
            <a:r>
              <a:rPr altLang="pt-BR" dirty="0" lang="pt-BR">
                <a:solidFill>
                  <a:srgbClr val="FF0000"/>
                </a:solidFill>
              </a:rPr>
              <a:t>Um pouco meditemos </a:t>
            </a:r>
          </a:p>
          <a:p>
            <a:pPr algn="ctr" indent="0" marL="0">
              <a:buNone/>
            </a:pPr>
            <a:r>
              <a:rPr altLang="pt-BR" dirty="0" lang="pt-BR">
                <a:solidFill>
                  <a:srgbClr val="FF0000"/>
                </a:solidFill>
              </a:rPr>
              <a:t>Na regular beleza,</a:t>
            </a:r>
          </a:p>
          <a:p>
            <a:pPr algn="ctr" indent="0" marL="0">
              <a:buNone/>
            </a:pPr>
            <a:r>
              <a:rPr altLang="pt-BR" dirty="0" lang="pt-BR">
                <a:solidFill>
                  <a:srgbClr val="FF0000"/>
                </a:solidFill>
              </a:rPr>
              <a:t>Que em tudo quanto vive, nos descobre</a:t>
            </a:r>
          </a:p>
          <a:p>
            <a:pPr algn="ctr" indent="0" marL="0">
              <a:buNone/>
            </a:pPr>
            <a:r>
              <a:rPr altLang="pt-BR" dirty="0" lang="pt-BR">
                <a:solidFill>
                  <a:srgbClr val="FF0000"/>
                </a:solidFill>
              </a:rPr>
              <a:t>A sábia natureza.</a:t>
            </a:r>
          </a:p>
          <a:p>
            <a:pPr algn="r" indent="0" marL="0">
              <a:buNone/>
            </a:pPr>
            <a:r>
              <a:rPr altLang="pt-BR" dirty="0" lang="pt-BR"/>
              <a:t>GONZAGA, Tomás Antônio. Marília de Dirceu. In: Proença Filho, </a:t>
            </a:r>
            <a:r>
              <a:rPr altLang="pt-BR" dirty="0" err="1" lang="pt-BR"/>
              <a:t>Domício</a:t>
            </a:r>
            <a:r>
              <a:rPr altLang="pt-BR" dirty="0" lang="pt-BR"/>
              <a:t> (org.)</a:t>
            </a:r>
          </a:p>
          <a:p>
            <a:endParaRPr altLang="pt-BR" dirty="0" lang="pt-BR"/>
          </a:p>
        </p:txBody>
      </p:sp>
    </p:spTree>
    <p:extLst>
      <p:ext uri="{BB962C8B-B14F-4D97-AF65-F5344CB8AC3E}">
        <p14:creationId xmlns:p14="http://schemas.microsoft.com/office/powerpoint/2010/main" val="36047600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4F131E0-DCF0-4293-9F93-E0751B091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altLang="pt-BR" dirty="0" lang="pt-BR"/>
              <a:t>Analisando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33AC90F0-C0FA-468D-A389-08C3F5B7C7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7387" y="1824508"/>
            <a:ext cx="8915400" cy="3777622"/>
          </a:xfrm>
        </p:spPr>
        <p:txBody>
          <a:bodyPr numCol="1"/>
          <a:lstStyle/>
          <a:p>
            <a:r>
              <a:rPr altLang="pt-BR" dirty="0" lang="pt-BR"/>
              <a:t>Estruturalmente, não há rebuscamento linguístico, pois os termos utilizados são bastante comuns; as inversões sintáticas são mínimas;</a:t>
            </a:r>
          </a:p>
          <a:p>
            <a:r>
              <a:rPr altLang="pt-BR" dirty="0" lang="pt-BR"/>
              <a:t>A reflexão que o poema procura fazer é um convite sobre o que a natureza, que é sábia pode ensinar, por meio de um convite feito a Marília;</a:t>
            </a:r>
          </a:p>
          <a:p>
            <a:pPr lvl="1">
              <a:buFont charset="2" panose="05000000000000000000" pitchFamily="2" typeface="Wingdings"/>
              <a:buChar char="Ø"/>
            </a:pPr>
            <a:r>
              <a:rPr altLang="pt-BR" dirty="0" lang="pt-BR">
                <a:solidFill>
                  <a:srgbClr val="FF0000"/>
                </a:solidFill>
              </a:rPr>
              <a:t>Assim, esse poema reafirma que a natureza é a medida de tudo o que é bom, belo e verdadeiro – </a:t>
            </a:r>
            <a:r>
              <a:rPr altLang="pt-BR" dirty="0" err="1" i="1" lang="pt-BR" u="sng">
                <a:solidFill>
                  <a:srgbClr val="FF0000"/>
                </a:solidFill>
              </a:rPr>
              <a:t>locus</a:t>
            </a:r>
            <a:r>
              <a:rPr altLang="pt-BR" dirty="0" i="1" lang="pt-BR" u="sng">
                <a:solidFill>
                  <a:srgbClr val="FF0000"/>
                </a:solidFill>
              </a:rPr>
              <a:t> </a:t>
            </a:r>
            <a:r>
              <a:rPr altLang="pt-BR" dirty="0" err="1" i="1" lang="pt-BR" u="sng">
                <a:solidFill>
                  <a:srgbClr val="FF0000"/>
                </a:solidFill>
              </a:rPr>
              <a:t>amoenus</a:t>
            </a:r>
            <a:r>
              <a:rPr altLang="pt-BR" dirty="0" i="1" lang="pt-BR" u="sng">
                <a:solidFill>
                  <a:srgbClr val="FF0000"/>
                </a:solidFill>
              </a:rPr>
              <a:t>,</a:t>
            </a:r>
          </a:p>
          <a:p>
            <a:pPr algn="just"/>
            <a:r>
              <a:rPr altLang="pt-BR" dirty="0" lang="pt-BR"/>
              <a:t>A estética árcade mostra o fingimento do poeta, por meio dos pseudônimos utilizados, </a:t>
            </a:r>
            <a:r>
              <a:rPr altLang="pt-BR" b="1" dirty="0" lang="pt-BR">
                <a:solidFill>
                  <a:srgbClr val="FF0000"/>
                </a:solidFill>
              </a:rPr>
              <a:t>como Dirceu, por exemplo, que se refere ao Tomás Antônio Gonzaga;</a:t>
            </a:r>
          </a:p>
        </p:txBody>
      </p:sp>
    </p:spTree>
    <p:extLst>
      <p:ext uri="{BB962C8B-B14F-4D97-AF65-F5344CB8AC3E}">
        <p14:creationId xmlns:p14="http://schemas.microsoft.com/office/powerpoint/2010/main" val="589826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95600" y="210582"/>
            <a:ext cx="8610600" cy="922759"/>
          </a:xfrm>
        </p:spPr>
        <p:txBody>
          <a:bodyPr numCol="1">
            <a:normAutofit/>
          </a:bodyPr>
          <a:lstStyle/>
          <a:p>
            <a:r>
              <a:rPr altLang="pt-BR" dirty="0" lang="pt-BR" sz="3000"/>
              <a:t>Linguagem: Simplicidade acima de </a:t>
            </a:r>
            <a:r>
              <a:rPr altLang="pt-BR" dirty="0" lang="pt-BR" smtClean="0" sz="3000"/>
              <a:t>tudo</a:t>
            </a:r>
            <a:endParaRPr altLang="pt-BR" dirty="0" lang="pt-BR" sz="300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12123" y="1017431"/>
            <a:ext cx="11217499" cy="5589431"/>
          </a:xfrm>
        </p:spPr>
        <p:txBody>
          <a:bodyPr numCol="1">
            <a:normAutofit fontScale="70000" lnSpcReduction="20000"/>
          </a:bodyPr>
          <a:lstStyle/>
          <a:p>
            <a:pPr algn="just"/>
            <a:r>
              <a:rPr altLang="pt-BR" dirty="0" lang="pt-BR"/>
              <a:t>O arcadismo adota como missão </a:t>
            </a:r>
            <a:r>
              <a:rPr altLang="pt-BR" b="1" dirty="0" lang="pt-BR"/>
              <a:t>combater artificialidade verbal do barroco</a:t>
            </a:r>
            <a:r>
              <a:rPr altLang="pt-BR" dirty="0" lang="pt-BR"/>
              <a:t>. Por isso, </a:t>
            </a:r>
            <a:r>
              <a:rPr altLang="pt-BR" b="1" dirty="0" lang="pt-BR">
                <a:solidFill>
                  <a:srgbClr val="FF0000"/>
                </a:solidFill>
              </a:rPr>
              <a:t>elege a simplicidade como norma para criação literária</a:t>
            </a:r>
            <a:r>
              <a:rPr altLang="pt-BR" b="1" dirty="0" lang="pt-BR" smtClean="0"/>
              <a:t>.</a:t>
            </a:r>
            <a:endParaRPr altLang="pt-BR" b="1" dirty="0" lang="pt-BR"/>
          </a:p>
          <a:p>
            <a:pPr algn="just"/>
            <a:r>
              <a:rPr altLang="pt-BR" dirty="0" lang="pt-BR"/>
              <a:t>Hoje versos de Tomás Antônio Gonzaga ilustram bem o desejo árcade descrever de modo direto, simples de claro. </a:t>
            </a:r>
            <a:r>
              <a:rPr altLang="pt-BR" dirty="0" lang="pt-BR" smtClean="0">
                <a:solidFill>
                  <a:srgbClr val="FF0000"/>
                </a:solidFill>
              </a:rPr>
              <a:t>não </a:t>
            </a:r>
            <a:r>
              <a:rPr altLang="pt-BR" dirty="0" lang="pt-BR">
                <a:solidFill>
                  <a:srgbClr val="FF0000"/>
                </a:solidFill>
              </a:rPr>
              <a:t>há inversões sintáticas exageradas</a:t>
            </a:r>
            <a:r>
              <a:rPr altLang="pt-BR" dirty="0" lang="pt-BR"/>
              <a:t>, os termos utilizados são bastante </a:t>
            </a:r>
            <a:r>
              <a:rPr altLang="pt-BR" dirty="0" lang="pt-BR" smtClean="0"/>
              <a:t>comuns, </a:t>
            </a:r>
            <a:r>
              <a:rPr altLang="pt-BR" dirty="0" lang="pt-BR"/>
              <a:t>a fim de dar destaque as ideias</a:t>
            </a:r>
            <a:r>
              <a:rPr altLang="pt-BR" dirty="0" lang="pt-BR" smtClean="0"/>
              <a:t>.</a:t>
            </a:r>
          </a:p>
          <a:p>
            <a:pPr algn="ctr" indent="0" marL="0">
              <a:buNone/>
            </a:pPr>
            <a:endParaRPr altLang="pt-BR" b="1" dirty="0" lang="pt-BR" smtClean="0"/>
          </a:p>
          <a:p>
            <a:pPr algn="ctr" indent="0" marL="0">
              <a:buNone/>
            </a:pPr>
            <a:r>
              <a:rPr altLang="pt-BR" b="1" dirty="0" lang="pt-BR" smtClean="0"/>
              <a:t>Lira </a:t>
            </a:r>
            <a:r>
              <a:rPr altLang="pt-BR" b="1" dirty="0" lang="pt-BR"/>
              <a:t>XIX</a:t>
            </a:r>
          </a:p>
          <a:p>
            <a:pPr algn="ctr" indent="0" marL="0">
              <a:buNone/>
            </a:pPr>
            <a:r>
              <a:rPr altLang="pt-BR" dirty="0" lang="pt-BR"/>
              <a:t>Enquanto pasta, alegre, o manso gado,</a:t>
            </a:r>
          </a:p>
          <a:p>
            <a:pPr algn="ctr" indent="0" marL="0">
              <a:buNone/>
            </a:pPr>
            <a:r>
              <a:rPr altLang="pt-BR" dirty="0" lang="pt-BR" u="sng"/>
              <a:t>Minha bela Marília, nos sentemos</a:t>
            </a:r>
          </a:p>
          <a:p>
            <a:pPr algn="ctr" indent="0" marL="0">
              <a:buNone/>
            </a:pPr>
            <a:r>
              <a:rPr altLang="pt-BR" dirty="0" lang="pt-BR" u="sng"/>
              <a:t>À sombra deste cedro levantado.</a:t>
            </a:r>
          </a:p>
          <a:p>
            <a:pPr algn="ctr" indent="0" marL="0">
              <a:buNone/>
            </a:pPr>
            <a:r>
              <a:rPr altLang="pt-BR" dirty="0" lang="pt-BR">
                <a:solidFill>
                  <a:srgbClr val="FF0000"/>
                </a:solidFill>
              </a:rPr>
              <a:t>Um pouco meditemos</a:t>
            </a:r>
          </a:p>
          <a:p>
            <a:pPr algn="ctr" indent="0" marL="0">
              <a:buNone/>
            </a:pPr>
            <a:r>
              <a:rPr altLang="pt-BR" dirty="0" lang="pt-BR">
                <a:solidFill>
                  <a:srgbClr val="FF0000"/>
                </a:solidFill>
              </a:rPr>
              <a:t>Na regular beleza,</a:t>
            </a:r>
          </a:p>
          <a:p>
            <a:pPr algn="ctr" indent="0" marL="0">
              <a:buNone/>
            </a:pPr>
            <a:r>
              <a:rPr altLang="pt-BR" dirty="0" lang="pt-BR">
                <a:solidFill>
                  <a:srgbClr val="FF0000"/>
                </a:solidFill>
              </a:rPr>
              <a:t>Que em tudo quanto vive nos descobre</a:t>
            </a:r>
          </a:p>
          <a:p>
            <a:pPr algn="ctr" indent="0" marL="0">
              <a:buNone/>
            </a:pPr>
            <a:r>
              <a:rPr altLang="pt-BR" dirty="0" lang="pt-BR">
                <a:solidFill>
                  <a:srgbClr val="FF0000"/>
                </a:solidFill>
              </a:rPr>
              <a:t>A sábia Natureza. </a:t>
            </a:r>
          </a:p>
          <a:p>
            <a:pPr algn="ctr" indent="0" marL="0">
              <a:buNone/>
            </a:pPr>
            <a:r>
              <a:rPr altLang="pt-BR" dirty="0" lang="pt-BR"/>
              <a:t>Atende, como aquela vaca preta</a:t>
            </a:r>
          </a:p>
          <a:p>
            <a:pPr algn="ctr" indent="0" marL="0">
              <a:buNone/>
            </a:pPr>
            <a:r>
              <a:rPr altLang="pt-BR" dirty="0" lang="pt-BR"/>
              <a:t>O </a:t>
            </a:r>
            <a:r>
              <a:rPr altLang="pt-BR" dirty="0" err="1" lang="pt-BR"/>
              <a:t>novilhinho</a:t>
            </a:r>
            <a:r>
              <a:rPr altLang="pt-BR" dirty="0" lang="pt-BR"/>
              <a:t> seu dos mais separa,</a:t>
            </a:r>
          </a:p>
          <a:p>
            <a:pPr algn="just"/>
            <a:endParaRPr altLang="pt-BR" dirty="0" lang="pt-BR"/>
          </a:p>
          <a:p>
            <a:pPr algn="just"/>
            <a:r>
              <a:rPr altLang="pt-BR" dirty="0" lang="pt-BR"/>
              <a:t>Eu lírico convida Marília (e, por meio dela, também o leitor) a </a:t>
            </a:r>
            <a:r>
              <a:rPr altLang="pt-BR" b="1" dirty="0" lang="pt-BR"/>
              <a:t>refletir sobre aquilo que nos ensina " a sábia natureza" </a:t>
            </a:r>
            <a:r>
              <a:rPr altLang="pt-BR" dirty="0" lang="pt-BR"/>
              <a:t>seu </a:t>
            </a:r>
            <a:r>
              <a:rPr altLang="pt-BR" b="1" dirty="0" lang="pt-BR">
                <a:solidFill>
                  <a:srgbClr val="FF0000"/>
                </a:solidFill>
              </a:rPr>
              <a:t>propósito é reafirmar a necessidade de tomar a natureza como medida de tudo que é bom, belo e verdadeiro. Essa </a:t>
            </a:r>
            <a:r>
              <a:rPr altLang="pt-BR" b="1" dirty="0" lang="pt-BR" smtClean="0">
                <a:solidFill>
                  <a:srgbClr val="FF0000"/>
                </a:solidFill>
              </a:rPr>
              <a:t>a condição para uma vida feliz e tranquila, </a:t>
            </a:r>
            <a:r>
              <a:rPr altLang="pt-BR" b="1" dirty="0" lang="pt-BR">
                <a:solidFill>
                  <a:srgbClr val="FF0000"/>
                </a:solidFill>
              </a:rPr>
              <a:t>segundo os </a:t>
            </a:r>
            <a:r>
              <a:rPr altLang="pt-BR" b="1" dirty="0" lang="pt-BR" smtClean="0">
                <a:solidFill>
                  <a:srgbClr val="FF0000"/>
                </a:solidFill>
              </a:rPr>
              <a:t>árcade</a:t>
            </a:r>
            <a:r>
              <a:rPr altLang="pt-BR" dirty="0" lang="pt-BR" smtClean="0"/>
              <a:t>s.</a:t>
            </a:r>
          </a:p>
          <a:p>
            <a:pPr algn="just"/>
            <a:r>
              <a:rPr altLang="pt-BR" dirty="0" lang="pt-BR"/>
              <a:t>obs.: Os poetas árcades dão preferência às formas já consagradas pelos escritores do século XVI: Soneto, canção, ode e elegia. Entre elas o soneto é eleito como forma que expressa de modo exemplar a valorização do equilíbrio e da postura racional.</a:t>
            </a:r>
          </a:p>
        </p:txBody>
      </p:sp>
    </p:spTree>
    <p:extLst>
      <p:ext uri="{BB962C8B-B14F-4D97-AF65-F5344CB8AC3E}">
        <p14:creationId xmlns:p14="http://schemas.microsoft.com/office/powerpoint/2010/main" val="3402463677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95600" y="442401"/>
            <a:ext cx="8610600" cy="1293028"/>
          </a:xfrm>
        </p:spPr>
        <p:txBody>
          <a:bodyPr numCol="1"/>
          <a:lstStyle/>
          <a:p>
            <a:r>
              <a:rPr altLang="pt-BR" dirty="0" lang="pt-BR"/>
              <a:t>As muitas arcádias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09093" y="1735429"/>
            <a:ext cx="11197107" cy="4729765"/>
          </a:xfrm>
        </p:spPr>
        <p:txBody>
          <a:bodyPr numCol="1">
            <a:normAutofit/>
          </a:bodyPr>
          <a:lstStyle/>
          <a:p>
            <a:pPr algn="just"/>
            <a:r>
              <a:rPr altLang="pt-BR" dirty="0" lang="pt-BR"/>
              <a:t>A reação aos exageros barrocos começou, em Portugal, </a:t>
            </a:r>
            <a:r>
              <a:rPr altLang="pt-BR" b="1" dirty="0" lang="pt-BR">
                <a:solidFill>
                  <a:srgbClr val="FF0000"/>
                </a:solidFill>
              </a:rPr>
              <a:t>qual a fundação da </a:t>
            </a:r>
            <a:r>
              <a:rPr altLang="pt-BR" b="1" dirty="0" lang="pt-BR" u="sng">
                <a:solidFill>
                  <a:srgbClr val="FF0000"/>
                </a:solidFill>
              </a:rPr>
              <a:t>Arcádia Lusitana</a:t>
            </a:r>
            <a:r>
              <a:rPr altLang="pt-BR" b="1" dirty="0" lang="pt-BR">
                <a:solidFill>
                  <a:srgbClr val="FF0000"/>
                </a:solidFill>
              </a:rPr>
              <a:t>, no ano de 1756. </a:t>
            </a:r>
          </a:p>
          <a:p>
            <a:pPr algn="just"/>
            <a:r>
              <a:rPr altLang="pt-BR" dirty="0" lang="pt-BR"/>
              <a:t>Atividade da arcádia foi essencialmente teórica. Seus membros </a:t>
            </a:r>
            <a:r>
              <a:rPr altLang="pt-BR" dirty="0" lang="pt-BR" smtClean="0"/>
              <a:t>preocuparam-se </a:t>
            </a:r>
            <a:r>
              <a:rPr altLang="pt-BR" dirty="0" lang="pt-BR"/>
              <a:t>em discutir os princípios clássicos de composição </a:t>
            </a:r>
            <a:r>
              <a:rPr altLang="pt-BR" dirty="0" lang="pt-BR" u="sng"/>
              <a:t>e criar regras destinados a definir parâmetros para produção poética</a:t>
            </a:r>
            <a:r>
              <a:rPr altLang="pt-BR" dirty="0" lang="pt-BR"/>
              <a:t>. Seu encerramento, em 1774, foi seguido pela fundação de outras arcádias, entre quais destaca </a:t>
            </a:r>
            <a:r>
              <a:rPr altLang="pt-BR" dirty="0" lang="pt-BR" u="sng"/>
              <a:t>a nova arcádia (1790), </a:t>
            </a:r>
            <a:r>
              <a:rPr altLang="pt-BR" dirty="0" lang="pt-BR"/>
              <a:t>da qual </a:t>
            </a:r>
            <a:r>
              <a:rPr altLang="pt-BR" dirty="0" lang="pt-BR">
                <a:solidFill>
                  <a:srgbClr val="FF0000"/>
                </a:solidFill>
              </a:rPr>
              <a:t>participou </a:t>
            </a:r>
            <a:r>
              <a:rPr altLang="pt-BR" dirty="0" lang="pt-BR" u="sng">
                <a:solidFill>
                  <a:srgbClr val="FF0000"/>
                </a:solidFill>
              </a:rPr>
              <a:t>Bocage, com o pseudônimo de Elmano Sadino.</a:t>
            </a:r>
          </a:p>
          <a:p>
            <a:pPr algn="just"/>
            <a:r>
              <a:rPr altLang="pt-BR" dirty="0" lang="pt-BR"/>
              <a:t>A produção portuguesa foi marcada pelo convencionalismo extremo pela tentativa de submeter a expressão individual aos preceitos da razão. Não é à toa que </a:t>
            </a:r>
            <a:r>
              <a:rPr altLang="pt-BR" dirty="0" lang="pt-BR" u="sng"/>
              <a:t>Luiz Antônio de Verney </a:t>
            </a:r>
            <a:r>
              <a:rPr altLang="pt-BR" dirty="0" lang="pt-BR" u="sng">
                <a:solidFill>
                  <a:srgbClr val="FF0000"/>
                </a:solidFill>
              </a:rPr>
              <a:t>chegou a afirmar que a retórica não era mais do que </a:t>
            </a:r>
            <a:r>
              <a:rPr altLang="pt-BR" dirty="0" lang="pt-BR" smtClean="0" u="sng">
                <a:solidFill>
                  <a:srgbClr val="FF0000"/>
                </a:solidFill>
              </a:rPr>
              <a:t>a “perspectiva </a:t>
            </a:r>
            <a:r>
              <a:rPr altLang="pt-BR" dirty="0" lang="pt-BR" u="sng">
                <a:solidFill>
                  <a:srgbClr val="FF0000"/>
                </a:solidFill>
              </a:rPr>
              <a:t>da razão" e que a poesia era apenas um ramo da retórica</a:t>
            </a:r>
            <a:r>
              <a:rPr altLang="pt-BR" dirty="0" lang="pt-BR"/>
              <a:t>. Por esse motivo que </a:t>
            </a:r>
            <a:r>
              <a:rPr altLang="pt-BR" b="1" dirty="0" lang="pt-BR"/>
              <a:t>Manoel Maria Barbosa Du Bocage </a:t>
            </a:r>
            <a:r>
              <a:rPr altLang="pt-BR" dirty="0" lang="pt-BR" u="sng"/>
              <a:t>se torna um maior destaque por ir além dos limites estabelecidos pelo modelo árcade</a:t>
            </a:r>
          </a:p>
        </p:txBody>
      </p:sp>
    </p:spTree>
    <p:extLst>
      <p:ext uri="{BB962C8B-B14F-4D97-AF65-F5344CB8AC3E}">
        <p14:creationId xmlns:p14="http://schemas.microsoft.com/office/powerpoint/2010/main" val="3489443879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altLang="pt-BR" dirty="0" lang="pt-BR"/>
              <a:t>Portugal: </a:t>
            </a:r>
            <a:r>
              <a:rPr altLang="pt-BR" b="1" dirty="0" lang="pt-BR"/>
              <a:t>O marquês de pombal reeduca o país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5155" y="2194560"/>
            <a:ext cx="10991045" cy="4219119"/>
          </a:xfrm>
        </p:spPr>
        <p:txBody>
          <a:bodyPr numCol="1"/>
          <a:lstStyle/>
          <a:p>
            <a:pPr algn="just"/>
            <a:r>
              <a:rPr altLang="pt-BR" dirty="0" lang="pt-BR"/>
              <a:t>O arcadismo português coincidiu, em grande parte, com o momento em que </a:t>
            </a:r>
            <a:r>
              <a:rPr altLang="pt-BR" dirty="0" lang="pt-BR" u="sng"/>
              <a:t>Sebastião José de carvalho, o marquês de pombal, </a:t>
            </a:r>
            <a:r>
              <a:rPr altLang="pt-BR" dirty="0" lang="pt-BR" smtClean="0" u="sng"/>
              <a:t>liderava </a:t>
            </a:r>
            <a:r>
              <a:rPr altLang="pt-BR" dirty="0" lang="pt-BR" u="sng"/>
              <a:t>política e a economia do país. </a:t>
            </a:r>
            <a:r>
              <a:rPr altLang="pt-BR" dirty="0" lang="pt-BR"/>
              <a:t>Nomeado primeiro-ministro pelo rei D. José I, em 1750, pombal procurou elevar Portugal a condição das demais nações europeias.</a:t>
            </a:r>
          </a:p>
          <a:p>
            <a:pPr algn="just"/>
            <a:r>
              <a:rPr altLang="pt-BR" dirty="0" lang="pt-BR">
                <a:solidFill>
                  <a:srgbClr val="FF0000"/>
                </a:solidFill>
              </a:rPr>
              <a:t>Com ouro extraído das minas gerais</a:t>
            </a:r>
            <a:r>
              <a:rPr altLang="pt-BR" dirty="0" lang="pt-BR"/>
              <a:t>, o </a:t>
            </a:r>
            <a:r>
              <a:rPr altLang="pt-BR" dirty="0" lang="pt-BR" smtClean="0"/>
              <a:t>marquês reconstruiu </a:t>
            </a:r>
            <a:r>
              <a:rPr altLang="pt-BR" dirty="0" lang="pt-BR"/>
              <a:t>a cidade de Lisboa, </a:t>
            </a:r>
            <a:r>
              <a:rPr altLang="pt-BR" dirty="0" lang="pt-BR" u="sng"/>
              <a:t>aniquilada pelo terremoto de 1755.</a:t>
            </a:r>
          </a:p>
          <a:p>
            <a:pPr algn="just"/>
            <a:r>
              <a:rPr altLang="pt-BR" dirty="0" lang="pt-BR"/>
              <a:t>Uma das grandes obras de </a:t>
            </a:r>
            <a:r>
              <a:rPr altLang="pt-BR" dirty="0" lang="pt-BR" smtClean="0"/>
              <a:t>Pombal </a:t>
            </a:r>
            <a:r>
              <a:rPr altLang="pt-BR" dirty="0" lang="pt-BR"/>
              <a:t>foi a </a:t>
            </a:r>
            <a:r>
              <a:rPr altLang="pt-BR" dirty="0" lang="pt-BR" u="sng"/>
              <a:t>laicização do ensino</a:t>
            </a:r>
            <a:r>
              <a:rPr altLang="pt-BR" dirty="0" lang="pt-BR"/>
              <a:t>, que até aquele momento era controlado pelos jesuítas. </a:t>
            </a:r>
            <a:r>
              <a:rPr altLang="pt-BR" dirty="0" lang="pt-BR" u="sng"/>
              <a:t>Ao permitir a volta para Portugal dos intelectuais portugueses </a:t>
            </a:r>
            <a:r>
              <a:rPr altLang="pt-BR" dirty="0" lang="pt-BR" smtClean="0" u="sng"/>
              <a:t>exilados </a:t>
            </a:r>
            <a:r>
              <a:rPr altLang="pt-BR" dirty="0" lang="pt-BR" u="sng"/>
              <a:t>para fugir da inquisição, o marquês abriu as portas para o ideário iluminista</a:t>
            </a:r>
            <a:r>
              <a:rPr altLang="pt-BR" dirty="0" lang="pt-BR" smtClean="0" u="sng"/>
              <a:t>.</a:t>
            </a:r>
            <a:endParaRPr altLang="pt-BR" dirty="0" lang="pt-BR" u="sng"/>
          </a:p>
        </p:txBody>
      </p:sp>
    </p:spTree>
    <p:extLst>
      <p:ext uri="{BB962C8B-B14F-4D97-AF65-F5344CB8AC3E}">
        <p14:creationId xmlns:p14="http://schemas.microsoft.com/office/powerpoint/2010/main" val="921941042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95600" y="477209"/>
            <a:ext cx="8610533" cy="1292990"/>
          </a:xfrm>
        </p:spPr>
        <p:txBody>
          <a:bodyPr numCol="1">
            <a:normAutofit fontScale="90000"/>
          </a:bodyPr>
          <a:lstStyle/>
          <a:p>
            <a:r>
              <a:rPr altLang="pt-BR" dirty="0" lang="pt-BR"/>
              <a:t>Bocage: Poeta das manhãs claras das noites tempestuosas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28034" y="2057401"/>
            <a:ext cx="10978166" cy="4459309"/>
          </a:xfrm>
        </p:spPr>
        <p:txBody>
          <a:bodyPr numCol="1">
            <a:normAutofit/>
          </a:bodyPr>
          <a:lstStyle/>
          <a:p>
            <a:pPr algn="just"/>
            <a:r>
              <a:rPr altLang="pt-BR" dirty="0" lang="pt-BR"/>
              <a:t>Sua produção poética garante um lugar na história como um dois três maiores sonetistas portugueses, </a:t>
            </a:r>
            <a:r>
              <a:rPr altLang="pt-BR" dirty="0" lang="pt-BR">
                <a:solidFill>
                  <a:srgbClr val="FF0000"/>
                </a:solidFill>
              </a:rPr>
              <a:t>ao lado de Camões e Antero de Quenta</a:t>
            </a:r>
            <a:r>
              <a:rPr altLang="pt-BR" dirty="0" lang="pt-BR"/>
              <a:t>l.</a:t>
            </a:r>
          </a:p>
          <a:p>
            <a:pPr algn="ctr" indent="0" marL="0">
              <a:buNone/>
            </a:pPr>
            <a:r>
              <a:rPr altLang="pt-BR" b="1" dirty="0" lang="pt-BR"/>
              <a:t>Os versos </a:t>
            </a:r>
            <a:r>
              <a:rPr altLang="pt-BR" b="1" dirty="0" lang="pt-BR" smtClean="0"/>
              <a:t>árcades</a:t>
            </a:r>
            <a:endParaRPr altLang="pt-BR" b="1" dirty="0" lang="pt-BR"/>
          </a:p>
          <a:p>
            <a:pPr algn="just"/>
            <a:r>
              <a:rPr altLang="pt-BR" dirty="0" lang="pt-BR"/>
              <a:t>Bocage tentou seguir as determinações da academia a que se filiou, a começar pela adoção de um pseudônimo (Elmano Sadino). Hoje </a:t>
            </a:r>
            <a:r>
              <a:rPr altLang="pt-BR" dirty="0" lang="pt-BR" smtClean="0"/>
              <a:t>os versos </a:t>
            </a:r>
            <a:r>
              <a:rPr altLang="pt-BR" dirty="0" lang="pt-BR"/>
              <a:t>escritos nesse momento apresentam os esperados clichês: </a:t>
            </a:r>
            <a:r>
              <a:rPr altLang="pt-BR" b="1" dirty="0" lang="pt-BR" smtClean="0" u="sng"/>
              <a:t>cenário </a:t>
            </a:r>
            <a:r>
              <a:rPr altLang="pt-BR" b="1" dirty="0" lang="pt-BR" u="sng"/>
              <a:t>acolhedor, pastores amorosos que convidam suas amadas para desfrutar das belezas do dia.</a:t>
            </a:r>
          </a:p>
          <a:p>
            <a:pPr algn="just"/>
            <a:r>
              <a:rPr altLang="pt-BR" dirty="0" lang="pt-BR"/>
              <a:t>Outro procedimento árcade de típico adotado por </a:t>
            </a:r>
            <a:r>
              <a:rPr altLang="pt-BR" dirty="0" lang="pt-BR" smtClean="0"/>
              <a:t>ele foi a a </a:t>
            </a:r>
            <a:r>
              <a:rPr altLang="pt-BR" dirty="0" lang="pt-BR" u="sng"/>
              <a:t>comparação entre a mulher amada e natureza</a:t>
            </a:r>
            <a:r>
              <a:rPr altLang="pt-BR" dirty="0" lang="pt-BR"/>
              <a:t>, já explorado por mestres da poesia a clássica como Shakespeare e </a:t>
            </a:r>
            <a:r>
              <a:rPr altLang="pt-BR" dirty="0" lang="pt-BR" smtClean="0"/>
              <a:t>Camões</a:t>
            </a:r>
            <a:r>
              <a:rPr altLang="pt-BR" dirty="0" lang="pt-BR"/>
              <a:t>. </a:t>
            </a:r>
            <a:r>
              <a:rPr altLang="pt-BR" dirty="0" lang="pt-BR">
                <a:solidFill>
                  <a:srgbClr val="FF0000"/>
                </a:solidFill>
              </a:rPr>
              <a:t>Em alguns versos, alegria dos amantes é tão grande que pode despertar a inveja dos próprios deuses</a:t>
            </a:r>
            <a:r>
              <a:rPr altLang="pt-BR" dirty="0" lang="pt-BR"/>
              <a:t>.</a:t>
            </a:r>
          </a:p>
          <a:p>
            <a:pPr algn="just" indent="0" marL="0">
              <a:buNone/>
            </a:pPr>
            <a:endParaRPr altLang="pt-BR" dirty="0" lang="pt-BR"/>
          </a:p>
          <a:p>
            <a:pPr algn="just"/>
            <a:endParaRPr altLang="pt-BR" dirty="0" lang="pt-BR"/>
          </a:p>
        </p:txBody>
      </p:sp>
    </p:spTree>
    <p:extLst>
      <p:ext uri="{BB962C8B-B14F-4D97-AF65-F5344CB8AC3E}">
        <p14:creationId xmlns:p14="http://schemas.microsoft.com/office/powerpoint/2010/main" val="3324153062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numCol="1">
            <a:normAutofit/>
          </a:bodyPr>
          <a:lstStyle/>
          <a:p>
            <a:pPr algn="ctr"/>
            <a:r>
              <a:rPr altLang="pt-BR" dirty="0" lang="pt-BR"/>
              <a:t>O prenúncio das canções </a:t>
            </a:r>
            <a:r>
              <a:rPr altLang="pt-BR" dirty="0" lang="pt-BR" smtClean="0"/>
              <a:t>românticas</a:t>
            </a:r>
            <a:endParaRPr altLang="pt-BR" dirty="0"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60608" y="2194560"/>
            <a:ext cx="11145592" cy="4438060"/>
          </a:xfrm>
        </p:spPr>
        <p:txBody>
          <a:bodyPr numCol="1">
            <a:normAutofit fontScale="92500" lnSpcReduction="10000"/>
          </a:bodyPr>
          <a:lstStyle/>
          <a:p>
            <a:pPr algn="just"/>
            <a:r>
              <a:rPr altLang="pt-BR" dirty="0" lang="pt-BR"/>
              <a:t>A poesia de Bocage passa a expressar </a:t>
            </a:r>
            <a:r>
              <a:rPr altLang="pt-BR" b="1" dirty="0" lang="pt-BR">
                <a:solidFill>
                  <a:srgbClr val="FF0000"/>
                </a:solidFill>
              </a:rPr>
              <a:t>um lirismo carregado de subjetividade e sentimento, antecipando algumas das características definidoras da estética romântica.</a:t>
            </a:r>
          </a:p>
          <a:p>
            <a:pPr algn="just"/>
            <a:r>
              <a:rPr altLang="pt-BR" dirty="0" lang="pt-BR"/>
              <a:t>Os temas que desenvolve giram em torno </a:t>
            </a:r>
            <a:r>
              <a:rPr altLang="pt-BR" dirty="0" lang="pt-BR">
                <a:solidFill>
                  <a:srgbClr val="FF0000"/>
                </a:solidFill>
              </a:rPr>
              <a:t>da desilusão amorosa, da morte, do destino</a:t>
            </a:r>
            <a:r>
              <a:rPr altLang="pt-BR" dirty="0" lang="pt-BR"/>
              <a:t>. A natureza ganha contornos sombrio </a:t>
            </a:r>
            <a:r>
              <a:rPr altLang="pt-BR" b="1" dirty="0" lang="pt-BR">
                <a:solidFill>
                  <a:srgbClr val="FF0000"/>
                </a:solidFill>
              </a:rPr>
              <a:t>e passa espelhar a dor e os sentimentos do eu lírico.</a:t>
            </a:r>
          </a:p>
          <a:p>
            <a:pPr algn="just"/>
            <a:r>
              <a:rPr altLang="pt-BR" dirty="0" lang="pt-BR"/>
              <a:t>No poema de amor a relação estabelecida pelo eu lírico entre </a:t>
            </a:r>
            <a:r>
              <a:rPr altLang="pt-BR" dirty="0" lang="pt-BR" smtClean="0"/>
              <a:t>e a </a:t>
            </a:r>
            <a:r>
              <a:rPr altLang="pt-BR" dirty="0" lang="pt-BR"/>
              <a:t>desilusão amorosa </a:t>
            </a:r>
            <a:r>
              <a:rPr altLang="pt-BR" dirty="0" lang="pt-BR" smtClean="0"/>
              <a:t>tem </a:t>
            </a:r>
            <a:r>
              <a:rPr altLang="pt-BR" dirty="0" lang="pt-BR"/>
              <a:t>uma perspectiva negativa.</a:t>
            </a:r>
          </a:p>
          <a:p>
            <a:pPr algn="just"/>
            <a:r>
              <a:rPr altLang="pt-BR" b="1" dirty="0" lang="pt-BR"/>
              <a:t>Do mesmo modo que os textos árcades celebravam a natureza primaveril, locus amoenus perfeito para os amantes </a:t>
            </a:r>
            <a:r>
              <a:rPr altLang="pt-BR" b="1" dirty="0" lang="pt-BR" smtClean="0"/>
              <a:t>viverem </a:t>
            </a:r>
            <a:r>
              <a:rPr altLang="pt-BR" b="1" dirty="0" lang="pt-BR"/>
              <a:t>em seus momentos de prazer, </a:t>
            </a:r>
            <a:r>
              <a:rPr altLang="pt-BR" b="1" dirty="0" lang="pt-BR" smtClean="0"/>
              <a:t>vemos </a:t>
            </a:r>
            <a:r>
              <a:rPr altLang="pt-BR" b="1" dirty="0" lang="pt-BR">
                <a:solidFill>
                  <a:srgbClr val="FF0000"/>
                </a:solidFill>
              </a:rPr>
              <a:t>agora sonetos em que a natureza soturna, aterradora cria atmosfera adequada (locus horrendus) para acolher o eu </a:t>
            </a:r>
            <a:r>
              <a:rPr altLang="pt-BR" b="1" dirty="0" lang="pt-BR" smtClean="0">
                <a:solidFill>
                  <a:srgbClr val="FF0000"/>
                </a:solidFill>
              </a:rPr>
              <a:t>sofredor – (Romantismo)</a:t>
            </a:r>
            <a:r>
              <a:rPr altLang="pt-BR" b="1" dirty="0" lang="pt-BR" smtClean="0"/>
              <a:t>.</a:t>
            </a:r>
            <a:endParaRPr altLang="pt-BR" b="1" dirty="0" lang="pt-BR"/>
          </a:p>
          <a:p>
            <a:pPr algn="just"/>
            <a:r>
              <a:rPr altLang="pt-BR" dirty="0" lang="pt-BR"/>
              <a:t>A referência atmosfera árcade </a:t>
            </a:r>
            <a:r>
              <a:rPr altLang="pt-BR" dirty="0" lang="pt-BR" smtClean="0"/>
              <a:t>se dá </a:t>
            </a:r>
            <a:r>
              <a:rPr altLang="pt-BR" dirty="0" lang="pt-BR"/>
              <a:t>pelo uso da mitologia e pseudônimo pastoris, por exemplo</a:t>
            </a:r>
            <a:r>
              <a:rPr altLang="pt-BR" dirty="0" lang="pt-BR" smtClean="0"/>
              <a:t>.</a:t>
            </a:r>
            <a:endParaRPr altLang="pt-BR" dirty="0" lang="pt-BR"/>
          </a:p>
        </p:txBody>
      </p:sp>
    </p:spTree>
    <p:extLst>
      <p:ext uri="{BB962C8B-B14F-4D97-AF65-F5344CB8AC3E}">
        <p14:creationId xmlns:p14="http://schemas.microsoft.com/office/powerpoint/2010/main" val="3729709039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numCol="1">
            <a:normAutofit/>
          </a:bodyPr>
          <a:lstStyle/>
          <a:p>
            <a:r>
              <a:rPr altLang="pt-BR" dirty="0" lang="pt-BR"/>
              <a:t>O arcadismo brasileiro: A febre do </a:t>
            </a:r>
            <a:r>
              <a:rPr altLang="pt-BR" dirty="0" lang="pt-BR" smtClean="0"/>
              <a:t>ouro</a:t>
            </a:r>
            <a:endParaRPr altLang="pt-BR" dirty="0"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83336" y="2163651"/>
            <a:ext cx="11423560" cy="4520483"/>
          </a:xfrm>
        </p:spPr>
        <p:txBody>
          <a:bodyPr numCol="1"/>
          <a:lstStyle/>
          <a:p>
            <a:pPr algn="just"/>
            <a:r>
              <a:rPr altLang="pt-BR" dirty="0" lang="pt-BR" u="sng"/>
              <a:t>A descoberta de ouro nas minas gerais deslocou para o sudeste o desenvolvimento urbano brasileiro no século XVIII.</a:t>
            </a:r>
            <a:r>
              <a:rPr altLang="pt-BR" dirty="0" lang="pt-BR"/>
              <a:t> A produção cultural, que </a:t>
            </a:r>
            <a:r>
              <a:rPr altLang="pt-BR" dirty="0" lang="pt-BR" smtClean="0"/>
              <a:t>no </a:t>
            </a:r>
            <a:r>
              <a:rPr altLang="pt-BR" dirty="0" lang="pt-BR"/>
              <a:t>século anterior acontecia principalmente na Bahia em Pernambuco, agora se concentra na cidade de </a:t>
            </a:r>
            <a:r>
              <a:rPr altLang="pt-BR" dirty="0" lang="pt-BR" smtClean="0"/>
              <a:t>Vila </a:t>
            </a:r>
            <a:r>
              <a:rPr altLang="pt-BR" dirty="0" lang="pt-BR"/>
              <a:t>R</a:t>
            </a:r>
            <a:r>
              <a:rPr altLang="pt-BR" dirty="0" lang="pt-BR" smtClean="0"/>
              <a:t>ica </a:t>
            </a:r>
            <a:r>
              <a:rPr altLang="pt-BR" dirty="0" lang="pt-BR"/>
              <a:t>(atual ouro preto), a mais próspera da região.</a:t>
            </a:r>
          </a:p>
          <a:p>
            <a:pPr algn="just"/>
            <a:r>
              <a:rPr altLang="pt-BR" dirty="0" lang="pt-BR"/>
              <a:t>Vila </a:t>
            </a:r>
            <a:r>
              <a:rPr altLang="pt-BR" dirty="0" lang="pt-BR" smtClean="0"/>
              <a:t>Rica </a:t>
            </a:r>
            <a:r>
              <a:rPr altLang="pt-BR" dirty="0" lang="pt-BR"/>
              <a:t>representava uma organização bem mais complexa do que os núcleos urbanos </a:t>
            </a:r>
            <a:r>
              <a:rPr altLang="pt-BR" dirty="0" lang="pt-BR" smtClean="0"/>
              <a:t>nordestinos, criados </a:t>
            </a:r>
            <a:r>
              <a:rPr altLang="pt-BR" dirty="0" lang="pt-BR"/>
              <a:t>em torno do cultivo da cana de açúcar. </a:t>
            </a:r>
            <a:endParaRPr altLang="pt-BR" dirty="0" lang="pt-BR" smtClean="0"/>
          </a:p>
          <a:p>
            <a:pPr algn="just"/>
            <a:r>
              <a:rPr altLang="pt-BR" dirty="0" lang="pt-BR" smtClean="0"/>
              <a:t>As </a:t>
            </a:r>
            <a:r>
              <a:rPr altLang="pt-BR" dirty="0" lang="pt-BR"/>
              <a:t>cidades de Minas Gerais eram habitadas por ourives, comerciantes, mercadorias e artistas que para que lá iam, atraídos pela extração de ouro. Essa diversidade social cresceu junto com a exploração de riquezas minerais</a:t>
            </a:r>
          </a:p>
        </p:txBody>
      </p:sp>
    </p:spTree>
    <p:extLst>
      <p:ext uri="{BB962C8B-B14F-4D97-AF65-F5344CB8AC3E}">
        <p14:creationId xmlns:p14="http://schemas.microsoft.com/office/powerpoint/2010/main" val="2831574518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95600" y="365128"/>
            <a:ext cx="8610600" cy="1090185"/>
          </a:xfrm>
        </p:spPr>
        <p:txBody>
          <a:bodyPr numCol="1">
            <a:normAutofit fontScale="90000"/>
          </a:bodyPr>
          <a:lstStyle/>
          <a:p>
            <a:r>
              <a:rPr altLang="pt-BR" dirty="0" lang="pt-BR"/>
              <a:t>Ecos da liberdade chegam a </a:t>
            </a:r>
            <a:r>
              <a:rPr altLang="pt-BR" dirty="0" lang="pt-BR" smtClean="0"/>
              <a:t>colônia</a:t>
            </a:r>
            <a:endParaRPr altLang="pt-BR" dirty="0"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3639" y="1455313"/>
            <a:ext cx="11042561" cy="4919729"/>
          </a:xfrm>
        </p:spPr>
        <p:txBody>
          <a:bodyPr numCol="1">
            <a:normAutofit fontScale="92500" lnSpcReduction="10000"/>
          </a:bodyPr>
          <a:lstStyle/>
          <a:p>
            <a:pPr algn="just"/>
            <a:r>
              <a:rPr altLang="pt-BR" b="1" dirty="0" lang="pt-BR" smtClean="0"/>
              <a:t>Nas últimas décadas do século XVIII, importantes acontecimentos internacionais causaram desestabilização do controle português sobre </a:t>
            </a:r>
            <a:r>
              <a:rPr altLang="pt-BR" b="1" dirty="0" lang="pt-BR"/>
              <a:t>a colônia brasileira</a:t>
            </a:r>
            <a:r>
              <a:rPr altLang="pt-BR" dirty="0" lang="pt-BR"/>
              <a:t>. Em 1776, as treze colônias norte-americanas </a:t>
            </a:r>
            <a:r>
              <a:rPr altLang="pt-BR" dirty="0" lang="pt-BR" smtClean="0"/>
              <a:t>romperam </a:t>
            </a:r>
            <a:r>
              <a:rPr altLang="pt-BR" dirty="0" lang="pt-BR"/>
              <a:t>com um o domínio inglês, </a:t>
            </a:r>
            <a:r>
              <a:rPr altLang="pt-BR" dirty="0" lang="pt-BR" smtClean="0"/>
              <a:t>aprovando </a:t>
            </a:r>
            <a:r>
              <a:rPr altLang="pt-BR" dirty="0" lang="pt-BR"/>
              <a:t>a declaração de independência dos </a:t>
            </a:r>
            <a:r>
              <a:rPr altLang="pt-BR" dirty="0" lang="pt-BR" smtClean="0"/>
              <a:t>Estados </a:t>
            </a:r>
            <a:r>
              <a:rPr altLang="pt-BR" dirty="0" lang="pt-BR"/>
              <a:t>U</a:t>
            </a:r>
            <a:r>
              <a:rPr altLang="pt-BR" dirty="0" lang="pt-BR" smtClean="0"/>
              <a:t>nidos </a:t>
            </a:r>
            <a:r>
              <a:rPr altLang="pt-BR" dirty="0" lang="pt-BR"/>
              <a:t>da </a:t>
            </a:r>
            <a:r>
              <a:rPr altLang="pt-BR" dirty="0" lang="pt-BR" smtClean="0"/>
              <a:t>América</a:t>
            </a:r>
            <a:endParaRPr altLang="pt-BR" dirty="0" lang="pt-BR"/>
          </a:p>
          <a:p>
            <a:pPr algn="just"/>
            <a:r>
              <a:rPr altLang="pt-BR" dirty="0" lang="pt-BR"/>
              <a:t>A independência norte-americana inspirou os jovens brasileiros que, na Europa, já tinham tomado contato com os textos dos filósofos humanistas. </a:t>
            </a:r>
            <a:endParaRPr altLang="pt-BR" dirty="0" lang="pt-BR" smtClean="0"/>
          </a:p>
          <a:p>
            <a:pPr algn="just"/>
            <a:r>
              <a:rPr altLang="pt-BR" dirty="0" lang="pt-BR" smtClean="0"/>
              <a:t>Rousseau propondo </a:t>
            </a:r>
            <a:r>
              <a:rPr altLang="pt-BR" dirty="0" lang="pt-BR"/>
              <a:t>estabelecimento de um contrato social que assegurasse a igualdade de todos perante a lei, a qual seriam subordinados. Nascia assim o conceito de cidadania.</a:t>
            </a:r>
          </a:p>
          <a:p>
            <a:pPr algn="just"/>
            <a:r>
              <a:rPr altLang="pt-BR" dirty="0" lang="pt-BR" smtClean="0"/>
              <a:t>Começa a era </a:t>
            </a:r>
            <a:r>
              <a:rPr altLang="pt-BR" dirty="0" lang="pt-BR"/>
              <a:t>para que a nobreza </a:t>
            </a:r>
            <a:r>
              <a:rPr altLang="pt-BR" dirty="0" lang="pt-BR" smtClean="0"/>
              <a:t>abra </a:t>
            </a:r>
            <a:r>
              <a:rPr altLang="pt-BR" dirty="0" lang="pt-BR"/>
              <a:t>mão dos privilégios de que desfrutava e </a:t>
            </a:r>
            <a:r>
              <a:rPr altLang="pt-BR" dirty="0" lang="pt-BR" smtClean="0"/>
              <a:t>passe </a:t>
            </a:r>
            <a:r>
              <a:rPr altLang="pt-BR" dirty="0" lang="pt-BR"/>
              <a:t>a dividir com a burguesia o poder político. </a:t>
            </a:r>
            <a:r>
              <a:rPr altLang="pt-BR" dirty="0" lang="pt-BR" u="sng"/>
              <a:t>Assim, a declaração de independência surgiu como uma afirmação do direito de todos os seres humanos a igualdade e a liberdade, consequentemente, a conquista da felicidade</a:t>
            </a:r>
            <a:r>
              <a:rPr altLang="pt-BR" dirty="0" lang="pt-BR"/>
              <a:t>.</a:t>
            </a:r>
          </a:p>
          <a:p>
            <a:pPr algn="just"/>
            <a:r>
              <a:rPr altLang="pt-BR" b="1" dirty="0" lang="pt-BR"/>
              <a:t>Inspirados pelo os textos que leem, jovens intelectuais </a:t>
            </a:r>
            <a:r>
              <a:rPr altLang="pt-BR" b="1" dirty="0" lang="pt-BR" smtClean="0"/>
              <a:t>decidem </a:t>
            </a:r>
            <a:r>
              <a:rPr altLang="pt-BR" b="1" dirty="0" lang="pt-BR"/>
              <a:t>mudar o destino do </a:t>
            </a:r>
            <a:r>
              <a:rPr altLang="pt-BR" b="1" dirty="0" lang="pt-BR" smtClean="0"/>
              <a:t>Brasil</a:t>
            </a:r>
            <a:r>
              <a:rPr altLang="pt-BR" b="1" dirty="0" lang="pt-BR"/>
              <a:t>. De sua cabeça, </a:t>
            </a:r>
            <a:r>
              <a:rPr altLang="pt-BR" b="1" dirty="0" lang="pt-BR" smtClean="0"/>
              <a:t>botam </a:t>
            </a:r>
            <a:r>
              <a:rPr altLang="pt-BR" b="1" dirty="0" lang="pt-BR"/>
              <a:t>os ideais revolucionários </a:t>
            </a:r>
            <a:r>
              <a:rPr altLang="pt-BR" b="1" dirty="0" lang="pt-BR" smtClean="0"/>
              <a:t>de </a:t>
            </a:r>
            <a:r>
              <a:rPr altLang="pt-BR" b="1" dirty="0" lang="pt-BR"/>
              <a:t>conquistar independência política e </a:t>
            </a:r>
            <a:r>
              <a:rPr altLang="pt-BR" b="1" dirty="0" lang="pt-BR" smtClean="0"/>
              <a:t>cultural da tão </a:t>
            </a:r>
            <a:r>
              <a:rPr altLang="pt-BR" b="1" dirty="0" lang="pt-BR"/>
              <a:t>explorada colônia</a:t>
            </a:r>
            <a:r>
              <a:rPr altLang="pt-BR" b="1" dirty="0" lang="pt-BR" smtClean="0"/>
              <a:t>.</a:t>
            </a:r>
            <a:endParaRPr altLang="pt-BR" b="1" dirty="0" lang="pt-BR"/>
          </a:p>
        </p:txBody>
      </p:sp>
    </p:spTree>
    <p:extLst>
      <p:ext uri="{BB962C8B-B14F-4D97-AF65-F5344CB8AC3E}">
        <p14:creationId xmlns:p14="http://schemas.microsoft.com/office/powerpoint/2010/main" val="4045861801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numCol="1">
            <a:normAutofit/>
          </a:bodyPr>
          <a:lstStyle/>
          <a:p>
            <a:r>
              <a:rPr altLang="pt-BR" dirty="0" lang="pt-BR"/>
              <a:t>Inconfidência mineira: Ilustração e </a:t>
            </a:r>
            <a:r>
              <a:rPr altLang="pt-BR" dirty="0" lang="pt-BR" smtClean="0"/>
              <a:t>revolta</a:t>
            </a:r>
            <a:endParaRPr altLang="pt-BR" dirty="0"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12124" y="2194560"/>
            <a:ext cx="11094076" cy="4412302"/>
          </a:xfrm>
        </p:spPr>
        <p:txBody>
          <a:bodyPr numCol="1">
            <a:normAutofit/>
          </a:bodyPr>
          <a:lstStyle/>
          <a:p>
            <a:pPr algn="just"/>
            <a:r>
              <a:rPr altLang="pt-BR" dirty="0" lang="pt-BR"/>
              <a:t>A opressão administrativa portuguesa, o declínio da produção de ouro, a convivência com os ideais liberais de Rousseau, Montesquieu e John Locke e revolução da américa do Norte foram os principais fatores que contribuíram para o início de um movimento revolucionário em </a:t>
            </a:r>
            <a:r>
              <a:rPr altLang="pt-BR" dirty="0" lang="pt-BR" smtClean="0"/>
              <a:t>Vila </a:t>
            </a:r>
            <a:r>
              <a:rPr altLang="pt-BR" dirty="0" lang="pt-BR"/>
              <a:t>R</a:t>
            </a:r>
            <a:r>
              <a:rPr altLang="pt-BR" dirty="0" lang="pt-BR" smtClean="0"/>
              <a:t>ica.</a:t>
            </a:r>
            <a:endParaRPr altLang="pt-BR" dirty="0" lang="pt-BR"/>
          </a:p>
          <a:p>
            <a:pPr algn="just"/>
            <a:r>
              <a:rPr altLang="pt-BR" dirty="0" lang="pt-BR"/>
              <a:t>Os inconfidentes pretendiam proclamar a república e tornar o </a:t>
            </a:r>
            <a:r>
              <a:rPr altLang="pt-BR" dirty="0" lang="pt-BR" smtClean="0"/>
              <a:t>Brasil </a:t>
            </a:r>
            <a:r>
              <a:rPr altLang="pt-BR" dirty="0" lang="pt-BR"/>
              <a:t>independente de Portugal. Havia ainda a intenção de fundar uma universidade em vila rica e de construir fábricas nas regiões mais importantes do país.</a:t>
            </a:r>
          </a:p>
          <a:p>
            <a:pPr algn="just"/>
            <a:r>
              <a:rPr altLang="pt-BR" dirty="0" lang="pt-BR"/>
              <a:t>Os participantes do movimento foram </a:t>
            </a:r>
            <a:r>
              <a:rPr altLang="pt-BR" dirty="0" lang="pt-BR" smtClean="0"/>
              <a:t>delatados por </a:t>
            </a:r>
            <a:r>
              <a:rPr altLang="pt-BR" dirty="0" lang="pt-BR"/>
              <a:t>Joaquim Silvério dos </a:t>
            </a:r>
            <a:r>
              <a:rPr altLang="pt-BR" dirty="0" lang="pt-BR" smtClean="0"/>
              <a:t>reis. </a:t>
            </a:r>
            <a:r>
              <a:rPr altLang="pt-BR" dirty="0" lang="pt-BR"/>
              <a:t>Em sua denúncia, Joaquim Silvério </a:t>
            </a:r>
            <a:r>
              <a:rPr altLang="pt-BR" dirty="0" lang="pt-BR" smtClean="0"/>
              <a:t>deu nome de </a:t>
            </a:r>
            <a:r>
              <a:rPr altLang="pt-BR" dirty="0" lang="pt-BR"/>
              <a:t>Tomás Antônio Gonzaga como " </a:t>
            </a:r>
            <a:r>
              <a:rPr altLang="pt-BR" dirty="0" lang="pt-BR" smtClean="0"/>
              <a:t>primeira </a:t>
            </a:r>
            <a:r>
              <a:rPr altLang="pt-BR" dirty="0" lang="pt-BR"/>
              <a:t>cabeça da inconfidência". Todos foram presos pela coroa</a:t>
            </a:r>
            <a:r>
              <a:rPr altLang="pt-BR" dirty="0" lang="pt-BR" smtClean="0"/>
              <a:t>.”</a:t>
            </a:r>
            <a:endParaRPr altLang="pt-BR" dirty="0" lang="pt-BR"/>
          </a:p>
          <a:p>
            <a:endParaRPr altLang="pt-BR" dirty="0" lang="pt-BR"/>
          </a:p>
        </p:txBody>
      </p:sp>
    </p:spTree>
    <p:extLst>
      <p:ext uri="{BB962C8B-B14F-4D97-AF65-F5344CB8AC3E}">
        <p14:creationId xmlns:p14="http://schemas.microsoft.com/office/powerpoint/2010/main" val="3948735076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altLang="pt-BR" dirty="0" lang="pt-BR"/>
              <a:t>Cláudio Manoel da costa: Os sonetos amorosos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25003" y="2194560"/>
            <a:ext cx="11204620" cy="4141846"/>
          </a:xfrm>
        </p:spPr>
        <p:txBody>
          <a:bodyPr numCol="1"/>
          <a:lstStyle/>
          <a:p>
            <a:pPr algn="just"/>
            <a:r>
              <a:rPr altLang="pt-BR" dirty="0" lang="pt-BR" u="sng"/>
              <a:t>Considerado o iniciador do Arcadismo no Brasil quando publica obras, em 1768</a:t>
            </a:r>
            <a:r>
              <a:rPr altLang="pt-BR" dirty="0" lang="pt-BR"/>
              <a:t>. Adota o pseudônimo de </a:t>
            </a:r>
            <a:r>
              <a:rPr altLang="pt-BR" b="1" dirty="0" lang="pt-BR" u="sng">
                <a:solidFill>
                  <a:srgbClr val="FF0000"/>
                </a:solidFill>
              </a:rPr>
              <a:t>Glauceste Satúrnio</a:t>
            </a:r>
            <a:r>
              <a:rPr altLang="pt-BR" dirty="0" lang="pt-BR"/>
              <a:t>, escreve </a:t>
            </a:r>
            <a:r>
              <a:rPr altLang="pt-BR" dirty="0" lang="pt-BR">
                <a:solidFill>
                  <a:srgbClr val="FF0000"/>
                </a:solidFill>
              </a:rPr>
              <a:t>um poema épico, Vila Rica</a:t>
            </a:r>
            <a:r>
              <a:rPr altLang="pt-BR" dirty="0" lang="pt-BR"/>
              <a:t>, de valor mais histórico do que literário, temos informações sobre a descoberta das minas, a função da cidade as primeiras revoltas do lugar.</a:t>
            </a:r>
          </a:p>
          <a:p>
            <a:pPr algn="just"/>
            <a:r>
              <a:rPr altLang="pt-BR" dirty="0" lang="pt-BR"/>
              <a:t> De todos os poetas árcades brasileiros, Cláudio Manuel da Costa foi o que mostrou ter sofrido maior influência do mestre do Classicismo português, Luís Vaz de Camões. </a:t>
            </a:r>
            <a:endParaRPr altLang="pt-BR" dirty="0" lang="pt-BR" smtClean="0"/>
          </a:p>
          <a:p>
            <a:pPr algn="just"/>
            <a:r>
              <a:rPr altLang="pt-BR" dirty="0" lang="pt-BR" smtClean="0"/>
              <a:t>Em </a:t>
            </a:r>
            <a:r>
              <a:rPr altLang="pt-BR" dirty="0" lang="pt-BR"/>
              <a:t>muitos de seus sonetos amorosos, a influência de </a:t>
            </a:r>
            <a:r>
              <a:rPr altLang="pt-BR" b="1" dirty="0" i="1" lang="pt-BR"/>
              <a:t>Camões e Petrarca</a:t>
            </a:r>
            <a:r>
              <a:rPr altLang="pt-BR" dirty="0" lang="pt-BR"/>
              <a:t> é bem evidente: </a:t>
            </a:r>
            <a:r>
              <a:rPr altLang="pt-BR" b="1" dirty="0" lang="pt-BR">
                <a:solidFill>
                  <a:srgbClr val="FF0000"/>
                </a:solidFill>
              </a:rPr>
              <a:t>a louvação da mulher amada é feita a partir da escolha de um aspecto </a:t>
            </a:r>
            <a:r>
              <a:rPr altLang="pt-BR" b="1" dirty="0" lang="pt-BR" smtClean="0">
                <a:solidFill>
                  <a:srgbClr val="FF0000"/>
                </a:solidFill>
              </a:rPr>
              <a:t>físico </a:t>
            </a:r>
            <a:r>
              <a:rPr altLang="pt-BR" b="1" dirty="0" lang="pt-BR">
                <a:solidFill>
                  <a:srgbClr val="FF0000"/>
                </a:solidFill>
              </a:rPr>
              <a:t>em que sua beleza se iguale à perfeição da natureza.</a:t>
            </a:r>
          </a:p>
          <a:p>
            <a:endParaRPr altLang="pt-BR" dirty="0" lang="pt-BR"/>
          </a:p>
        </p:txBody>
      </p:sp>
    </p:spTree>
    <p:extLst>
      <p:ext uri="{BB962C8B-B14F-4D97-AF65-F5344CB8AC3E}">
        <p14:creationId xmlns:p14="http://schemas.microsoft.com/office/powerpoint/2010/main" val="3106373667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theme/theme1.xml><?xml version="1.0" encoding="utf-8"?>
<a:theme xmlns:a="http://schemas.openxmlformats.org/drawingml/2006/main" name="Trilha de Vapor">
  <a:themeElements>
    <a:clrScheme name="Trilha de Vapor">
      <a:dk1>
        <a:sysClr lastClr="000000" val="windowText"/>
      </a:dk1>
      <a:lt1>
        <a:sysClr lastClr="FFFFFF" val="window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Trilha de Vapor">
      <a:majorFont>
        <a:latin panose="020B0502020202020204" typeface="Century 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panose="020B0502020202020204" typeface="Century 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rilha de Vapor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algn="ctr" cap="flat" cmpd="sng" w="9525">
          <a:solidFill>
            <a:schemeClr val="phClr"/>
          </a:solidFill>
          <a:prstDash val="solid"/>
        </a:ln>
        <a:ln algn="ctr" cap="flat" cmpd="sng" w="12700">
          <a:solidFill>
            <a:schemeClr val="phClr"/>
          </a:solidFill>
          <a:prstDash val="solid"/>
        </a:ln>
        <a:ln algn="ctr" cap="flat" cmpd="sng" w="19050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dir="t" rig="threePt"/>
          </a:scene3d>
          <a:sp3d>
            <a:bevelT h="12700" w="25400"/>
          </a:sp3d>
        </a:effectStyle>
        <a:effectStyle>
          <a:effectLst>
            <a:outerShdw algn="ctr" blurRad="57150" dir="5400000" dist="1905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dir="t" rig="threePt"/>
          </a:scene3d>
          <a:sp3d>
            <a:bevelT h="25400" w="508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id="{4FDF2955-7D9C-493C-B9F9-C205151B46CD}" name="Vapor Trail" vid="{FE1EB5C7-81A8-4CBA-AE6E-B3BF73DC3895}"/>
    </a:ext>
  </a:extLst>
</a:theme>
</file>

<file path=ppt/theme/theme2.xml><?xml version="1.0" encoding="utf-8"?>
<a:theme xmlns:a="http://schemas.openxmlformats.org/drawingml/2006/main" name="Trilha de Vapor">
  <a:themeElements>
    <a:clrScheme name="Trilha de Vapor">
      <a:dk1>
        <a:sysClr lastClr="000000" val="windowText"/>
      </a:dk1>
      <a:lt1>
        <a:sysClr lastClr="FFFFFF" val="window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Trilha de Vapor">
      <a:majorFont>
        <a:latin panose="020B0502020202020204" typeface="Century 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panose="020B0502020202020204" typeface="Century 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rilha de Vapor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algn="ctr" cap="flat" cmpd="sng" w="9525">
          <a:solidFill>
            <a:schemeClr val="phClr"/>
          </a:solidFill>
          <a:prstDash val="solid"/>
        </a:ln>
        <a:ln algn="ctr" cap="flat" cmpd="sng" w="12700">
          <a:solidFill>
            <a:schemeClr val="phClr"/>
          </a:solidFill>
          <a:prstDash val="solid"/>
        </a:ln>
        <a:ln algn="ctr" cap="flat" cmpd="sng" w="19050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dir="t" rig="threePt"/>
          </a:scene3d>
          <a:sp3d>
            <a:bevelT h="12700" w="25400"/>
          </a:sp3d>
        </a:effectStyle>
        <a:effectStyle>
          <a:effectLst>
            <a:outerShdw algn="ctr" blurRad="57150" dir="5400000" dist="1905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dir="t" rig="threePt"/>
          </a:scene3d>
          <a:sp3d>
            <a:bevelT h="25400" w="508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id="{4FDF2955-7D9C-493C-B9F9-C205151B46CD}" name="Vapor Trail" vid="{FE1EB5C7-81A8-4CBA-AE6E-B3BF73DC38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TM04033937[[fn=Trilha de Vapor]]</Template>
  <Company/>
  <Words>2126</Words>
  <Paragraphs>108</Paragraphs>
  <Slides>20</Slides>
  <Notes>0</Notes>
  <TotalTime>1651</TotalTime>
  <HiddenSlides>0</HiddenSlides>
  <MMClips>0</MMClips>
  <ScaleCrop>false</ScaleCrop>
  <HeadingPairs>
    <vt:vector baseType="variant" size="6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baseType="lpstr" size="24">
      <vt:lpstr>Arial</vt:lpstr>
      <vt:lpstr>Century Gothic</vt:lpstr>
      <vt:lpstr>Wingdings</vt:lpstr>
      <vt:lpstr>Trilha de Vapor</vt:lpstr>
      <vt:lpstr>Arcadismo – parte II</vt:lpstr>
      <vt:lpstr>Linguagem: Simplicidade acima de tudo</vt:lpstr>
      <vt:lpstr>Portugal: O marquês de pombal reeduca o país</vt:lpstr>
      <vt:lpstr>As muitas arcádias</vt:lpstr>
      <vt:lpstr>Bocage: Poeta das manhãs claras das noites tempestuosas</vt:lpstr>
      <vt:lpstr>O prenúncio das canções românticas</vt:lpstr>
      <vt:lpstr>O arcadismo brasileiro: A febre do ouro</vt:lpstr>
      <vt:lpstr>Ecos da liberdade chegam a colônia</vt:lpstr>
      <vt:lpstr>Inconfidência mineira: Ilustração e revolta</vt:lpstr>
      <vt:lpstr>Cláudio Manoel da costa: Os sonetos amorosos</vt:lpstr>
      <vt:lpstr>Tomás Antônio Gonzaga: O pastor apaixonado</vt:lpstr>
      <vt:lpstr>A poesia satírica</vt:lpstr>
      <vt:lpstr>Outros árcades</vt:lpstr>
      <vt:lpstr>O Uraguai</vt:lpstr>
      <vt:lpstr>Caramuru</vt:lpstr>
      <vt:lpstr>Projeto literário do Arcadismo</vt:lpstr>
      <vt:lpstr>Projeto literário II</vt:lpstr>
      <vt:lpstr>Parte de um poema – Tomás Antônio Gonzaga</vt:lpstr>
      <vt:lpstr>Analisando</vt:lpstr>
      <vt:lpstr>Carpe diem</vt:lpstr>
    </vt:vector>
  </TitlesOfParts>
  <LinksUpToDate>false</LinksUpToDate>
  <SharedDoc>false</SharedDoc>
  <HyperlinksChanged>false</HyperlinksChanged>
  <Application>Microsoft Office PowerPoint</Application>
  <AppVersion>15.0000</AppVersion>
  <PresentationFormat>Widescreen</PresentationFormat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2020-04-12T17:57:10Z</dcterms:created>
  <dc:creator>Beatriz Oliveira</dc:creator>
  <cp:lastModifiedBy>Beatriz Oliveira</cp:lastModifiedBy>
  <cp:lastPrinted>2020-04-20T00:30:40Z</cp:lastPrinted>
  <dcterms:modified xsi:type="dcterms:W3CDTF">2021-11-08T21:35:50Z</dcterms:modified>
  <cp:revision>87</cp:revision>
  <dc:title>Apresentação do PowerPoint</dc:title>
</cp:coreProperties>
</file>