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9" r:id="rId1"/>
  </p:sldMasterIdLst>
  <p:handoutMasterIdLst>
    <p:handoutMasterId r:id="rId16"/>
  </p:handoutMasterIdLst>
  <p:sldIdLst>
    <p:sldId id="256" r:id="rId2"/>
    <p:sldId id="289" r:id="rId3"/>
    <p:sldId id="291" r:id="rId4"/>
    <p:sldId id="297" r:id="rId5"/>
    <p:sldId id="290" r:id="rId6"/>
    <p:sldId id="293" r:id="rId7"/>
    <p:sldId id="284" r:id="rId8"/>
    <p:sldId id="304" r:id="rId9"/>
    <p:sldId id="303" r:id="rId10"/>
    <p:sldId id="267" r:id="rId11"/>
    <p:sldId id="296" r:id="rId12"/>
    <p:sldId id="298" r:id="rId13"/>
    <p:sldId id="299" r:id="rId14"/>
    <p:sldId id="300" r:id="rId15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3508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8" cy="513508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r">
              <a:defRPr sz="1300"/>
            </a:lvl1pPr>
          </a:lstStyle>
          <a:p>
            <a:fld id="{8408B609-4CED-4DF5-B0E4-8FCAC076E266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8" cy="513507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8" cy="513507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r">
              <a:defRPr sz="1300"/>
            </a:lvl1pPr>
          </a:lstStyle>
          <a:p>
            <a:fld id="{46C13EC0-B3B9-4F24-9528-90A6C0B492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7029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08-05T15:41:09.3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22027 9327 0,'-25'0'63,"0"0"-48,0 0-15,0 0 16,-24 24-16,-26 1 16,1-25-16,-25 0 15,24 25 1,-98 0-16,148-25 15,-50 25-15,-24-25 16,-50 0-16,75 0 16,49 0-16,-24 0 15,-51 74-15,26-49 16,24 24 0,25-24-16,-74 74 15,74-74-15,-24 0 16,-50 49-16,74-49 0,0 0 15,-25 49-15,-24 26 16,24-1 0,26-25-16,-1-49 15,25 25-15,-50 74 16,50-25-16,-25-49 16,1-26-16,24 76 15,0-26-15,0-24 16,0-26-16,0 51 15,0-50 1,0 24 0,0-24-16,0 25 15,24 24-15,1-24 16,-25-25-16,25-25 16,-25 24-16,50 1 15,-50 0 1,24-25-16,1 50 15,50 24-15,-51-49 16,125 99-16,-124-124 16,49 49-16,26 51 15,49-26-15,49 75 16,-99-100-16,50 51 16,-50-1-16,124-25 15,-198-74-15,25 25 16,-1-25-16,1 50 15,-25-25-15,25-25 16,-1 24-16,1 1 16,-1-25 15,-24 0-31,0 0 16,25 0-16,49 25 15,0-25-15,-49 0 16,49 0-16,25 0 0,0 0 15,124 0 1,-99 0 0,-75 0-16,50-50 15,50-49-15,-149 74 16,74-24-16,25-51 16,-75 76-16,75-51 15,-74 26 1,49-26-16,-74 50 15,0-74 1,25-50 0,-50 125-16,0-1 15,0 0-15,0 0 16,0 0-16,0-24 16,-25-100-1,-25 99-15,-24-24 16,-26-100-16,26 25 15,0 100-15,49-1 16,0 50-16,-74-149 16,24 100-16,-123-150 15,124 125-15,-26 0 16,26-1-16,-25-24 16,-100-25-16,174 74 15,-49 1-15,0-1 16,24-49-16,-24 74 15,24 0-15,25 0 16,-24 25 15,24-24-31,0 24 16,0-25 0,0-25-1,-24 50 63,24 0-62,0 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7AFFB9B-9FB8-469E-96F9-4D32314110B6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7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5570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35BB1C6-BF8F-4481-8AB2-603A1C8A906A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98739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35BB1C6-BF8F-4481-8AB2-603A1C8A906A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031525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35BB1C6-BF8F-4481-8AB2-603A1C8A906A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05924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60080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6395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993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BDECAF-D3BE-4069-9C78-642ECCD01477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6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2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F7F47CF-67C9-420C-80A5-E2069FF0C2DF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69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5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57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0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17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76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47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3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uff.br/riuff/bitstream/1/11423/1/TCC%20YASMIN%20DE%20ARAUJO.pd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BARROCO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378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030E97-37C2-46BE-8105-E2ED971B3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projeto Literário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AE43C21-7A42-4420-8657-395E34522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18952"/>
            <a:ext cx="10820400" cy="4299733"/>
          </a:xfrm>
        </p:spPr>
        <p:txBody>
          <a:bodyPr>
            <a:normAutofit/>
          </a:bodyPr>
          <a:lstStyle/>
          <a:p>
            <a:pPr lvl="0"/>
            <a:r>
              <a:rPr lang="pt-BR" dirty="0" smtClean="0"/>
              <a:t>Poeta italiano </a:t>
            </a:r>
            <a:r>
              <a:rPr lang="pt-BR" dirty="0" err="1" smtClean="0"/>
              <a:t>Giambattista</a:t>
            </a:r>
            <a:r>
              <a:rPr lang="pt-BR" dirty="0" smtClean="0"/>
              <a:t> Marini (1568-1625) – </a:t>
            </a:r>
            <a:r>
              <a:rPr lang="pt-BR" b="1" dirty="0" smtClean="0">
                <a:solidFill>
                  <a:schemeClr val="accent1"/>
                </a:solidFill>
              </a:rPr>
              <a:t>“a poesia tem o desejo de reproduzir o espanto”. </a:t>
            </a:r>
            <a:r>
              <a:rPr lang="pt-BR" dirty="0" smtClean="0"/>
              <a:t>Por isso, dinamismo </a:t>
            </a:r>
            <a:r>
              <a:rPr lang="pt-BR" dirty="0"/>
              <a:t>e </a:t>
            </a:r>
            <a:r>
              <a:rPr lang="pt-BR" dirty="0" smtClean="0"/>
              <a:t>teatralidade, com</a:t>
            </a:r>
            <a:r>
              <a:rPr lang="pt-BR" dirty="0"/>
              <a:t> </a:t>
            </a:r>
            <a:r>
              <a:rPr lang="pt-BR" dirty="0" smtClean="0"/>
              <a:t>objetivo </a:t>
            </a:r>
            <a:r>
              <a:rPr lang="pt-BR" dirty="0"/>
              <a:t>de chocar o espectador – </a:t>
            </a:r>
            <a:r>
              <a:rPr lang="pt-BR" b="1" dirty="0">
                <a:solidFill>
                  <a:schemeClr val="accent1"/>
                </a:solidFill>
              </a:rPr>
              <a:t>curvas e traços </a:t>
            </a:r>
            <a:r>
              <a:rPr lang="pt-BR" b="1" dirty="0" smtClean="0">
                <a:solidFill>
                  <a:schemeClr val="accent1"/>
                </a:solidFill>
              </a:rPr>
              <a:t>hiper-realistas na pintura e escultura;</a:t>
            </a:r>
            <a:endParaRPr lang="pt-BR" b="1" dirty="0">
              <a:solidFill>
                <a:schemeClr val="accent1"/>
              </a:solidFill>
            </a:endParaRPr>
          </a:p>
          <a:p>
            <a:endParaRPr lang="pt-BR" b="1" dirty="0" smtClean="0"/>
          </a:p>
          <a:p>
            <a:r>
              <a:rPr lang="pt-BR" dirty="0" smtClean="0"/>
              <a:t>Agentes do discurso</a:t>
            </a:r>
          </a:p>
          <a:p>
            <a:r>
              <a:rPr lang="pt-BR" dirty="0" smtClean="0"/>
              <a:t>Circulação dos textos: restritas à corte, centro de poder, e à universidade, centro de saber;</a:t>
            </a:r>
          </a:p>
          <a:p>
            <a:pPr algn="just"/>
            <a:r>
              <a:rPr lang="pt-BR" dirty="0" smtClean="0"/>
              <a:t>Surgem as </a:t>
            </a:r>
            <a:r>
              <a:rPr lang="pt-BR" b="1" dirty="0" smtClean="0"/>
              <a:t>Academias</a:t>
            </a:r>
            <a:r>
              <a:rPr lang="pt-BR" dirty="0" smtClean="0"/>
              <a:t>, agremiações culturais que reúnem autores para estudar poesia e os tratados da retórica dos clássicos latinos.</a:t>
            </a:r>
          </a:p>
          <a:p>
            <a:r>
              <a:rPr lang="pt-BR" dirty="0" smtClean="0"/>
              <a:t>Poemas publicados em cópias manuscritas, para evitar que o público maior leia, porque é tido como “vulgar”.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84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948517"/>
          </a:xfrm>
        </p:spPr>
        <p:txBody>
          <a:bodyPr/>
          <a:lstStyle/>
          <a:p>
            <a:r>
              <a:rPr lang="pt-BR" dirty="0" smtClean="0"/>
              <a:t>O barroco e o público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712890"/>
            <a:ext cx="10820400" cy="4505795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Como é escrita de poetas para poetas, provoca disputas literárias nas </a:t>
            </a:r>
            <a:r>
              <a:rPr lang="pt-BR" b="1" dirty="0" smtClean="0"/>
              <a:t>Academias</a:t>
            </a:r>
            <a:r>
              <a:rPr lang="pt-BR" dirty="0" smtClean="0"/>
              <a:t> e faz com que os textos sejam sofisticados, já que o objetivo é demonstrar o melhor domínio da retórica clássica no desenvolvimento de temas sagrados;</a:t>
            </a:r>
          </a:p>
          <a:p>
            <a:pPr algn="just"/>
            <a:r>
              <a:rPr lang="pt-BR" b="1" dirty="0" smtClean="0">
                <a:solidFill>
                  <a:schemeClr val="accent1"/>
                </a:solidFill>
              </a:rPr>
              <a:t>Leitor e poeta precisavam ser sofisticados para entender o jogo da poesia.</a:t>
            </a:r>
          </a:p>
          <a:p>
            <a:pPr algn="just"/>
            <a:r>
              <a:rPr lang="pt-BR" dirty="0" smtClean="0"/>
              <a:t>O </a:t>
            </a:r>
            <a:r>
              <a:rPr lang="pt-BR" b="1" dirty="0" err="1" smtClean="0"/>
              <a:t>fusionismo</a:t>
            </a:r>
            <a:r>
              <a:rPr lang="pt-BR" dirty="0" smtClean="0"/>
              <a:t> entre as visões medievais e renascentistas, antagônicas reflete o uso constante de antíteses e paradoxos.</a:t>
            </a:r>
          </a:p>
          <a:p>
            <a:pPr algn="just"/>
            <a:r>
              <a:rPr lang="pt-BR" dirty="0" smtClean="0"/>
              <a:t>Consequentemente tenta conciliar extremos (temas) como pecado/perdão, erotismo/espiritualidade.</a:t>
            </a:r>
          </a:p>
          <a:p>
            <a:pPr algn="just"/>
            <a:r>
              <a:rPr lang="pt-BR" dirty="0" smtClean="0"/>
              <a:t>Pessimismo e “</a:t>
            </a:r>
            <a:r>
              <a:rPr lang="pt-BR" dirty="0" err="1" smtClean="0"/>
              <a:t>feísmo</a:t>
            </a:r>
            <a:r>
              <a:rPr lang="pt-BR" dirty="0" smtClean="0"/>
              <a:t>” – caráter dramático que </a:t>
            </a:r>
            <a:r>
              <a:rPr lang="pt-BR" b="1" dirty="0" smtClean="0">
                <a:solidFill>
                  <a:schemeClr val="accent1"/>
                </a:solidFill>
              </a:rPr>
              <a:t>aponta que a vida terrena é caracterizada por traços que sugerem tristeza e sofrimento</a:t>
            </a:r>
            <a:r>
              <a:rPr lang="pt-BR" dirty="0" smtClean="0"/>
              <a:t>, em oposição a felicidade celestial. </a:t>
            </a:r>
            <a:r>
              <a:rPr lang="pt-BR" b="1" dirty="0" smtClean="0">
                <a:solidFill>
                  <a:schemeClr val="accent1"/>
                </a:solidFill>
              </a:rPr>
              <a:t>Assim, dividido entre fé e razão, o homem se volta para a fé na esperança de alcançar a glória divina. Exploram a miséria da condição humana.</a:t>
            </a:r>
            <a:endParaRPr lang="pt-B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7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3792" y="2057402"/>
            <a:ext cx="10952408" cy="4253246"/>
          </a:xfrm>
        </p:spPr>
        <p:txBody>
          <a:bodyPr/>
          <a:lstStyle/>
          <a:p>
            <a:pPr algn="just"/>
            <a:r>
              <a:rPr lang="pt-BR" b="1" dirty="0" smtClean="0"/>
              <a:t>Rebuscamento</a:t>
            </a:r>
            <a:r>
              <a:rPr lang="pt-BR" dirty="0" smtClean="0"/>
              <a:t> é o gosto do </a:t>
            </a:r>
            <a:r>
              <a:rPr lang="pt-BR" b="1" dirty="0" smtClean="0">
                <a:solidFill>
                  <a:schemeClr val="accent1"/>
                </a:solidFill>
              </a:rPr>
              <a:t>artista pelo detalhe e ornamentação</a:t>
            </a:r>
            <a:r>
              <a:rPr lang="pt-BR" dirty="0" smtClean="0"/>
              <a:t>, seja da arquitetura, seja da pintura, seja da literatura.</a:t>
            </a:r>
          </a:p>
          <a:p>
            <a:pPr algn="just"/>
            <a:r>
              <a:rPr lang="pt-BR" b="1" dirty="0" smtClean="0"/>
              <a:t>Dinamismo e teatralidade – </a:t>
            </a:r>
            <a:r>
              <a:rPr lang="pt-BR" dirty="0" smtClean="0"/>
              <a:t>aparecem </a:t>
            </a:r>
            <a:r>
              <a:rPr lang="pt-BR" dirty="0" smtClean="0">
                <a:solidFill>
                  <a:schemeClr val="accent1"/>
                </a:solidFill>
              </a:rPr>
              <a:t>da tentativa de criar sensação de movimento, que mostra a instabilidade do período</a:t>
            </a:r>
            <a:r>
              <a:rPr lang="pt-BR" dirty="0" smtClean="0"/>
              <a:t>. </a:t>
            </a:r>
            <a:r>
              <a:rPr lang="pt-BR" dirty="0" smtClean="0"/>
              <a:t>Assim, linhas curvas aparecem mais, obra hiper-realistas, dando caráter exagerado, chocando o </a:t>
            </a:r>
            <a:r>
              <a:rPr lang="pt-BR" dirty="0" smtClean="0"/>
              <a:t>observador</a:t>
            </a:r>
          </a:p>
          <a:p>
            <a:pPr algn="just"/>
            <a:r>
              <a:rPr lang="pt-BR" dirty="0"/>
              <a:t>A literatura barroca usa também antíteses, paradoxos e hipérboles.</a:t>
            </a:r>
          </a:p>
          <a:p>
            <a:pPr marL="0" indent="0" algn="just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81019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91" y="348512"/>
            <a:ext cx="4224271" cy="6204575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/>
              <p14:cNvContentPartPr/>
              <p14:nvPr/>
            </p14:nvContentPartPr>
            <p14:xfrm>
              <a:off x="7197480" y="3357720"/>
              <a:ext cx="1464840" cy="1125360"/>
            </p14:xfrm>
          </p:contentPart>
        </mc:Choice>
        <mc:Fallback xmlns="">
          <p:pic>
            <p:nvPicPr>
              <p:cNvPr id="2" name="Tinta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8120" y="3348360"/>
                <a:ext cx="1483560" cy="114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280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Reflexão sobre a fragilidade humana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Leitura dos poetas clássicos influencia a escolha dos temas mais recorrentes da poesia barroca, </a:t>
            </a:r>
            <a:r>
              <a:rPr lang="pt-BR" b="1" dirty="0" smtClean="0">
                <a:solidFill>
                  <a:schemeClr val="accent1"/>
                </a:solidFill>
              </a:rPr>
              <a:t>como a fragilidade da vida humana, a fugacidade do tempo, a crítica à vaidade (a beleza é sempre destruída pela passagem do tempo), as contradições do amor.</a:t>
            </a:r>
          </a:p>
          <a:p>
            <a:pPr algn="just"/>
            <a:r>
              <a:rPr lang="pt-BR" dirty="0" smtClean="0"/>
              <a:t>A qualidade dos escritores eram avaliadas mais pela agudeza e engenho deles do que pela escolha temática.</a:t>
            </a:r>
          </a:p>
          <a:p>
            <a:pPr algn="just"/>
            <a:r>
              <a:rPr lang="pt-BR" u="sng" dirty="0"/>
              <a:t>Agudeza</a:t>
            </a:r>
            <a:r>
              <a:rPr lang="pt-BR" dirty="0"/>
              <a:t>: dizer algo </a:t>
            </a:r>
            <a:r>
              <a:rPr lang="pt-BR" b="1" dirty="0">
                <a:solidFill>
                  <a:schemeClr val="accent1"/>
                </a:solidFill>
              </a:rPr>
              <a:t>de modo imprevisto e inteligente</a:t>
            </a:r>
            <a:r>
              <a:rPr lang="pt-BR" dirty="0"/>
              <a:t>, utilizando metáforas e analogias, por exemplo.</a:t>
            </a:r>
            <a:endParaRPr lang="pt-BR" sz="3400" dirty="0"/>
          </a:p>
          <a:p>
            <a:pPr algn="just"/>
            <a:r>
              <a:rPr lang="pt-BR" u="sng" dirty="0"/>
              <a:t>Engenho</a:t>
            </a:r>
            <a:r>
              <a:rPr lang="pt-BR" dirty="0"/>
              <a:t>: </a:t>
            </a:r>
            <a:r>
              <a:rPr lang="pt-BR" b="1" dirty="0">
                <a:solidFill>
                  <a:srgbClr val="FF0000"/>
                </a:solidFill>
              </a:rPr>
              <a:t>capacidade de promover correspondência inesperada </a:t>
            </a:r>
            <a:r>
              <a:rPr lang="pt-BR" dirty="0"/>
              <a:t>entre ideias e conseguir sintetizar um pensamento em “palavras </a:t>
            </a:r>
            <a:r>
              <a:rPr lang="pt-BR" dirty="0" smtClean="0"/>
              <a:t>brilhantes”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713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635585"/>
            <a:ext cx="8610600" cy="1038669"/>
          </a:xfrm>
        </p:spPr>
        <p:txBody>
          <a:bodyPr/>
          <a:lstStyle/>
          <a:p>
            <a:r>
              <a:rPr lang="pt-BR" dirty="0" smtClean="0"/>
              <a:t>Tensão no mundo da fé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6669" y="1674254"/>
            <a:ext cx="11191741" cy="4752304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Século XVI – 1517</a:t>
            </a:r>
            <a:r>
              <a:rPr lang="pt-BR" dirty="0" smtClean="0"/>
              <a:t> – O alemão Martinho Lutero divulgou um conjunto de 95 teses em que denunciava a venda do perdão (indulgência) como uma prática corrupta da Igreja Católica .</a:t>
            </a:r>
          </a:p>
          <a:p>
            <a:pPr algn="just"/>
            <a:r>
              <a:rPr lang="pt-BR" dirty="0" smtClean="0"/>
              <a:t>Segundo Lutero, o único caminho para a salvação pessoal era uma vida regrada, marcada pela religiosidade, pelo arrependimento sincero dos pecados e pela confiança na misericórdia de Deus.</a:t>
            </a:r>
          </a:p>
          <a:p>
            <a:pPr algn="just"/>
            <a:r>
              <a:rPr lang="pt-BR" dirty="0" smtClean="0"/>
              <a:t>Em pouco tempo, toda a Alemanha e restante da Europa, muitos fiéis, abandonaram a Igreja Católica para seguir os preceitos luteranos, por isso Lutero foi excomungado pelo papa Leão X. No entanto, a Reforma Protestante já não poderia mais ser parada.</a:t>
            </a:r>
          </a:p>
          <a:p>
            <a:pPr algn="just"/>
            <a:r>
              <a:rPr lang="pt-BR" dirty="0" smtClean="0"/>
              <a:t>João Calvino (luterano convertido) passa a defender a ideia de que a prosperidade obtida por meio do trabalho, era uma manifestação do favor divino</a:t>
            </a:r>
            <a:r>
              <a:rPr lang="pt-BR" dirty="0" smtClean="0">
                <a:solidFill>
                  <a:srgbClr val="FF0000"/>
                </a:solidFill>
              </a:rPr>
              <a:t>. </a:t>
            </a:r>
            <a:r>
              <a:rPr lang="pt-BR" b="1" dirty="0" smtClean="0">
                <a:solidFill>
                  <a:srgbClr val="FF0000"/>
                </a:solidFill>
              </a:rPr>
              <a:t>O lucro passa a ser aceitável e há uma debandada ainda maior de católicos e a burguesia adere ao protestantismo</a:t>
            </a:r>
            <a:r>
              <a:rPr lang="pt-BR" b="1" dirty="0" smtClean="0"/>
              <a:t>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30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548652"/>
            <a:ext cx="8610600" cy="1293028"/>
          </a:xfrm>
        </p:spPr>
        <p:txBody>
          <a:bodyPr/>
          <a:lstStyle/>
          <a:p>
            <a:r>
              <a:rPr lang="pt-BR" dirty="0" smtClean="0"/>
              <a:t>A reação católica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9245" y="1841679"/>
            <a:ext cx="11384924" cy="4623515"/>
          </a:xfrm>
        </p:spPr>
        <p:txBody>
          <a:bodyPr/>
          <a:lstStyle/>
          <a:p>
            <a:pPr algn="just"/>
            <a:r>
              <a:rPr lang="pt-BR" dirty="0" smtClean="0">
                <a:solidFill>
                  <a:srgbClr val="FF0000"/>
                </a:solidFill>
              </a:rPr>
              <a:t>Quase três décadas depois, em 1545</a:t>
            </a:r>
            <a:r>
              <a:rPr lang="pt-BR" dirty="0" smtClean="0"/>
              <a:t>, a reação católica, conhecida com contrarreforma, começou com a instalação do Concílio de Trento, para definir medidas que pudessem conter as consequências da Reforma Protestante.</a:t>
            </a:r>
          </a:p>
          <a:p>
            <a:pPr algn="just"/>
            <a:r>
              <a:rPr lang="pt-BR" dirty="0" smtClean="0"/>
              <a:t>Algumas das medidas mais importantes foram:</a:t>
            </a:r>
          </a:p>
          <a:p>
            <a:pPr algn="just"/>
            <a:r>
              <a:rPr lang="pt-BR" dirty="0" smtClean="0"/>
              <a:t>O ressurgimento do tribunal do santo ofício (Sagrada Inquisição);</a:t>
            </a:r>
          </a:p>
          <a:p>
            <a:pPr algn="just"/>
            <a:r>
              <a:rPr lang="pt-BR" dirty="0" smtClean="0"/>
              <a:t>A criação do índice dos livros proibidos (Index), como os de Copérnico, Descartes, Galileu, entre outros (a relação só parou de ser feita após a segunda metade do século XX)</a:t>
            </a:r>
          </a:p>
          <a:p>
            <a:pPr algn="just"/>
            <a:r>
              <a:rPr lang="pt-BR" dirty="0" smtClean="0"/>
              <a:t>A criação da companhia de Jesus pelo padre Inácio de Loyola. Um grupo de combate à Reforma (chegam ao Brasil em 1549 – período da literatura de viagens);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000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Quadro </a:t>
            </a:r>
            <a:r>
              <a:rPr lang="pt-BR" dirty="0" err="1" smtClean="0"/>
              <a:t>resumitivo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264674"/>
              </p:ext>
            </p:extLst>
          </p:nvPr>
        </p:nvGraphicFramePr>
        <p:xfrm>
          <a:off x="1777283" y="2057401"/>
          <a:ext cx="8718998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9499"/>
                <a:gridCol w="43594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Renascimento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Barroco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Séc.</a:t>
                      </a:r>
                      <a:r>
                        <a:rPr lang="pt-BR" baseline="0" dirty="0" smtClean="0"/>
                        <a:t> XVI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(Final</a:t>
                      </a:r>
                      <a:r>
                        <a:rPr lang="pt-BR" baseline="0" dirty="0" smtClean="0"/>
                        <a:t> do XVI) e </a:t>
                      </a:r>
                      <a:r>
                        <a:rPr lang="pt-BR" dirty="0" smtClean="0"/>
                        <a:t>XVII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Grandes navegações/Reforma protestante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Contrarreforma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Perda do poder da Igreja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Recuperação do poder pela igreja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Razão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Emoção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Valorização do homem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Homem versus religião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Mitologia clássica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Símbolos</a:t>
                      </a:r>
                      <a:r>
                        <a:rPr lang="pt-BR" baseline="0" dirty="0" smtClean="0"/>
                        <a:t> católicos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Apelo</a:t>
                      </a:r>
                      <a:r>
                        <a:rPr lang="pt-BR" baseline="0" dirty="0" smtClean="0"/>
                        <a:t> à razão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Apelo aos sentidos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Tentativa de definição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Contrastes 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Simplicidade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Complexidade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04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608" y="0"/>
            <a:ext cx="5873750" cy="6745288"/>
          </a:xfrm>
        </p:spPr>
      </p:pic>
      <p:sp>
        <p:nvSpPr>
          <p:cNvPr id="5" name="CaixaDeTexto 4"/>
          <p:cNvSpPr txBox="1"/>
          <p:nvPr/>
        </p:nvSpPr>
        <p:spPr>
          <a:xfrm>
            <a:off x="386366" y="2025182"/>
            <a:ext cx="49068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Como movimento cultural e artístico, o Barroco se estende do final do século XVI até o início do século XVIII, com o Iluminismo.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FF0000"/>
                </a:solidFill>
              </a:rPr>
              <a:t>Começa na Itália e alcança vários países europeus e algumas de suas colônias, como o Brasil.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A reação católica ao protestantismo terá uma forte influência na definição das características do Barroco.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Na origem dessas características, há uma tensão que nasce na tentativa de fundir visões opostas: </a:t>
            </a:r>
            <a:r>
              <a:rPr lang="pt-BR" b="1" dirty="0" smtClean="0">
                <a:solidFill>
                  <a:srgbClr val="FF0000"/>
                </a:solidFill>
              </a:rPr>
              <a:t>a perspectiva antropocêntrica, herdada do Renascimento, e a teocêntrica, resgatada da Contrarreforma.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70455" y="1355482"/>
            <a:ext cx="5378093" cy="66970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dirty="0" smtClean="0"/>
              <a:t>Barroco: a harmonia da dissonância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76999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Barroco: a harmonia da dissonância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3639" y="2057401"/>
            <a:ext cx="11042561" cy="4330519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Como consequência dessas posturas conflitantes, a arte </a:t>
            </a:r>
            <a:r>
              <a:rPr lang="pt-BR" b="1" dirty="0" smtClean="0">
                <a:solidFill>
                  <a:srgbClr val="FF0000"/>
                </a:solidFill>
              </a:rPr>
              <a:t>barroca será marcada pela angústia de um ser humano atormentado por grandes dúvidas existenciais.</a:t>
            </a:r>
          </a:p>
          <a:p>
            <a:pPr algn="just"/>
            <a:r>
              <a:rPr lang="pt-BR" dirty="0" smtClean="0"/>
              <a:t>Os temas religiosos são tratados por mestres da pintura, </a:t>
            </a:r>
            <a:r>
              <a:rPr lang="pt-BR" dirty="0" smtClean="0">
                <a:solidFill>
                  <a:srgbClr val="FF0000"/>
                </a:solidFill>
              </a:rPr>
              <a:t>como </a:t>
            </a:r>
            <a:r>
              <a:rPr lang="pt-BR" dirty="0" err="1" smtClean="0">
                <a:solidFill>
                  <a:srgbClr val="FF0000"/>
                </a:solidFill>
              </a:rPr>
              <a:t>Caravaggio</a:t>
            </a:r>
            <a:r>
              <a:rPr lang="pt-BR" dirty="0" smtClean="0">
                <a:solidFill>
                  <a:srgbClr val="FF0000"/>
                </a:solidFill>
              </a:rPr>
              <a:t>, Rubens, </a:t>
            </a:r>
            <a:r>
              <a:rPr lang="pt-BR" dirty="0" err="1" smtClean="0">
                <a:solidFill>
                  <a:srgbClr val="FF0000"/>
                </a:solidFill>
              </a:rPr>
              <a:t>Rembrant</a:t>
            </a:r>
            <a:r>
              <a:rPr lang="pt-BR" dirty="0" smtClean="0">
                <a:solidFill>
                  <a:srgbClr val="FF0000"/>
                </a:solidFill>
              </a:rPr>
              <a:t> e Velásquez</a:t>
            </a:r>
            <a:r>
              <a:rPr lang="pt-BR" dirty="0" smtClean="0"/>
              <a:t>, que expressam de forma enfática as contradições da época.</a:t>
            </a:r>
          </a:p>
          <a:p>
            <a:pPr algn="just"/>
            <a:r>
              <a:rPr lang="pt-BR" dirty="0" smtClean="0"/>
              <a:t>O desafio do barroco era unir essas tensões. Assim, a arte vive de contrastes que traduzem a tensão entre a aspiração à harmonia e à felicidade eterna e a beleza na luta e no sofrimento humano;</a:t>
            </a:r>
          </a:p>
          <a:p>
            <a:pPr algn="just"/>
            <a:r>
              <a:rPr lang="pt-BR" dirty="0" smtClean="0"/>
              <a:t>As obras dos principais artistas buscam unir aspectos contraditórios: sagrado e profano, luzes e sombras (oposição que origina uma técnica conhecida como </a:t>
            </a:r>
            <a:r>
              <a:rPr lang="pt-BR" dirty="0" err="1" smtClean="0"/>
              <a:t>chiaroscuro</a:t>
            </a:r>
            <a:r>
              <a:rPr lang="pt-BR" dirty="0" smtClean="0"/>
              <a:t>, isto é, claro-escuro), o paganismo e o cristianismo, o racional e o irracional.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667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5492" y="103032"/>
            <a:ext cx="6266047" cy="651027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11369" y="445878"/>
            <a:ext cx="4185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i="1" dirty="0"/>
              <a:t>A morte da virgem, </a:t>
            </a:r>
            <a:r>
              <a:rPr lang="pt-PT" dirty="0"/>
              <a:t>de Caravaggio, 1606. Óleo sobre </a:t>
            </a:r>
            <a:r>
              <a:rPr lang="pt-PT" dirty="0" smtClean="0"/>
              <a:t>tela.</a:t>
            </a:r>
            <a:endParaRPr lang="pt-PT" i="1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212501" y="1378040"/>
            <a:ext cx="547996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PT" i="1" dirty="0"/>
              <a:t>Na tela </a:t>
            </a:r>
            <a:r>
              <a:rPr lang="pt-PT" b="1" i="1" u="sng" dirty="0"/>
              <a:t>A morte da Virgem</a:t>
            </a:r>
            <a:r>
              <a:rPr lang="pt-PT" dirty="0"/>
              <a:t>, </a:t>
            </a:r>
            <a:r>
              <a:rPr lang="pt-PT" i="1" dirty="0"/>
              <a:t>vemos sintetizados temas fundamentalmente excludentes, como a união entre o sagrado e o profano.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PT" i="1" dirty="0"/>
              <a:t>O pintor </a:t>
            </a:r>
            <a:r>
              <a:rPr lang="pt-PT" dirty="0"/>
              <a:t>se </a:t>
            </a:r>
            <a:r>
              <a:rPr lang="pt-PT" i="1" dirty="0"/>
              <a:t>afasta de qualquer idealização ao retratar Maria, mãe de </a:t>
            </a:r>
            <a:r>
              <a:rPr lang="pt-PT" dirty="0"/>
              <a:t>Jesus, </a:t>
            </a:r>
            <a:r>
              <a:rPr lang="pt-PT" i="1" dirty="0"/>
              <a:t>despida de qualquer traço divino. Ela aparece morta em um cenário tenebroso, como um </a:t>
            </a:r>
            <a:r>
              <a:rPr lang="pt-PT" dirty="0"/>
              <a:t>ser </a:t>
            </a:r>
            <a:r>
              <a:rPr lang="pt-PT" i="1" dirty="0"/>
              <a:t>humano qualquer, Maria Madalena </a:t>
            </a:r>
            <a:r>
              <a:rPr lang="pt-PT" dirty="0"/>
              <a:t>chora </a:t>
            </a:r>
            <a:r>
              <a:rPr lang="pt-PT" i="1" dirty="0"/>
              <a:t>ao seu lado, desesperada; ao redor da Virgem os 11 discípulos lançam olhares consternados. Segundo o crítico Lioneflo Venturi, Caravaggio estabelece uma nova relação entre as figuras e o espaço em que aparecem; ao mesmo tempo, explora ao máximo os volumes, as cores, a luminosidade, delimitando </a:t>
            </a:r>
            <a:r>
              <a:rPr lang="pt-PT" b="1" i="1" dirty="0"/>
              <a:t>as </a:t>
            </a:r>
            <a:r>
              <a:rPr lang="pt-PT" i="1" dirty="0"/>
              <a:t>formos por meio de violentos contrastes de luz e sombra, valorizando  alguns detalhes, escondendo outros</a:t>
            </a:r>
            <a:r>
              <a:rPr lang="pt-PT" i="1" dirty="0" smtClean="0"/>
              <a:t>.</a:t>
            </a:r>
            <a:endParaRPr lang="pt-PT" i="1" dirty="0"/>
          </a:p>
        </p:txBody>
      </p:sp>
    </p:spTree>
    <p:extLst>
      <p:ext uri="{BB962C8B-B14F-4D97-AF65-F5344CB8AC3E}">
        <p14:creationId xmlns:p14="http://schemas.microsoft.com/office/powerpoint/2010/main" val="102971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43979" y="390885"/>
            <a:ext cx="5898524" cy="716698"/>
          </a:xfrm>
        </p:spPr>
        <p:txBody>
          <a:bodyPr>
            <a:normAutofit/>
          </a:bodyPr>
          <a:lstStyle/>
          <a:p>
            <a:r>
              <a:rPr lang="pt-BR" sz="1500" dirty="0" err="1"/>
              <a:t>artemisia</a:t>
            </a:r>
            <a:r>
              <a:rPr lang="pt-BR" sz="1500" dirty="0"/>
              <a:t> </a:t>
            </a:r>
            <a:r>
              <a:rPr lang="pt-BR" sz="1500" dirty="0" err="1" smtClean="0"/>
              <a:t>gentileschi</a:t>
            </a:r>
            <a:r>
              <a:rPr lang="pt-BR" sz="1500" dirty="0" smtClean="0"/>
              <a:t/>
            </a:r>
            <a:br>
              <a:rPr lang="pt-BR" sz="1500" dirty="0" smtClean="0"/>
            </a:br>
            <a:r>
              <a:rPr lang="pt-BR" sz="1500" dirty="0" smtClean="0"/>
              <a:t>Judite decapitando </a:t>
            </a:r>
            <a:r>
              <a:rPr lang="pt-BR" sz="1500" dirty="0" err="1" smtClean="0"/>
              <a:t>Holofernes</a:t>
            </a:r>
            <a:endParaRPr lang="pt-BR" sz="1500" dirty="0"/>
          </a:p>
        </p:txBody>
      </p:sp>
      <p:pic>
        <p:nvPicPr>
          <p:cNvPr id="2050" name="Picture 2" descr="Judite decapitando Holofernes – Wikipédia, a enciclopédia liv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2767" cy="684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040192" y="1249251"/>
            <a:ext cx="52288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É um nível elevado de intensidade e dramaticidade, requisitos tão almejados no estilo Barroco. </a:t>
            </a: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Aproxima-se </a:t>
            </a:r>
            <a:r>
              <a:rPr lang="pt-BR" dirty="0"/>
              <a:t>mais das mulheres reais, ela é uma heroína que de fato sujou as mãos, fazendo com vontade e convicção o que precisava fazer, como se pode ver explicitado na expressão facial, na linguagem corporal da personagem e também no lençol amarrotado, que indica sinais de luta entre os personagens. </a:t>
            </a: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Esse </a:t>
            </a:r>
            <a:r>
              <a:rPr lang="pt-BR" dirty="0"/>
              <a:t>quadro de Artemísia é considerado sua vingança pictórica pela agressão que sofreu. Judite é a projeção de </a:t>
            </a:r>
            <a:r>
              <a:rPr lang="pt-BR" dirty="0" err="1"/>
              <a:t>Artemisia</a:t>
            </a:r>
            <a:r>
              <a:rPr lang="pt-BR" dirty="0"/>
              <a:t>, e </a:t>
            </a:r>
            <a:r>
              <a:rPr lang="pt-BR" dirty="0" err="1"/>
              <a:t>Holofernes</a:t>
            </a:r>
            <a:r>
              <a:rPr lang="pt-BR" dirty="0"/>
              <a:t>, o pintor e agressor Agostino </a:t>
            </a:r>
            <a:r>
              <a:rPr lang="pt-BR" dirty="0" err="1"/>
              <a:t>Tassi</a:t>
            </a:r>
            <a:r>
              <a:rPr lang="pt-BR" dirty="0"/>
              <a:t> que dela abusou quando jovem</a:t>
            </a:r>
            <a:r>
              <a:rPr lang="pt-BR" dirty="0" smtClean="0"/>
              <a:t>.  </a:t>
            </a:r>
            <a:br>
              <a:rPr lang="pt-BR" dirty="0" smtClean="0"/>
            </a:br>
            <a:r>
              <a:rPr lang="pt-BR" dirty="0"/>
              <a:t>(fonte: </a:t>
            </a:r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app.uff.br/riuff/bitstream/1/11423/1/TCC%20YASMIN%20DE%20ARAUJO.pdf</a:t>
            </a:r>
            <a:r>
              <a:rPr lang="pt-BR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8003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06873" y="841646"/>
            <a:ext cx="2967507" cy="1322004"/>
          </a:xfrm>
        </p:spPr>
        <p:txBody>
          <a:bodyPr>
            <a:normAutofit/>
          </a:bodyPr>
          <a:lstStyle/>
          <a:p>
            <a:r>
              <a:rPr lang="pt-BR" sz="1500" dirty="0"/>
              <a:t>Judith e </a:t>
            </a:r>
            <a:r>
              <a:rPr lang="pt-BR" sz="1500" dirty="0" err="1" smtClean="0"/>
              <a:t>Holofernes</a:t>
            </a:r>
            <a:r>
              <a:rPr lang="pt-BR" sz="1500" dirty="0" smtClean="0"/>
              <a:t/>
            </a:r>
            <a:br>
              <a:rPr lang="pt-BR" sz="1500" dirty="0" smtClean="0"/>
            </a:br>
            <a:r>
              <a:rPr lang="pt-BR" sz="1500" dirty="0" smtClean="0"/>
              <a:t>- Versão de </a:t>
            </a:r>
            <a:r>
              <a:rPr lang="pt-BR" sz="1500" dirty="0" err="1"/>
              <a:t>Caravaggio</a:t>
            </a:r>
            <a:endParaRPr lang="pt-BR" sz="1500" dirty="0"/>
          </a:p>
        </p:txBody>
      </p:sp>
      <p:pic>
        <p:nvPicPr>
          <p:cNvPr id="1026" name="Picture 2" descr="Judith e Holofern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99" y="461213"/>
            <a:ext cx="7792928" cy="576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409903" y="1815920"/>
            <a:ext cx="36447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err="1"/>
              <a:t>Caravaggio</a:t>
            </a:r>
            <a:r>
              <a:rPr lang="pt-BR" dirty="0"/>
              <a:t> parece idealizar Judite, representando-a com uma aparência e vestes que se assemelham às de um anjo, a fonte da salvação. </a:t>
            </a: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Nem </a:t>
            </a:r>
            <a:r>
              <a:rPr lang="pt-BR" dirty="0"/>
              <a:t>mesmo seu vestido branco apresenta qualquer mácula, nem uma gota de sangue sequer, apesar da violência do ato cometido. </a:t>
            </a: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Na </a:t>
            </a:r>
            <a:r>
              <a:rPr lang="pt-BR" dirty="0"/>
              <a:t>história escrita, Judite foi a personificação da coragem e violência, mas tais características foram ocultadas pelo </a:t>
            </a:r>
            <a:r>
              <a:rPr lang="pt-BR" dirty="0" smtClean="0"/>
              <a:t>artista.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6435184"/>
      </p:ext>
    </p:extLst>
  </p:cSld>
  <p:clrMapOvr>
    <a:masterClrMapping/>
  </p:clrMapOvr>
</p:sld>
</file>

<file path=ppt/theme/theme1.xml><?xml version="1.0" encoding="utf-8"?>
<a:theme xmlns:a="http://schemas.openxmlformats.org/drawingml/2006/main" name="Trilha de Vapor">
  <a:themeElements>
    <a:clrScheme name="Trilha de Vap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Trilha de Vap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ilha de Vap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TM04033937[[fn=Trilha de Vapor]]</Template>
  <TotalTime>2441</TotalTime>
  <Words>1354</Words>
  <Application>Microsoft Office PowerPoint</Application>
  <PresentationFormat>Widescreen</PresentationFormat>
  <Paragraphs>76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Trilha de Vapor</vt:lpstr>
      <vt:lpstr>BARROCO</vt:lpstr>
      <vt:lpstr>Tensão no mundo da fé</vt:lpstr>
      <vt:lpstr>A reação católica</vt:lpstr>
      <vt:lpstr>Quadro resumitivo</vt:lpstr>
      <vt:lpstr>Apresentação do PowerPoint</vt:lpstr>
      <vt:lpstr>Barroco: a harmonia da dissonância</vt:lpstr>
      <vt:lpstr>Apresentação do PowerPoint</vt:lpstr>
      <vt:lpstr>artemisia gentileschi Judite decapitando Holofernes</vt:lpstr>
      <vt:lpstr>Judith e Holofernes - Versão de Caravaggio</vt:lpstr>
      <vt:lpstr>O projeto Literário</vt:lpstr>
      <vt:lpstr>O barroco e o público</vt:lpstr>
      <vt:lpstr>Conceito</vt:lpstr>
      <vt:lpstr>Apresentação do PowerPoint</vt:lpstr>
      <vt:lpstr>Reflexão sobre a fragilidade humana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HUMANISMO</dc:title>
  <dc:creator>Beatriz Oliveira</dc:creator>
  <cp:lastModifiedBy>Beatriz Oliveira</cp:lastModifiedBy>
  <cp:revision>85</cp:revision>
  <cp:lastPrinted>2020-04-12T18:43:18Z</cp:lastPrinted>
  <dcterms:created xsi:type="dcterms:W3CDTF">2019-04-07T05:06:41Z</dcterms:created>
  <dcterms:modified xsi:type="dcterms:W3CDTF">2021-10-18T18:13:25Z</dcterms:modified>
</cp:coreProperties>
</file>