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3" r:id="rId3"/>
    <p:sldId id="264" r:id="rId4"/>
    <p:sldId id="265" r:id="rId5"/>
    <p:sldId id="266" r:id="rId6"/>
    <p:sldId id="267" r:id="rId7"/>
    <p:sldId id="268" r:id="rId8"/>
    <p:sldId id="269" r:id="rId9"/>
    <p:sldId id="262"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6" r:id="rId25"/>
    <p:sldId id="287" r:id="rId26"/>
    <p:sldId id="288" r:id="rId27"/>
    <p:sldId id="289" r:id="rId28"/>
    <p:sldId id="290" r:id="rId29"/>
    <p:sldId id="291" r:id="rId30"/>
    <p:sldId id="292" r:id="rId31"/>
    <p:sldId id="293" r:id="rId32"/>
    <p:sldId id="294" r:id="rId33"/>
    <p:sldId id="29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61" autoAdjust="0"/>
    <p:restoredTop sz="94660"/>
  </p:normalViewPr>
  <p:slideViewPr>
    <p:cSldViewPr snapToGrid="0">
      <p:cViewPr varScale="1">
        <p:scale>
          <a:sx n="70" d="100"/>
          <a:sy n="70" d="100"/>
        </p:scale>
        <p:origin x="3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58295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8855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89664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060582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55071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58700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776713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761567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96213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57043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16731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92023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42121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1530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39495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87DE6118-2437-4B30-8E3C-4D2BE6020583}" type="datetimeFigureOut">
              <a:rPr lang="en-US" smtClean="0"/>
              <a:pPr/>
              <a:t>6/13/2022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309146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DE6118-2437-4B30-8E3C-4D2BE6020583}" type="datetimeFigureOut">
              <a:rPr lang="en-US" smtClean="0"/>
              <a:pPr/>
              <a:t>6/13/2022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E57DC2-970A-4B3E-BB1C-7A09969E49DF}" type="slidenum">
              <a:rPr lang="en-US" smtClean="0"/>
              <a:pPr/>
              <a:t>‹nº›</a:t>
            </a:fld>
            <a:endParaRPr lang="en-US" dirty="0"/>
          </a:p>
        </p:txBody>
      </p:sp>
    </p:spTree>
    <p:extLst>
      <p:ext uri="{BB962C8B-B14F-4D97-AF65-F5344CB8AC3E}">
        <p14:creationId xmlns:p14="http://schemas.microsoft.com/office/powerpoint/2010/main" val="22817031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solidFill>
                  <a:schemeClr val="tx1"/>
                </a:solidFill>
              </a:rPr>
              <a:t>Modernismo Portugal</a:t>
            </a:r>
          </a:p>
        </p:txBody>
      </p:sp>
      <p:sp>
        <p:nvSpPr>
          <p:cNvPr id="3" name="Subtítulo 2"/>
          <p:cNvSpPr>
            <a:spLocks noGrp="1"/>
          </p:cNvSpPr>
          <p:nvPr>
            <p:ph type="subTitle" idx="1"/>
          </p:nvPr>
        </p:nvSpPr>
        <p:spPr/>
        <p:txBody>
          <a:bodyPr/>
          <a:lstStyle/>
          <a:p>
            <a:r>
              <a:rPr lang="pt-BR" dirty="0">
                <a:solidFill>
                  <a:srgbClr val="FF0000"/>
                </a:solidFill>
              </a:rPr>
              <a:t> </a:t>
            </a:r>
          </a:p>
        </p:txBody>
      </p:sp>
    </p:spTree>
    <p:extLst>
      <p:ext uri="{BB962C8B-B14F-4D97-AF65-F5344CB8AC3E}">
        <p14:creationId xmlns:p14="http://schemas.microsoft.com/office/powerpoint/2010/main" val="2118925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Fernando Pessoa</a:t>
            </a:r>
          </a:p>
        </p:txBody>
      </p:sp>
      <p:sp>
        <p:nvSpPr>
          <p:cNvPr id="3" name="Subtítulo 2"/>
          <p:cNvSpPr>
            <a:spLocks noGrp="1"/>
          </p:cNvSpPr>
          <p:nvPr>
            <p:ph type="subTitle" idx="1"/>
          </p:nvPr>
        </p:nvSpPr>
        <p:spPr/>
        <p:txBody>
          <a:bodyPr/>
          <a:lstStyle/>
          <a:p>
            <a:r>
              <a:rPr lang="pt-BR" dirty="0"/>
              <a:t>Modernismo Portugal</a:t>
            </a:r>
          </a:p>
        </p:txBody>
      </p:sp>
    </p:spTree>
    <p:extLst>
      <p:ext uri="{BB962C8B-B14F-4D97-AF65-F5344CB8AC3E}">
        <p14:creationId xmlns:p14="http://schemas.microsoft.com/office/powerpoint/2010/main" val="1437495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poeta de muitas faces</a:t>
            </a:r>
          </a:p>
        </p:txBody>
      </p:sp>
      <p:sp>
        <p:nvSpPr>
          <p:cNvPr id="3" name="Espaço Reservado para Conteúdo 2"/>
          <p:cNvSpPr>
            <a:spLocks noGrp="1"/>
          </p:cNvSpPr>
          <p:nvPr>
            <p:ph idx="1"/>
          </p:nvPr>
        </p:nvSpPr>
        <p:spPr>
          <a:xfrm>
            <a:off x="666206" y="1687132"/>
            <a:ext cx="10920547" cy="4452411"/>
          </a:xfrm>
        </p:spPr>
        <p:txBody>
          <a:bodyPr/>
          <a:lstStyle/>
          <a:p>
            <a:pPr algn="just"/>
            <a:r>
              <a:rPr lang="pt-BR" dirty="0"/>
              <a:t>Quando se estuda obra poética de Pessoa, é necessário fazer uma distinção entre todos os poemas que assinou com seu verdadeiro nome, portanto, </a:t>
            </a:r>
            <a:r>
              <a:rPr lang="pt-BR" b="1" dirty="0">
                <a:solidFill>
                  <a:srgbClr val="FF0000"/>
                </a:solidFill>
              </a:rPr>
              <a:t>considerados poesia </a:t>
            </a:r>
            <a:r>
              <a:rPr lang="pt-BR" b="1" dirty="0" err="1">
                <a:solidFill>
                  <a:srgbClr val="FF0000"/>
                </a:solidFill>
              </a:rPr>
              <a:t>ortônima</a:t>
            </a:r>
            <a:r>
              <a:rPr lang="pt-BR" dirty="0"/>
              <a:t>, e todos os outros, atribuídos a diferentes heterônimos.</a:t>
            </a:r>
          </a:p>
          <a:p>
            <a:pPr algn="just"/>
            <a:r>
              <a:rPr lang="pt-BR" dirty="0"/>
              <a:t>Amigo de Mário de Sá Carneiro, era uma pessoa solitária.</a:t>
            </a:r>
          </a:p>
          <a:p>
            <a:pPr algn="just"/>
            <a:r>
              <a:rPr lang="pt-BR" dirty="0"/>
              <a:t>Ganhou fama após a morte.</a:t>
            </a:r>
          </a:p>
          <a:p>
            <a:pPr marL="0" indent="0" algn="just">
              <a:buNone/>
            </a:pPr>
            <a:endParaRPr lang="pt-BR" dirty="0"/>
          </a:p>
        </p:txBody>
      </p:sp>
    </p:spTree>
    <p:extLst>
      <p:ext uri="{BB962C8B-B14F-4D97-AF65-F5344CB8AC3E}">
        <p14:creationId xmlns:p14="http://schemas.microsoft.com/office/powerpoint/2010/main" val="3880042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83396" y="107324"/>
            <a:ext cx="8596668" cy="1320800"/>
          </a:xfrm>
        </p:spPr>
        <p:txBody>
          <a:bodyPr/>
          <a:lstStyle/>
          <a:p>
            <a:r>
              <a:rPr lang="pt-BR" dirty="0"/>
              <a:t>A poesia </a:t>
            </a:r>
            <a:r>
              <a:rPr lang="pt-BR" dirty="0" err="1"/>
              <a:t>ortônima</a:t>
            </a:r>
            <a:endParaRPr lang="pt-BR" dirty="0"/>
          </a:p>
        </p:txBody>
      </p:sp>
      <p:sp>
        <p:nvSpPr>
          <p:cNvPr id="3" name="Espaço Reservado para Conteúdo 2"/>
          <p:cNvSpPr>
            <a:spLocks noGrp="1"/>
          </p:cNvSpPr>
          <p:nvPr>
            <p:ph idx="1"/>
          </p:nvPr>
        </p:nvSpPr>
        <p:spPr>
          <a:xfrm>
            <a:off x="334851" y="1249251"/>
            <a:ext cx="11382531" cy="5318974"/>
          </a:xfrm>
        </p:spPr>
        <p:txBody>
          <a:bodyPr>
            <a:normAutofit fontScale="70000" lnSpcReduction="20000"/>
          </a:bodyPr>
          <a:lstStyle/>
          <a:p>
            <a:pPr algn="just"/>
            <a:r>
              <a:rPr lang="pt-BR" dirty="0"/>
              <a:t>Alguns temas marcaram a poesia dele autoral: </a:t>
            </a:r>
            <a:r>
              <a:rPr lang="pt-BR" b="1" dirty="0">
                <a:solidFill>
                  <a:srgbClr val="7030A0"/>
                </a:solidFill>
              </a:rPr>
              <a:t>o questionamento do eu</a:t>
            </a:r>
            <a:r>
              <a:rPr lang="pt-BR" dirty="0"/>
              <a:t>, que pode ser encontrado de </a:t>
            </a:r>
            <a:r>
              <a:rPr lang="pt-BR" b="1" dirty="0">
                <a:solidFill>
                  <a:srgbClr val="FF0000"/>
                </a:solidFill>
              </a:rPr>
              <a:t>forma mais sentimental, sofrida ou de forma mais casual.</a:t>
            </a:r>
          </a:p>
          <a:p>
            <a:r>
              <a:rPr lang="pt-BR" dirty="0"/>
              <a:t>Outro tema que ocupou parte desses temas foi a da </a:t>
            </a:r>
            <a:r>
              <a:rPr lang="pt-BR" dirty="0">
                <a:solidFill>
                  <a:srgbClr val="FF0000"/>
                </a:solidFill>
              </a:rPr>
              <a:t>“sinceridade do fingimento”</a:t>
            </a:r>
          </a:p>
          <a:p>
            <a:endParaRPr lang="pt-BR" dirty="0">
              <a:solidFill>
                <a:srgbClr val="FF0000"/>
              </a:solidFill>
            </a:endParaRPr>
          </a:p>
          <a:p>
            <a:pPr marL="0" indent="0">
              <a:buNone/>
            </a:pPr>
            <a:r>
              <a:rPr lang="pt-BR" dirty="0"/>
              <a:t>AUTOPSICOGRAFIA													</a:t>
            </a:r>
          </a:p>
          <a:p>
            <a:pPr marL="0" indent="0">
              <a:buNone/>
            </a:pPr>
            <a:r>
              <a:rPr lang="pt-BR" dirty="0"/>
              <a:t>O poeta é um fingidor</a:t>
            </a:r>
          </a:p>
          <a:p>
            <a:pPr marL="0" indent="0">
              <a:buNone/>
            </a:pPr>
            <a:r>
              <a:rPr lang="pt-BR" dirty="0"/>
              <a:t>Finge tão completamente</a:t>
            </a:r>
          </a:p>
          <a:p>
            <a:pPr marL="0" indent="0">
              <a:buNone/>
            </a:pPr>
            <a:r>
              <a:rPr lang="pt-BR" dirty="0"/>
              <a:t>Que chega a fingir que é dor</a:t>
            </a:r>
          </a:p>
          <a:p>
            <a:pPr marL="0" indent="0">
              <a:buNone/>
            </a:pPr>
            <a:r>
              <a:rPr lang="pt-BR" dirty="0"/>
              <a:t>A dor que deveras sente.</a:t>
            </a:r>
          </a:p>
          <a:p>
            <a:pPr marL="0" indent="0">
              <a:buNone/>
            </a:pPr>
            <a:endParaRPr lang="pt-BR" dirty="0"/>
          </a:p>
          <a:p>
            <a:pPr marL="0" indent="0">
              <a:buNone/>
            </a:pPr>
            <a:r>
              <a:rPr lang="pt-BR" dirty="0"/>
              <a:t>E os que </a:t>
            </a:r>
            <a:r>
              <a:rPr lang="pt-BR" dirty="0" err="1"/>
              <a:t>lêem</a:t>
            </a:r>
            <a:r>
              <a:rPr lang="pt-BR" dirty="0"/>
              <a:t> o que escreve,</a:t>
            </a:r>
          </a:p>
          <a:p>
            <a:pPr marL="0" indent="0">
              <a:buNone/>
            </a:pPr>
            <a:r>
              <a:rPr lang="pt-BR" dirty="0"/>
              <a:t>Na dor lida sentem bem,</a:t>
            </a:r>
          </a:p>
          <a:p>
            <a:pPr marL="0" indent="0">
              <a:buNone/>
            </a:pPr>
            <a:r>
              <a:rPr lang="pt-BR" dirty="0"/>
              <a:t>Não as duas que ele teve,</a:t>
            </a:r>
          </a:p>
          <a:p>
            <a:pPr marL="0" indent="0">
              <a:buNone/>
            </a:pPr>
            <a:r>
              <a:rPr lang="pt-BR" dirty="0"/>
              <a:t>Mas só a que eles não têm.</a:t>
            </a:r>
          </a:p>
          <a:p>
            <a:pPr marL="0" indent="0">
              <a:buNone/>
            </a:pPr>
            <a:endParaRPr lang="pt-BR" dirty="0"/>
          </a:p>
          <a:p>
            <a:pPr marL="0" indent="0">
              <a:buNone/>
            </a:pPr>
            <a:r>
              <a:rPr lang="pt-BR" dirty="0"/>
              <a:t>E assim nas calhas de roda</a:t>
            </a:r>
          </a:p>
          <a:p>
            <a:pPr marL="0" indent="0">
              <a:buNone/>
            </a:pPr>
            <a:r>
              <a:rPr lang="pt-BR" dirty="0"/>
              <a:t>Gira, a entreter a razão,</a:t>
            </a:r>
          </a:p>
          <a:p>
            <a:pPr marL="0" indent="0">
              <a:buNone/>
            </a:pPr>
            <a:r>
              <a:rPr lang="pt-BR" dirty="0"/>
              <a:t>Esse comboio de corda</a:t>
            </a:r>
          </a:p>
          <a:p>
            <a:pPr marL="0" indent="0">
              <a:buNone/>
            </a:pPr>
            <a:r>
              <a:rPr lang="pt-BR" dirty="0"/>
              <a:t>Que se chama coração.</a:t>
            </a:r>
          </a:p>
          <a:p>
            <a:endParaRPr lang="pt-BR" dirty="0">
              <a:solidFill>
                <a:srgbClr val="FF0000"/>
              </a:solidFill>
            </a:endParaRPr>
          </a:p>
        </p:txBody>
      </p:sp>
    </p:spTree>
    <p:extLst>
      <p:ext uri="{BB962C8B-B14F-4D97-AF65-F5344CB8AC3E}">
        <p14:creationId xmlns:p14="http://schemas.microsoft.com/office/powerpoint/2010/main" val="1933341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Análise</a:t>
            </a:r>
          </a:p>
        </p:txBody>
      </p:sp>
      <p:sp>
        <p:nvSpPr>
          <p:cNvPr id="3" name="Espaço Reservado para Conteúdo 2"/>
          <p:cNvSpPr>
            <a:spLocks noGrp="1"/>
          </p:cNvSpPr>
          <p:nvPr>
            <p:ph idx="1"/>
          </p:nvPr>
        </p:nvSpPr>
        <p:spPr>
          <a:xfrm>
            <a:off x="677334" y="1518203"/>
            <a:ext cx="3751897" cy="4698637"/>
          </a:xfrm>
        </p:spPr>
        <p:txBody>
          <a:bodyPr>
            <a:normAutofit lnSpcReduction="10000"/>
          </a:bodyPr>
          <a:lstStyle/>
          <a:p>
            <a:pPr marL="0" indent="0">
              <a:buNone/>
            </a:pPr>
            <a:r>
              <a:rPr lang="pt-BR" dirty="0"/>
              <a:t>Não sei quantas almas tenho.</a:t>
            </a:r>
          </a:p>
          <a:p>
            <a:pPr marL="0" indent="0">
              <a:buNone/>
            </a:pPr>
            <a:r>
              <a:rPr lang="pt-BR" dirty="0"/>
              <a:t>Cada momento mudei.</a:t>
            </a:r>
          </a:p>
          <a:p>
            <a:pPr marL="0" indent="0">
              <a:buNone/>
            </a:pPr>
            <a:r>
              <a:rPr lang="pt-BR" dirty="0"/>
              <a:t>Continuamente me estranho.</a:t>
            </a:r>
          </a:p>
          <a:p>
            <a:pPr marL="0" indent="0">
              <a:buNone/>
            </a:pPr>
            <a:r>
              <a:rPr lang="pt-BR" dirty="0"/>
              <a:t>Nunca me vi nem achei.</a:t>
            </a:r>
          </a:p>
          <a:p>
            <a:pPr marL="0" indent="0">
              <a:buNone/>
            </a:pPr>
            <a:r>
              <a:rPr lang="pt-BR" dirty="0"/>
              <a:t>De tanto ser, só tenho alma.</a:t>
            </a:r>
          </a:p>
          <a:p>
            <a:pPr marL="0" indent="0">
              <a:buNone/>
            </a:pPr>
            <a:r>
              <a:rPr lang="pt-BR" dirty="0"/>
              <a:t>Quem tem alma não tem calma.</a:t>
            </a:r>
          </a:p>
          <a:p>
            <a:pPr marL="0" indent="0">
              <a:buNone/>
            </a:pPr>
            <a:r>
              <a:rPr lang="pt-BR" dirty="0"/>
              <a:t>Quem vê é só o que vê,</a:t>
            </a:r>
          </a:p>
          <a:p>
            <a:pPr marL="0" indent="0">
              <a:buNone/>
            </a:pPr>
            <a:r>
              <a:rPr lang="pt-BR" dirty="0"/>
              <a:t>Quem sente não é quem é,</a:t>
            </a:r>
          </a:p>
          <a:p>
            <a:pPr marL="0" indent="0">
              <a:buNone/>
            </a:pPr>
            <a:r>
              <a:rPr lang="pt-BR" dirty="0"/>
              <a:t>Atento ao que sou e vejo,</a:t>
            </a:r>
          </a:p>
          <a:p>
            <a:pPr marL="0" indent="0">
              <a:buNone/>
            </a:pPr>
            <a:r>
              <a:rPr lang="pt-BR" dirty="0">
                <a:solidFill>
                  <a:srgbClr val="FF0000"/>
                </a:solidFill>
              </a:rPr>
              <a:t>Torno-me eles e não eu.</a:t>
            </a:r>
          </a:p>
          <a:p>
            <a:pPr marL="0" indent="0">
              <a:buNone/>
            </a:pPr>
            <a:r>
              <a:rPr lang="pt-BR" dirty="0"/>
              <a:t>Cada meu sonho ou desejo</a:t>
            </a:r>
          </a:p>
          <a:p>
            <a:pPr marL="0" indent="0">
              <a:buNone/>
            </a:pPr>
            <a:r>
              <a:rPr lang="pt-BR" dirty="0"/>
              <a:t>É do que nasce e não meu.</a:t>
            </a:r>
          </a:p>
        </p:txBody>
      </p:sp>
      <p:sp>
        <p:nvSpPr>
          <p:cNvPr id="4" name="CaixaDeTexto 3"/>
          <p:cNvSpPr txBox="1"/>
          <p:nvPr/>
        </p:nvSpPr>
        <p:spPr>
          <a:xfrm>
            <a:off x="4429231" y="1518203"/>
            <a:ext cx="4861043" cy="3970318"/>
          </a:xfrm>
          <a:prstGeom prst="rect">
            <a:avLst/>
          </a:prstGeom>
          <a:noFill/>
        </p:spPr>
        <p:txBody>
          <a:bodyPr wrap="square" rtlCol="0">
            <a:spAutoFit/>
          </a:bodyPr>
          <a:lstStyle/>
          <a:p>
            <a:r>
              <a:rPr lang="pt-BR" dirty="0"/>
              <a:t>Sou minha própria paisagem,</a:t>
            </a:r>
          </a:p>
          <a:p>
            <a:r>
              <a:rPr lang="pt-BR" dirty="0"/>
              <a:t>Assisto à minha passagem,</a:t>
            </a:r>
          </a:p>
          <a:p>
            <a:r>
              <a:rPr lang="pt-BR" dirty="0"/>
              <a:t>Diverso, móbil e só,</a:t>
            </a:r>
          </a:p>
          <a:p>
            <a:r>
              <a:rPr lang="pt-BR" dirty="0"/>
              <a:t>Não sei sentir-me onde estou.</a:t>
            </a:r>
          </a:p>
          <a:p>
            <a:r>
              <a:rPr lang="pt-BR" dirty="0"/>
              <a:t>Por isso, alheio, vou lendo</a:t>
            </a:r>
          </a:p>
          <a:p>
            <a:r>
              <a:rPr lang="pt-BR" dirty="0"/>
              <a:t>Como páginas, meu ser</a:t>
            </a:r>
          </a:p>
          <a:p>
            <a:r>
              <a:rPr lang="pt-BR" dirty="0"/>
              <a:t>O que segue não prevendo,</a:t>
            </a:r>
          </a:p>
          <a:p>
            <a:r>
              <a:rPr lang="pt-BR" dirty="0"/>
              <a:t>O que passou a esquecer.</a:t>
            </a:r>
          </a:p>
          <a:p>
            <a:r>
              <a:rPr lang="pt-BR" dirty="0"/>
              <a:t>Noto à margem do que li</a:t>
            </a:r>
          </a:p>
          <a:p>
            <a:r>
              <a:rPr lang="pt-BR" dirty="0"/>
              <a:t>O que julguei que senti.</a:t>
            </a:r>
          </a:p>
          <a:p>
            <a:r>
              <a:rPr lang="pt-BR" dirty="0"/>
              <a:t>Releio e digo: «Fui eu?»</a:t>
            </a:r>
          </a:p>
          <a:p>
            <a:r>
              <a:rPr lang="pt-BR" dirty="0"/>
              <a:t>Deus sabe, porque o escreveu.</a:t>
            </a:r>
          </a:p>
          <a:p>
            <a:endParaRPr lang="pt-BR" dirty="0"/>
          </a:p>
          <a:p>
            <a:endParaRPr lang="pt-BR" dirty="0"/>
          </a:p>
        </p:txBody>
      </p:sp>
    </p:spTree>
    <p:extLst>
      <p:ext uri="{BB962C8B-B14F-4D97-AF65-F5344CB8AC3E}">
        <p14:creationId xmlns:p14="http://schemas.microsoft.com/office/powerpoint/2010/main" val="35553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8903" y="973667"/>
            <a:ext cx="9248503" cy="842069"/>
          </a:xfrm>
        </p:spPr>
        <p:txBody>
          <a:bodyPr>
            <a:normAutofit fontScale="90000"/>
          </a:bodyPr>
          <a:lstStyle/>
          <a:p>
            <a:pPr algn="ctr"/>
            <a:r>
              <a:rPr lang="pt-BR" dirty="0"/>
              <a:t>Mensagem: releitura </a:t>
            </a:r>
            <a:r>
              <a:rPr lang="pt-BR" dirty="0">
                <a:solidFill>
                  <a:srgbClr val="FF0000"/>
                </a:solidFill>
              </a:rPr>
              <a:t>mítica</a:t>
            </a:r>
            <a:r>
              <a:rPr lang="pt-BR" dirty="0"/>
              <a:t> do destino português</a:t>
            </a:r>
          </a:p>
        </p:txBody>
      </p:sp>
      <p:sp>
        <p:nvSpPr>
          <p:cNvPr id="3" name="Espaço Reservado para Conteúdo 2"/>
          <p:cNvSpPr>
            <a:spLocks noGrp="1"/>
          </p:cNvSpPr>
          <p:nvPr>
            <p:ph idx="1"/>
          </p:nvPr>
        </p:nvSpPr>
        <p:spPr>
          <a:xfrm>
            <a:off x="718457" y="2207623"/>
            <a:ext cx="10750732" cy="3942806"/>
          </a:xfrm>
        </p:spPr>
        <p:txBody>
          <a:bodyPr/>
          <a:lstStyle/>
          <a:p>
            <a:pPr algn="just"/>
            <a:r>
              <a:rPr lang="pt-BR" dirty="0"/>
              <a:t>Livro de poemas </a:t>
            </a:r>
            <a:r>
              <a:rPr lang="pt-BR" dirty="0">
                <a:solidFill>
                  <a:srgbClr val="FF0000"/>
                </a:solidFill>
              </a:rPr>
              <a:t>de 1934</a:t>
            </a:r>
            <a:r>
              <a:rPr lang="pt-BR" dirty="0"/>
              <a:t>, em que o poeta promove a releitura do destino de Portugal, tendo como base </a:t>
            </a:r>
            <a:r>
              <a:rPr lang="pt-BR" dirty="0">
                <a:solidFill>
                  <a:srgbClr val="FF0000"/>
                </a:solidFill>
              </a:rPr>
              <a:t>o fenômeno das navegações, a ligação entre os portugueses com o mito do encoberto, associado ao desaparecimento misterioso de D. Sebastião.</a:t>
            </a:r>
          </a:p>
          <a:p>
            <a:pPr algn="just"/>
            <a:r>
              <a:rPr lang="pt-BR" dirty="0"/>
              <a:t>Os poemas revelam a crença de que em um futuro Portugal voltará a ocupar lugar de destaque entre as nações, cumprindo, assim, </a:t>
            </a:r>
            <a:r>
              <a:rPr lang="pt-BR" dirty="0">
                <a:solidFill>
                  <a:srgbClr val="FF0000"/>
                </a:solidFill>
              </a:rPr>
              <a:t>um destino que lhe foi atribuído pelos deuses..</a:t>
            </a:r>
          </a:p>
        </p:txBody>
      </p:sp>
    </p:spTree>
    <p:extLst>
      <p:ext uri="{BB962C8B-B14F-4D97-AF65-F5344CB8AC3E}">
        <p14:creationId xmlns:p14="http://schemas.microsoft.com/office/powerpoint/2010/main" val="1667812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Mensagem </a:t>
            </a:r>
          </a:p>
        </p:txBody>
      </p:sp>
      <p:sp>
        <p:nvSpPr>
          <p:cNvPr id="3" name="Espaço Reservado para Conteúdo 2"/>
          <p:cNvSpPr>
            <a:spLocks noGrp="1"/>
          </p:cNvSpPr>
          <p:nvPr>
            <p:ph idx="1"/>
          </p:nvPr>
        </p:nvSpPr>
        <p:spPr>
          <a:xfrm>
            <a:off x="600891" y="2325189"/>
            <a:ext cx="10816045" cy="3694611"/>
          </a:xfrm>
        </p:spPr>
        <p:txBody>
          <a:bodyPr/>
          <a:lstStyle/>
          <a:p>
            <a:pPr algn="just"/>
            <a:r>
              <a:rPr lang="pt-BR" dirty="0"/>
              <a:t>Nas três partes em que organizou os poemas (“brasão”, “mar português” e “o encoberto”), Pessoa reinterpreta </a:t>
            </a:r>
            <a:r>
              <a:rPr lang="pt-BR" dirty="0">
                <a:solidFill>
                  <a:srgbClr val="FF0000"/>
                </a:solidFill>
              </a:rPr>
              <a:t>os principais símbolos históricos e míticos da cultura portuguesa</a:t>
            </a:r>
            <a:r>
              <a:rPr lang="pt-BR" dirty="0"/>
              <a:t>, sempre enfatizando a vocação do povo para superar todos os obstáculos, movido por uma grandeza de alma que o torna único. </a:t>
            </a:r>
          </a:p>
          <a:p>
            <a:pPr algn="just"/>
            <a:r>
              <a:rPr lang="pt-BR" dirty="0"/>
              <a:t>Elemento central na arquitetura poética de Mensagem é o mar oceano, símbolo da transcendência a ser alcançada pela aprovação individual e coletiva, como afirma o eu lírico nos versos finais de mar português: “</a:t>
            </a:r>
            <a:r>
              <a:rPr lang="pt-BR" dirty="0">
                <a:solidFill>
                  <a:srgbClr val="FF0000"/>
                </a:solidFill>
              </a:rPr>
              <a:t>Deus ao mar o perigo e o abismo deu”, /Mas nele é que espelhou o céu”.</a:t>
            </a:r>
          </a:p>
        </p:txBody>
      </p:sp>
    </p:spTree>
    <p:extLst>
      <p:ext uri="{BB962C8B-B14F-4D97-AF65-F5344CB8AC3E}">
        <p14:creationId xmlns:p14="http://schemas.microsoft.com/office/powerpoint/2010/main" val="1429658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poesia heterônima</a:t>
            </a:r>
          </a:p>
        </p:txBody>
      </p:sp>
      <p:sp>
        <p:nvSpPr>
          <p:cNvPr id="3" name="Espaço Reservado para Conteúdo 2"/>
          <p:cNvSpPr>
            <a:spLocks noGrp="1"/>
          </p:cNvSpPr>
          <p:nvPr>
            <p:ph idx="1"/>
          </p:nvPr>
        </p:nvSpPr>
        <p:spPr>
          <a:xfrm>
            <a:off x="570098" y="1771949"/>
            <a:ext cx="9963715" cy="4138749"/>
          </a:xfrm>
        </p:spPr>
        <p:txBody>
          <a:bodyPr>
            <a:normAutofit lnSpcReduction="10000"/>
          </a:bodyPr>
          <a:lstStyle/>
          <a:p>
            <a:pPr algn="just"/>
            <a:r>
              <a:rPr lang="pt-BR" b="1" dirty="0">
                <a:solidFill>
                  <a:srgbClr val="7030A0"/>
                </a:solidFill>
              </a:rPr>
              <a:t>O fenômeno da heteronímia resolve de um modo interessante uma questão que persegue Fernando pessoa durante toda a sua vida: o desdobramento do “eu”, a multiplicação de identidades. </a:t>
            </a:r>
          </a:p>
          <a:p>
            <a:pPr algn="just"/>
            <a:r>
              <a:rPr lang="pt-BR" dirty="0"/>
              <a:t>“Desde criança tive a tendência para criar em meu torno o </a:t>
            </a:r>
            <a:r>
              <a:rPr lang="pt-BR" b="1" dirty="0">
                <a:solidFill>
                  <a:srgbClr val="7030A0"/>
                </a:solidFill>
              </a:rPr>
              <a:t>mundo fictício, de me cercar de amigos e conhecidos que nunca existiram</a:t>
            </a:r>
            <a:r>
              <a:rPr lang="pt-BR" dirty="0"/>
              <a:t>”, confessa o poeta ao amigo Adolfo casais Monteiro em carta que explica a gêneses dos heterônimos.</a:t>
            </a:r>
          </a:p>
          <a:p>
            <a:pPr algn="just"/>
            <a:r>
              <a:rPr lang="pt-BR" b="1" dirty="0"/>
              <a:t>Heterônimos são autores imaginados por Fernando Pessoa.</a:t>
            </a:r>
          </a:p>
          <a:p>
            <a:pPr algn="just"/>
            <a:r>
              <a:rPr lang="pt-BR" b="1" dirty="0"/>
              <a:t>Quando assumia a forma de um de seus heterónimos, Pessoa produzia textos com características completamente diferentes dos de sua autoria. Entre os heterônimos, destacam-se </a:t>
            </a:r>
            <a:r>
              <a:rPr lang="pt-BR" b="1" dirty="0">
                <a:solidFill>
                  <a:srgbClr val="7030A0"/>
                </a:solidFill>
              </a:rPr>
              <a:t>Bernardo Soares, o autor do livro do desassossego, e os poetas Álvaro de Campos, Alberto Caeiro e Ricardo Reis.</a:t>
            </a:r>
          </a:p>
          <a:p>
            <a:pPr algn="just"/>
            <a:r>
              <a:rPr lang="pt-BR" dirty="0"/>
              <a:t>Em termos práticos, o que se observa que P</a:t>
            </a:r>
            <a:r>
              <a:rPr lang="pt-BR" b="1" dirty="0"/>
              <a:t>essoa criou várias </a:t>
            </a:r>
            <a:r>
              <a:rPr lang="pt-BR" b="1" u="sng" dirty="0">
                <a:solidFill>
                  <a:srgbClr val="FF0000"/>
                </a:solidFill>
              </a:rPr>
              <a:t>“personas” poéticas</a:t>
            </a:r>
            <a:r>
              <a:rPr lang="pt-BR" dirty="0"/>
              <a:t>, seus heterónimos, e, por meio delas, deu forma as diferentes modos de olhar o mundo.</a:t>
            </a:r>
          </a:p>
        </p:txBody>
      </p:sp>
    </p:spTree>
    <p:extLst>
      <p:ext uri="{BB962C8B-B14F-4D97-AF65-F5344CB8AC3E}">
        <p14:creationId xmlns:p14="http://schemas.microsoft.com/office/powerpoint/2010/main" val="4000778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Alberto Caeiro</a:t>
            </a:r>
          </a:p>
        </p:txBody>
      </p:sp>
      <p:sp>
        <p:nvSpPr>
          <p:cNvPr id="3" name="Espaço Reservado para Conteúdo 2"/>
          <p:cNvSpPr>
            <a:spLocks noGrp="1"/>
          </p:cNvSpPr>
          <p:nvPr>
            <p:ph idx="1"/>
          </p:nvPr>
        </p:nvSpPr>
        <p:spPr>
          <a:xfrm>
            <a:off x="940526" y="2338251"/>
            <a:ext cx="10267405" cy="4034246"/>
          </a:xfrm>
        </p:spPr>
        <p:txBody>
          <a:bodyPr/>
          <a:lstStyle/>
          <a:p>
            <a:r>
              <a:rPr lang="pt-BR" dirty="0"/>
              <a:t>Alberto Caeiro nasceu </a:t>
            </a:r>
            <a:r>
              <a:rPr lang="pt-BR" dirty="0">
                <a:solidFill>
                  <a:srgbClr val="FF0000"/>
                </a:solidFill>
              </a:rPr>
              <a:t>em 1889 e morreu em 1915</a:t>
            </a:r>
            <a:r>
              <a:rPr lang="pt-BR" dirty="0"/>
              <a:t>; Nasceu em Lisboa mais viveu quase toda sua vida no campo. </a:t>
            </a:r>
          </a:p>
          <a:p>
            <a:pPr algn="just"/>
            <a:r>
              <a:rPr lang="pt-BR" dirty="0"/>
              <a:t>Não teve profissão nem educação quase alguma. Era de estatura média e, embora realmente frágil (morreu tuberculoso), não parecia tão frágil como era. Tinha cara raspada, era loiro, sem cor, olhos azuis. Como disse, não teve educação de quase nenhuma - só instrução primária. </a:t>
            </a:r>
          </a:p>
          <a:p>
            <a:pPr algn="just"/>
            <a:r>
              <a:rPr lang="pt-BR" b="1" dirty="0"/>
              <a:t>Morreram-lhe cedo o pai e a mãe, e deixou-se ficar em casa, vivendo de uns pequenos rendimentos. Vivia com uma tia velha, tia-avó</a:t>
            </a:r>
          </a:p>
        </p:txBody>
      </p:sp>
    </p:spTree>
    <p:extLst>
      <p:ext uri="{BB962C8B-B14F-4D97-AF65-F5344CB8AC3E}">
        <p14:creationId xmlns:p14="http://schemas.microsoft.com/office/powerpoint/2010/main" val="1085943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Alberto Caeiro</a:t>
            </a:r>
          </a:p>
        </p:txBody>
      </p:sp>
      <p:sp>
        <p:nvSpPr>
          <p:cNvPr id="3" name="Espaço Reservado para Conteúdo 2"/>
          <p:cNvSpPr>
            <a:spLocks noGrp="1"/>
          </p:cNvSpPr>
          <p:nvPr>
            <p:ph idx="1"/>
          </p:nvPr>
        </p:nvSpPr>
        <p:spPr>
          <a:xfrm>
            <a:off x="283336" y="2060620"/>
            <a:ext cx="10754780" cy="4588375"/>
          </a:xfrm>
        </p:spPr>
        <p:txBody>
          <a:bodyPr>
            <a:normAutofit fontScale="85000" lnSpcReduction="20000"/>
          </a:bodyPr>
          <a:lstStyle/>
          <a:p>
            <a:r>
              <a:rPr lang="pt-BR" dirty="0"/>
              <a:t>Autor de uma poesia cuja simplicidade aparente esconde uma </a:t>
            </a:r>
            <a:r>
              <a:rPr lang="pt-BR" b="1" dirty="0">
                <a:solidFill>
                  <a:schemeClr val="tx1"/>
                </a:solidFill>
              </a:rPr>
              <a:t>complexidade e filosófica bastante </a:t>
            </a:r>
            <a:r>
              <a:rPr lang="pt-BR" dirty="0"/>
              <a:t>grande, Alberto Caeiro define-se como “</a:t>
            </a:r>
            <a:r>
              <a:rPr lang="pt-BR" dirty="0">
                <a:solidFill>
                  <a:schemeClr val="tx1"/>
                </a:solidFill>
              </a:rPr>
              <a:t>o homem do campo”, “o guardador de rebanhos</a:t>
            </a:r>
            <a:r>
              <a:rPr lang="pt-BR" dirty="0"/>
              <a:t>”.</a:t>
            </a:r>
          </a:p>
          <a:p>
            <a:pPr algn="just"/>
            <a:r>
              <a:rPr lang="pt-BR" dirty="0"/>
              <a:t>Toda sua produção poética </a:t>
            </a:r>
            <a:r>
              <a:rPr lang="pt-BR" b="1" dirty="0">
                <a:solidFill>
                  <a:schemeClr val="tx1"/>
                </a:solidFill>
              </a:rPr>
              <a:t>gira em torno da questão da percepção do mundo e da tendência do ser humano a interpretar o que vê como símbolos de outras coisas</a:t>
            </a:r>
            <a:r>
              <a:rPr lang="pt-BR" dirty="0"/>
              <a:t>. Segundo Cairo, </a:t>
            </a:r>
            <a:r>
              <a:rPr lang="pt-BR" b="1" dirty="0">
                <a:solidFill>
                  <a:schemeClr val="tx1"/>
                </a:solidFill>
              </a:rPr>
              <a:t>essa é a razão de não conseguirmos compreender que as coisas são o que são e que esse é o seu verdadeiro significado.</a:t>
            </a:r>
          </a:p>
          <a:p>
            <a:pPr marL="0" indent="0">
              <a:buNone/>
            </a:pPr>
            <a:r>
              <a:rPr lang="pt-BR" dirty="0"/>
              <a:t>XXXV </a:t>
            </a:r>
          </a:p>
          <a:p>
            <a:pPr marL="0" indent="0">
              <a:buNone/>
            </a:pPr>
            <a:r>
              <a:rPr lang="pt-BR" dirty="0"/>
              <a:t>O luar através dos altos ramos,</a:t>
            </a:r>
          </a:p>
          <a:p>
            <a:pPr marL="0" indent="0">
              <a:buNone/>
            </a:pPr>
            <a:r>
              <a:rPr lang="pt-BR" dirty="0"/>
              <a:t>Dizem os poetas todos que ele é mais</a:t>
            </a:r>
          </a:p>
          <a:p>
            <a:pPr marL="0" indent="0">
              <a:buNone/>
            </a:pPr>
            <a:r>
              <a:rPr lang="pt-BR" dirty="0"/>
              <a:t>Que o luar através dos altos ramos. </a:t>
            </a:r>
          </a:p>
          <a:p>
            <a:pPr marL="0" indent="0">
              <a:buNone/>
            </a:pPr>
            <a:r>
              <a:rPr lang="pt-BR" dirty="0"/>
              <a:t>Mas para mim, que não sei o que penso,</a:t>
            </a:r>
          </a:p>
          <a:p>
            <a:pPr marL="0" indent="0">
              <a:buNone/>
            </a:pPr>
            <a:endParaRPr lang="pt-BR" dirty="0"/>
          </a:p>
          <a:p>
            <a:pPr marL="0" indent="0">
              <a:buNone/>
            </a:pPr>
            <a:r>
              <a:rPr lang="pt-BR" dirty="0"/>
              <a:t>O que o luar através dos altos ramos</a:t>
            </a:r>
          </a:p>
          <a:p>
            <a:pPr marL="0" indent="0">
              <a:buNone/>
            </a:pPr>
            <a:r>
              <a:rPr lang="pt-BR" dirty="0"/>
              <a:t>É, além de ser</a:t>
            </a:r>
          </a:p>
          <a:p>
            <a:pPr marL="0" indent="0">
              <a:buNone/>
            </a:pPr>
            <a:r>
              <a:rPr lang="pt-BR" dirty="0"/>
              <a:t>O luar através dos altos ramos,</a:t>
            </a:r>
          </a:p>
          <a:p>
            <a:pPr marL="0" indent="0">
              <a:buNone/>
            </a:pPr>
            <a:r>
              <a:rPr lang="pt-BR" dirty="0"/>
              <a:t>É não ser mais</a:t>
            </a:r>
          </a:p>
          <a:p>
            <a:pPr marL="0" indent="0">
              <a:buNone/>
            </a:pPr>
            <a:r>
              <a:rPr lang="pt-BR" dirty="0"/>
              <a:t>Que o luar através dos altos ramos.</a:t>
            </a:r>
          </a:p>
          <a:p>
            <a:pPr marL="0" indent="0" algn="just">
              <a:buNone/>
            </a:pPr>
            <a:endParaRPr lang="pt-BR" dirty="0"/>
          </a:p>
        </p:txBody>
      </p:sp>
    </p:spTree>
    <p:extLst>
      <p:ext uri="{BB962C8B-B14F-4D97-AF65-F5344CB8AC3E}">
        <p14:creationId xmlns:p14="http://schemas.microsoft.com/office/powerpoint/2010/main" val="323579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Alberto Caeiro</a:t>
            </a:r>
          </a:p>
        </p:txBody>
      </p:sp>
      <p:sp>
        <p:nvSpPr>
          <p:cNvPr id="3" name="Espaço Reservado para Conteúdo 2"/>
          <p:cNvSpPr>
            <a:spLocks noGrp="1"/>
          </p:cNvSpPr>
          <p:nvPr>
            <p:ph idx="1"/>
          </p:nvPr>
        </p:nvSpPr>
        <p:spPr>
          <a:xfrm>
            <a:off x="718458" y="2312126"/>
            <a:ext cx="10802982" cy="3722914"/>
          </a:xfrm>
        </p:spPr>
        <p:txBody>
          <a:bodyPr/>
          <a:lstStyle/>
          <a:p>
            <a:pPr algn="just"/>
            <a:r>
              <a:rPr lang="pt-BR" dirty="0"/>
              <a:t>O desafio de uma filosofia de vida como a defendida por Caeiro é evidente: </a:t>
            </a:r>
            <a:r>
              <a:rPr lang="pt-BR" b="1" dirty="0"/>
              <a:t>precisamos </a:t>
            </a:r>
            <a:r>
              <a:rPr lang="pt-BR" b="1" dirty="0">
                <a:solidFill>
                  <a:srgbClr val="FF0000"/>
                </a:solidFill>
              </a:rPr>
              <a:t>“desaprender” um olhar definido pela cultura ocidental que insiste em tomar a natureza como símbolo de emoções e sentimentos humanos</a:t>
            </a:r>
            <a:r>
              <a:rPr lang="pt-BR" dirty="0"/>
              <a:t>. Aceitar que estrelas e flores são somente estrelas e flores é um imenso desafio para nós </a:t>
            </a:r>
            <a:r>
              <a:rPr lang="pt-BR" b="1" dirty="0"/>
              <a:t>que ”trazemos a alma vestida”, como reconhece poeta. </a:t>
            </a:r>
          </a:p>
          <a:p>
            <a:pPr algn="just"/>
            <a:r>
              <a:rPr lang="pt-BR" dirty="0"/>
              <a:t>Esse modo de encarar a vida aproxima poesia de Alberto Caeiro da </a:t>
            </a:r>
            <a:r>
              <a:rPr lang="pt-BR" b="1" dirty="0">
                <a:solidFill>
                  <a:srgbClr val="FF0000"/>
                </a:solidFill>
              </a:rPr>
              <a:t>filosofia zen-budista negando a ideia de qualquer realidade, além da que constitui a nossa experiência concreta e imediata das coisas;</a:t>
            </a:r>
          </a:p>
        </p:txBody>
      </p:sp>
    </p:spTree>
    <p:extLst>
      <p:ext uri="{BB962C8B-B14F-4D97-AF65-F5344CB8AC3E}">
        <p14:creationId xmlns:p14="http://schemas.microsoft.com/office/powerpoint/2010/main" val="3754444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16417"/>
            <a:ext cx="8596668" cy="716924"/>
          </a:xfrm>
        </p:spPr>
        <p:txBody>
          <a:bodyPr/>
          <a:lstStyle/>
          <a:p>
            <a:r>
              <a:rPr lang="pt-BR" dirty="0"/>
              <a:t>O século XX chega a Portugal</a:t>
            </a:r>
          </a:p>
        </p:txBody>
      </p:sp>
      <p:sp>
        <p:nvSpPr>
          <p:cNvPr id="3" name="Espaço Reservado para Conteúdo 2"/>
          <p:cNvSpPr>
            <a:spLocks noGrp="1"/>
          </p:cNvSpPr>
          <p:nvPr>
            <p:ph idx="1"/>
          </p:nvPr>
        </p:nvSpPr>
        <p:spPr>
          <a:xfrm>
            <a:off x="334851" y="1133341"/>
            <a:ext cx="9092483" cy="5550794"/>
          </a:xfrm>
        </p:spPr>
        <p:txBody>
          <a:bodyPr>
            <a:normAutofit fontScale="92500" lnSpcReduction="20000"/>
          </a:bodyPr>
          <a:lstStyle/>
          <a:p>
            <a:pPr algn="just"/>
            <a:r>
              <a:rPr lang="pt-BR" dirty="0"/>
              <a:t>A crise politica do regime monárquico, iniciada pelo </a:t>
            </a:r>
            <a:r>
              <a:rPr lang="pt-BR" dirty="0">
                <a:solidFill>
                  <a:srgbClr val="FF0000"/>
                </a:solidFill>
              </a:rPr>
              <a:t>Ultimatum inglês (1890), agravou-se com o assassinato, em fevereiro de 1908, do rei Calos I e de seu herdeiro, o príncipe Luís Felipe. </a:t>
            </a:r>
          </a:p>
          <a:p>
            <a:pPr algn="just"/>
            <a:r>
              <a:rPr lang="pt-BR" dirty="0"/>
              <a:t>A família real voltava de Vila Viçosa e foi emboscada no Terreiro do Paço. Atingido no pescoço, D. Carlos morre Instantaneamente. D. Manuel, filho mais novo do rei que também foi ferido no atentado, assumiu a coroa, mas o clima de instabilidade era muito grande.</a:t>
            </a:r>
          </a:p>
          <a:p>
            <a:pPr algn="just"/>
            <a:r>
              <a:rPr lang="pt-BR" u="sng" dirty="0">
                <a:solidFill>
                  <a:srgbClr val="FF0000"/>
                </a:solidFill>
              </a:rPr>
              <a:t>Em outubro de 1910 eclodiria a revolução que pôs fim à monarquia portuguesa. O partido democrático</a:t>
            </a:r>
            <a:r>
              <a:rPr lang="pt-BR" dirty="0"/>
              <a:t>, responsável pela condução do país nesse primeiro momento, enfrentou dura resistência dos setores burgueses. Associados ao capital estrangeiro, os burgueses eram politicamente representados pelos partidos conservadores.</a:t>
            </a:r>
          </a:p>
          <a:p>
            <a:pPr algn="just"/>
            <a:r>
              <a:rPr lang="pt-BR" dirty="0"/>
              <a:t>Receando perder as colônias ultramarinas, com o início da Primeira Guerra Mundial, Portugal decidiu participar do conflito, apoiando as forças aliadas. O resultado, embora tenha garantido as possessões na África, deixou um saldo de 5 mil portugueses mortos e grandes dificuldades econômicas. </a:t>
            </a:r>
          </a:p>
          <a:p>
            <a:pPr algn="just"/>
            <a:r>
              <a:rPr lang="pt-BR" dirty="0"/>
              <a:t>Em 1917, um golpe de estado liderado por </a:t>
            </a:r>
            <a:r>
              <a:rPr lang="pt-BR" dirty="0" err="1"/>
              <a:t>Sidônio</a:t>
            </a:r>
            <a:r>
              <a:rPr lang="pt-BR" dirty="0"/>
              <a:t> Pais deu inicio a um período de ditadura. Seu assassinato, em 14 de dezembro de 1918, devolveu o caos politico ao país. </a:t>
            </a:r>
          </a:p>
          <a:p>
            <a:pPr algn="just"/>
            <a:r>
              <a:rPr lang="pt-BR" dirty="0">
                <a:highlight>
                  <a:srgbClr val="FFFF00"/>
                </a:highlight>
              </a:rPr>
              <a:t>Os governos republicanos tiveram, de modo geral, uma feição progressista: houve uma evidente ampliação da participação politica, foram feitos investimentos na educação, promovendo o ensino livre e levando a cultura às massas populares. O cenário politico, porém, permanece em estado de turbulência e os governos parlamentares enfrentavam oposição tanto dos setores de esquerda quanto dos de direita.</a:t>
            </a:r>
          </a:p>
          <a:p>
            <a:pPr algn="just"/>
            <a:endParaRPr lang="pt-BR" dirty="0"/>
          </a:p>
        </p:txBody>
      </p:sp>
    </p:spTree>
    <p:extLst>
      <p:ext uri="{BB962C8B-B14F-4D97-AF65-F5344CB8AC3E}">
        <p14:creationId xmlns:p14="http://schemas.microsoft.com/office/powerpoint/2010/main" val="2897807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Ricardo Reis</a:t>
            </a:r>
          </a:p>
        </p:txBody>
      </p:sp>
      <p:sp>
        <p:nvSpPr>
          <p:cNvPr id="3" name="Espaço Reservado para Conteúdo 2"/>
          <p:cNvSpPr>
            <a:spLocks noGrp="1"/>
          </p:cNvSpPr>
          <p:nvPr>
            <p:ph idx="1"/>
          </p:nvPr>
        </p:nvSpPr>
        <p:spPr>
          <a:xfrm>
            <a:off x="653143" y="2272937"/>
            <a:ext cx="10763793" cy="3866606"/>
          </a:xfrm>
        </p:spPr>
        <p:txBody>
          <a:bodyPr/>
          <a:lstStyle/>
          <a:p>
            <a:pPr algn="just"/>
            <a:r>
              <a:rPr lang="pt-BR" dirty="0"/>
              <a:t>Ricardo Reis nasceu em 1887 (não me lembro do dia e mês, mas tem uns algures), no Porto, é médico. Educado num colégio de jesuítas, vive no Brasil desde 1919, pois se expatriou espontaneamente por ser monárquico. </a:t>
            </a:r>
          </a:p>
          <a:p>
            <a:pPr algn="just"/>
            <a:r>
              <a:rPr lang="pt-BR" dirty="0"/>
              <a:t>Em todos os poemas que escreveu, revela a influência dos </a:t>
            </a:r>
            <a:r>
              <a:rPr lang="pt-BR" dirty="0">
                <a:solidFill>
                  <a:srgbClr val="FF0000"/>
                </a:solidFill>
              </a:rPr>
              <a:t>poetas clássicos gregos e latinos</a:t>
            </a:r>
            <a:r>
              <a:rPr lang="pt-BR" dirty="0"/>
              <a:t>. Sua visão Pagã foi i</a:t>
            </a:r>
            <a:r>
              <a:rPr lang="pt-BR" dirty="0">
                <a:solidFill>
                  <a:srgbClr val="FF0000"/>
                </a:solidFill>
              </a:rPr>
              <a:t>nspirada pelo mestre Caeiro</a:t>
            </a:r>
            <a:r>
              <a:rPr lang="pt-BR" dirty="0"/>
              <a:t>. Com uma sintaxe de grandes inversões, usando regências desusadas e vocabulário raro, Ricardo Reis dá a seus poemas uma característica bastante diferente da simplicidade observada nos textos de Caeiro.</a:t>
            </a:r>
          </a:p>
        </p:txBody>
      </p:sp>
    </p:spTree>
    <p:extLst>
      <p:ext uri="{BB962C8B-B14F-4D97-AF65-F5344CB8AC3E}">
        <p14:creationId xmlns:p14="http://schemas.microsoft.com/office/powerpoint/2010/main" val="419653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As rosas amo dos jardins de </a:t>
            </a:r>
            <a:r>
              <a:rPr lang="pt-BR" dirty="0" err="1"/>
              <a:t>Adónis</a:t>
            </a:r>
            <a:endParaRPr lang="pt-BR" dirty="0"/>
          </a:p>
        </p:txBody>
      </p:sp>
      <p:sp>
        <p:nvSpPr>
          <p:cNvPr id="3" name="Espaço Reservado para Conteúdo 2"/>
          <p:cNvSpPr>
            <a:spLocks noGrp="1"/>
          </p:cNvSpPr>
          <p:nvPr>
            <p:ph idx="1"/>
          </p:nvPr>
        </p:nvSpPr>
        <p:spPr>
          <a:xfrm>
            <a:off x="888274" y="2259874"/>
            <a:ext cx="9092339" cy="3759926"/>
          </a:xfrm>
        </p:spPr>
        <p:txBody>
          <a:bodyPr>
            <a:normAutofit fontScale="70000" lnSpcReduction="20000"/>
          </a:bodyPr>
          <a:lstStyle/>
          <a:p>
            <a:pPr marL="0" indent="0">
              <a:buNone/>
            </a:pPr>
            <a:r>
              <a:rPr lang="pt-BR" dirty="0"/>
              <a:t>As rosas amo dos jardins de </a:t>
            </a:r>
            <a:r>
              <a:rPr lang="pt-BR" dirty="0" err="1"/>
              <a:t>Adónis</a:t>
            </a:r>
            <a:r>
              <a:rPr lang="pt-BR" dirty="0"/>
              <a:t>,</a:t>
            </a:r>
          </a:p>
          <a:p>
            <a:pPr marL="0" indent="0">
              <a:buNone/>
            </a:pPr>
            <a:r>
              <a:rPr lang="pt-BR" dirty="0"/>
              <a:t>Essas </a:t>
            </a:r>
            <a:r>
              <a:rPr lang="pt-BR" dirty="0" err="1"/>
              <a:t>volucres</a:t>
            </a:r>
            <a:r>
              <a:rPr lang="pt-BR" dirty="0"/>
              <a:t> amo, Lídia, rosas,</a:t>
            </a:r>
          </a:p>
          <a:p>
            <a:pPr marL="0" indent="0">
              <a:buNone/>
            </a:pPr>
            <a:r>
              <a:rPr lang="pt-BR" dirty="0"/>
              <a:t>        Que em o dia em que nascem,</a:t>
            </a:r>
          </a:p>
          <a:p>
            <a:pPr marL="0" indent="0">
              <a:buNone/>
            </a:pPr>
            <a:r>
              <a:rPr lang="pt-BR" dirty="0"/>
              <a:t>        Em esse dia morrem.</a:t>
            </a:r>
          </a:p>
          <a:p>
            <a:pPr marL="0" indent="0">
              <a:buNone/>
            </a:pPr>
            <a:r>
              <a:rPr lang="pt-BR" dirty="0"/>
              <a:t>A luz para elas é eterna, porque</a:t>
            </a:r>
          </a:p>
          <a:p>
            <a:pPr marL="0" indent="0">
              <a:buNone/>
            </a:pPr>
            <a:r>
              <a:rPr lang="pt-BR" dirty="0"/>
              <a:t>Nascem nascido já o Sol, e acabam</a:t>
            </a:r>
          </a:p>
          <a:p>
            <a:pPr marL="0" indent="0">
              <a:buNone/>
            </a:pPr>
            <a:r>
              <a:rPr lang="pt-BR" dirty="0"/>
              <a:t>        Antes que Apolo deixe</a:t>
            </a:r>
          </a:p>
          <a:p>
            <a:pPr marL="0" indent="0">
              <a:buNone/>
            </a:pPr>
            <a:r>
              <a:rPr lang="pt-BR" dirty="0"/>
              <a:t>        O seu curso visível.</a:t>
            </a:r>
          </a:p>
          <a:p>
            <a:pPr marL="0" indent="0">
              <a:buNone/>
            </a:pPr>
            <a:r>
              <a:rPr lang="pt-BR" dirty="0"/>
              <a:t>Assim façamos nossa vida </a:t>
            </a:r>
            <a:r>
              <a:rPr lang="pt-BR" i="1" dirty="0"/>
              <a:t>um</a:t>
            </a:r>
            <a:r>
              <a:rPr lang="pt-BR" dirty="0"/>
              <a:t> </a:t>
            </a:r>
            <a:r>
              <a:rPr lang="pt-BR" i="1" dirty="0"/>
              <a:t>dia</a:t>
            </a:r>
            <a:r>
              <a:rPr lang="pt-BR" dirty="0"/>
              <a:t> ,</a:t>
            </a:r>
          </a:p>
          <a:p>
            <a:pPr marL="0" indent="0">
              <a:buNone/>
            </a:pPr>
            <a:r>
              <a:rPr lang="pt-BR" dirty="0"/>
              <a:t>Inscientes, Lídia, voluntariamente</a:t>
            </a:r>
          </a:p>
          <a:p>
            <a:pPr marL="0" indent="0">
              <a:buNone/>
            </a:pPr>
            <a:r>
              <a:rPr lang="pt-BR" dirty="0"/>
              <a:t>        Que há noite antes e após</a:t>
            </a:r>
          </a:p>
          <a:p>
            <a:pPr marL="0" indent="0">
              <a:buNone/>
            </a:pPr>
            <a:r>
              <a:rPr lang="pt-BR" dirty="0"/>
              <a:t>        O pouco que duramos.</a:t>
            </a:r>
          </a:p>
          <a:p>
            <a:pPr marL="0" indent="0">
              <a:buNone/>
            </a:pPr>
            <a:r>
              <a:rPr lang="pt-BR" dirty="0"/>
              <a:t>								11-7-1914  </a:t>
            </a:r>
            <a:r>
              <a:rPr lang="pt-BR" b="1" dirty="0"/>
              <a:t>Odes de Ricardo Reis</a:t>
            </a:r>
            <a:r>
              <a:rPr lang="pt-BR" dirty="0"/>
              <a:t> . Fernando Pessoa. </a:t>
            </a:r>
          </a:p>
          <a:p>
            <a:endParaRPr lang="pt-BR" dirty="0"/>
          </a:p>
        </p:txBody>
      </p:sp>
    </p:spTree>
    <p:extLst>
      <p:ext uri="{BB962C8B-B14F-4D97-AF65-F5344CB8AC3E}">
        <p14:creationId xmlns:p14="http://schemas.microsoft.com/office/powerpoint/2010/main" val="3070812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Álvaro de Campos</a:t>
            </a:r>
          </a:p>
        </p:txBody>
      </p:sp>
      <p:sp>
        <p:nvSpPr>
          <p:cNvPr id="3" name="Espaço Reservado para Conteúdo 2"/>
          <p:cNvSpPr>
            <a:spLocks noGrp="1"/>
          </p:cNvSpPr>
          <p:nvPr>
            <p:ph idx="1"/>
          </p:nvPr>
        </p:nvSpPr>
        <p:spPr>
          <a:xfrm>
            <a:off x="342762" y="1837417"/>
            <a:ext cx="10842171" cy="3890554"/>
          </a:xfrm>
        </p:spPr>
        <p:txBody>
          <a:bodyPr>
            <a:normAutofit/>
          </a:bodyPr>
          <a:lstStyle/>
          <a:p>
            <a:r>
              <a:rPr lang="pt-BR" dirty="0"/>
              <a:t>Nasceu em </a:t>
            </a:r>
            <a:r>
              <a:rPr lang="pt-BR" dirty="0" err="1"/>
              <a:t>Tavira</a:t>
            </a:r>
            <a:r>
              <a:rPr lang="pt-BR" dirty="0"/>
              <a:t>, no dia 15 de outubro de 1890. </a:t>
            </a:r>
          </a:p>
          <a:p>
            <a:r>
              <a:rPr lang="pt-BR" dirty="0"/>
              <a:t>Engenheiro naval por Glasgow, mas agora está em Lisboa em inatividade.</a:t>
            </a:r>
          </a:p>
          <a:p>
            <a:r>
              <a:rPr lang="pt-BR" dirty="0"/>
              <a:t>É alto (1,75 m), magro e um pouco tendente a curvar-se, entre branco e moreno, tipo vagamente de judeu português, cabelo, porém, liso e normalmente apartado ao lado,</a:t>
            </a:r>
          </a:p>
          <a:p>
            <a:r>
              <a:rPr lang="pt-BR" dirty="0"/>
              <a:t>Teve uma educação vulgar. E, depois foi mandado para a Escócia estudar engenharia, primeiro mecânica</a:t>
            </a:r>
          </a:p>
          <a:p>
            <a:pPr algn="just"/>
            <a:r>
              <a:rPr lang="pt-BR" b="1" dirty="0"/>
              <a:t>Heterônimo futurista de Fernando pessoa, Álvaro de Campos, </a:t>
            </a:r>
            <a:r>
              <a:rPr lang="pt-BR" b="1" dirty="0">
                <a:solidFill>
                  <a:srgbClr val="FF0000"/>
                </a:solidFill>
              </a:rPr>
              <a:t>também é conhecido pela expressão de uma angústia intensa, que sucede seu entusiasmo com as conquistas da modernidade.</a:t>
            </a:r>
          </a:p>
          <a:p>
            <a:r>
              <a:rPr lang="pt-BR" dirty="0"/>
              <a:t>Na fase da amargura angustiada, o poeta escreve longos poemas em que um grande desencanto existencial se revela. O mais conhecido deles é a tabacaria.</a:t>
            </a:r>
          </a:p>
        </p:txBody>
      </p:sp>
    </p:spTree>
    <p:extLst>
      <p:ext uri="{BB962C8B-B14F-4D97-AF65-F5344CB8AC3E}">
        <p14:creationId xmlns:p14="http://schemas.microsoft.com/office/powerpoint/2010/main" val="210439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Tabacaria</a:t>
            </a:r>
          </a:p>
        </p:txBody>
      </p:sp>
      <p:sp>
        <p:nvSpPr>
          <p:cNvPr id="3" name="Espaço Reservado para Conteúdo 2"/>
          <p:cNvSpPr>
            <a:spLocks noGrp="1"/>
          </p:cNvSpPr>
          <p:nvPr>
            <p:ph idx="1"/>
          </p:nvPr>
        </p:nvSpPr>
        <p:spPr>
          <a:xfrm>
            <a:off x="847615" y="1628808"/>
            <a:ext cx="7184570" cy="4062549"/>
          </a:xfrm>
        </p:spPr>
        <p:txBody>
          <a:bodyPr>
            <a:normAutofit/>
          </a:bodyPr>
          <a:lstStyle/>
          <a:p>
            <a:pPr marL="0" indent="0">
              <a:buNone/>
            </a:pPr>
            <a:r>
              <a:rPr lang="pt-BR" dirty="0"/>
              <a:t>Não sou nada.</a:t>
            </a:r>
          </a:p>
          <a:p>
            <a:pPr marL="0" indent="0">
              <a:buNone/>
            </a:pPr>
            <a:r>
              <a:rPr lang="pt-BR" dirty="0"/>
              <a:t>Nunca serei nada.</a:t>
            </a:r>
          </a:p>
          <a:p>
            <a:pPr marL="0" indent="0">
              <a:buNone/>
            </a:pPr>
            <a:r>
              <a:rPr lang="pt-BR" dirty="0"/>
              <a:t>Não posso querer ser nada.</a:t>
            </a:r>
          </a:p>
          <a:p>
            <a:pPr marL="0" indent="0">
              <a:buNone/>
            </a:pPr>
            <a:r>
              <a:rPr lang="pt-BR" dirty="0"/>
              <a:t>À parte isso, tenho em mim todos os sonhos do mundo.</a:t>
            </a:r>
          </a:p>
          <a:p>
            <a:pPr marL="0" indent="0">
              <a:buNone/>
            </a:pPr>
            <a:r>
              <a:rPr lang="pt-BR" dirty="0"/>
              <a:t>Janelas do meu quarto,</a:t>
            </a:r>
          </a:p>
          <a:p>
            <a:pPr marL="0" indent="0">
              <a:buNone/>
            </a:pPr>
            <a:r>
              <a:rPr lang="pt-BR" dirty="0"/>
              <a:t>Do meu quarto de um dos milhões do mundo que ninguém sabe quem é</a:t>
            </a:r>
          </a:p>
          <a:p>
            <a:pPr marL="0" indent="0">
              <a:buNone/>
            </a:pPr>
            <a:r>
              <a:rPr lang="pt-BR" dirty="0"/>
              <a:t>(E se soubessem quem é, o que saberiam?),</a:t>
            </a:r>
          </a:p>
        </p:txBody>
      </p:sp>
    </p:spTree>
    <p:extLst>
      <p:ext uri="{BB962C8B-B14F-4D97-AF65-F5344CB8AC3E}">
        <p14:creationId xmlns:p14="http://schemas.microsoft.com/office/powerpoint/2010/main" val="692545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Ditadura em Portugal</a:t>
            </a:r>
          </a:p>
        </p:txBody>
      </p:sp>
      <p:sp>
        <p:nvSpPr>
          <p:cNvPr id="3" name="Subtítulo 2"/>
          <p:cNvSpPr>
            <a:spLocks noGrp="1"/>
          </p:cNvSpPr>
          <p:nvPr>
            <p:ph type="subTitle" idx="1"/>
          </p:nvPr>
        </p:nvSpPr>
        <p:spPr/>
        <p:txBody>
          <a:bodyPr/>
          <a:lstStyle/>
          <a:p>
            <a:r>
              <a:rPr lang="pt-BR" dirty="0"/>
              <a:t>Modernismo Portugal – parte 2 e 3</a:t>
            </a:r>
          </a:p>
          <a:p>
            <a:r>
              <a:rPr lang="pt-BR" dirty="0"/>
              <a:t>Florbela Espanca</a:t>
            </a:r>
          </a:p>
        </p:txBody>
      </p:sp>
    </p:spTree>
    <p:extLst>
      <p:ext uri="{BB962C8B-B14F-4D97-AF65-F5344CB8AC3E}">
        <p14:creationId xmlns:p14="http://schemas.microsoft.com/office/powerpoint/2010/main" val="1182198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chegada de Salazar ao poder</a:t>
            </a:r>
          </a:p>
        </p:txBody>
      </p:sp>
      <p:sp>
        <p:nvSpPr>
          <p:cNvPr id="3" name="Espaço Reservado para Conteúdo 2"/>
          <p:cNvSpPr>
            <a:spLocks noGrp="1"/>
          </p:cNvSpPr>
          <p:nvPr>
            <p:ph idx="1"/>
          </p:nvPr>
        </p:nvSpPr>
        <p:spPr>
          <a:xfrm>
            <a:off x="90153" y="1674253"/>
            <a:ext cx="10844012" cy="3738809"/>
          </a:xfrm>
        </p:spPr>
        <p:txBody>
          <a:bodyPr/>
          <a:lstStyle/>
          <a:p>
            <a:pPr algn="just"/>
            <a:r>
              <a:rPr lang="pt-BR" dirty="0"/>
              <a:t>Há a instauração da ditadura do Estado Novo, a repressão é instaurada, com a instituição da censura e a criação da polícia política (a PIDE);</a:t>
            </a:r>
          </a:p>
          <a:p>
            <a:pPr algn="just"/>
            <a:r>
              <a:rPr lang="pt-BR" dirty="0"/>
              <a:t>Em termos administrativos, cria-se uma atmosfera </a:t>
            </a:r>
            <a:r>
              <a:rPr lang="pt-BR" dirty="0">
                <a:solidFill>
                  <a:srgbClr val="FF0000"/>
                </a:solidFill>
              </a:rPr>
              <a:t>de falsa tranquilidade e prosperidade, com obras públicas</a:t>
            </a:r>
            <a:r>
              <a:rPr lang="pt-BR" dirty="0"/>
              <a:t>, com construção de edifícios, de hidrelétricas que, de certo modo, preparavam o país para a industrialização (1950);</a:t>
            </a:r>
          </a:p>
          <a:p>
            <a:pPr algn="just"/>
            <a:r>
              <a:rPr lang="pt-BR" dirty="0"/>
              <a:t>A realidade existia por meio do medo e da insegurança da população, além da fragilidade das instituições (que respondiam a ele) e </a:t>
            </a:r>
            <a:r>
              <a:rPr lang="pt-BR" dirty="0">
                <a:solidFill>
                  <a:srgbClr val="FF0000"/>
                </a:solidFill>
              </a:rPr>
              <a:t>sua passividade</a:t>
            </a:r>
            <a:r>
              <a:rPr lang="pt-BR" dirty="0"/>
              <a:t>.</a:t>
            </a:r>
          </a:p>
          <a:p>
            <a:pPr algn="just"/>
            <a:r>
              <a:rPr lang="pt-BR" dirty="0"/>
              <a:t>Nesse contexto surge a </a:t>
            </a:r>
            <a:r>
              <a:rPr lang="pt-BR" dirty="0">
                <a:solidFill>
                  <a:srgbClr val="92D050"/>
                </a:solidFill>
              </a:rPr>
              <a:t>revista </a:t>
            </a:r>
            <a:r>
              <a:rPr lang="pt-BR" b="1" dirty="0">
                <a:solidFill>
                  <a:srgbClr val="92D050"/>
                </a:solidFill>
              </a:rPr>
              <a:t>Presença</a:t>
            </a:r>
            <a:r>
              <a:rPr lang="pt-BR" dirty="0"/>
              <a:t>, com proposta de literatura </a:t>
            </a:r>
            <a:r>
              <a:rPr lang="pt-BR" b="1" dirty="0">
                <a:solidFill>
                  <a:srgbClr val="92D050"/>
                </a:solidFill>
              </a:rPr>
              <a:t>mais intimista e introspectiva.</a:t>
            </a:r>
          </a:p>
          <a:p>
            <a:endParaRPr lang="pt-BR" dirty="0"/>
          </a:p>
        </p:txBody>
      </p:sp>
    </p:spTree>
    <p:extLst>
      <p:ext uri="{BB962C8B-B14F-4D97-AF65-F5344CB8AC3E}">
        <p14:creationId xmlns:p14="http://schemas.microsoft.com/office/powerpoint/2010/main" val="169268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O “INTERREGNO” (INTERRUPÇÃO)</a:t>
            </a:r>
          </a:p>
        </p:txBody>
      </p:sp>
      <p:sp>
        <p:nvSpPr>
          <p:cNvPr id="3" name="Espaço Reservado para Conteúdo 2"/>
          <p:cNvSpPr>
            <a:spLocks noGrp="1"/>
          </p:cNvSpPr>
          <p:nvPr>
            <p:ph idx="1"/>
          </p:nvPr>
        </p:nvSpPr>
        <p:spPr>
          <a:xfrm>
            <a:off x="579550" y="2292440"/>
            <a:ext cx="11101588" cy="4237149"/>
          </a:xfrm>
        </p:spPr>
        <p:txBody>
          <a:bodyPr/>
          <a:lstStyle/>
          <a:p>
            <a:pPr algn="just"/>
            <a:r>
              <a:rPr lang="pt-BR" dirty="0"/>
              <a:t>Entre o final de Orpheu e o surgimento da revista Presença (1927),que marcará o </a:t>
            </a:r>
            <a:r>
              <a:rPr lang="pt-BR" b="1" dirty="0">
                <a:solidFill>
                  <a:srgbClr val="FF0000"/>
                </a:solidFill>
              </a:rPr>
              <a:t>segundo momento da literatura modernista, apareceram na literatura portuguesa autores que se vinculam muitas vezes ao Simbolismo/Decadentismo.</a:t>
            </a:r>
          </a:p>
          <a:p>
            <a:pPr marL="0" indent="0" algn="just">
              <a:buNone/>
            </a:pPr>
            <a:endParaRPr lang="pt-BR" b="1" dirty="0"/>
          </a:p>
          <a:p>
            <a:pPr algn="just"/>
            <a:r>
              <a:rPr lang="pt-BR" b="1" dirty="0"/>
              <a:t>Dois nomes se destacam nesse período: Florbela Espanca e Aquilino Ribeiro.</a:t>
            </a:r>
          </a:p>
          <a:p>
            <a:pPr algn="just"/>
            <a:endParaRPr lang="pt-BR" b="1" dirty="0"/>
          </a:p>
          <a:p>
            <a:pPr algn="just"/>
            <a:r>
              <a:rPr lang="pt-BR" b="1" dirty="0"/>
              <a:t>Obs. (simbolismo): </a:t>
            </a:r>
            <a:r>
              <a:rPr lang="pt-BR" dirty="0"/>
              <a:t>Subjetivismo, individualismo e imaginação - Valorizava o mundo interior do indivíduo. Apresentava poesia “difícil”, que versava sobre o “eu” profundo e as “emoções”, manifestando os desejos íntimos e a visão pessoal e sombria do mundo.</a:t>
            </a:r>
            <a:endParaRPr lang="pt-BR" b="1" dirty="0"/>
          </a:p>
          <a:p>
            <a:pPr marL="0" indent="0" algn="just">
              <a:buNone/>
            </a:pPr>
            <a:endParaRPr lang="pt-BR" dirty="0"/>
          </a:p>
        </p:txBody>
      </p:sp>
    </p:spTree>
    <p:extLst>
      <p:ext uri="{BB962C8B-B14F-4D97-AF65-F5344CB8AC3E}">
        <p14:creationId xmlns:p14="http://schemas.microsoft.com/office/powerpoint/2010/main" val="96380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Florbela Espanca</a:t>
            </a:r>
          </a:p>
        </p:txBody>
      </p:sp>
      <p:sp>
        <p:nvSpPr>
          <p:cNvPr id="3" name="Espaço Reservado para Conteúdo 2"/>
          <p:cNvSpPr>
            <a:spLocks noGrp="1"/>
          </p:cNvSpPr>
          <p:nvPr>
            <p:ph idx="1"/>
          </p:nvPr>
        </p:nvSpPr>
        <p:spPr>
          <a:xfrm>
            <a:off x="141667" y="1779251"/>
            <a:ext cx="11062952" cy="3604118"/>
          </a:xfrm>
        </p:spPr>
        <p:txBody>
          <a:bodyPr/>
          <a:lstStyle/>
          <a:p>
            <a:pPr algn="just"/>
            <a:r>
              <a:rPr lang="pt-BR" dirty="0"/>
              <a:t>1894 – 1930 (se suicida)– Nasceu em Vila Viçosa, distrito de Évora (Alentejo) – filha da charneca erma e selvagem (vegetação da sua cidade natal).</a:t>
            </a:r>
          </a:p>
          <a:p>
            <a:pPr algn="just"/>
            <a:r>
              <a:rPr lang="pt-BR" dirty="0"/>
              <a:t>Precursora do feminismo em Portugal (até </a:t>
            </a:r>
            <a:r>
              <a:rPr lang="pt-BR" b="1" dirty="0"/>
              <a:t>1926, quando o salazarismo dissolveu as instituições).</a:t>
            </a:r>
          </a:p>
          <a:p>
            <a:pPr algn="just"/>
            <a:r>
              <a:rPr lang="pt-BR" dirty="0">
                <a:solidFill>
                  <a:srgbClr val="FF0000"/>
                </a:solidFill>
              </a:rPr>
              <a:t>Detalhes de sua poesia: cenários outonais gosto pelas horas da tarde</a:t>
            </a:r>
            <a:r>
              <a:rPr lang="pt-BR" b="1" dirty="0">
                <a:solidFill>
                  <a:srgbClr val="FF0000"/>
                </a:solidFill>
              </a:rPr>
              <a:t>, abordagem de estados de alma indefinidos, com tom decadentista.</a:t>
            </a:r>
          </a:p>
          <a:p>
            <a:pPr algn="just"/>
            <a:r>
              <a:rPr lang="pt-BR" dirty="0">
                <a:solidFill>
                  <a:srgbClr val="FF0000"/>
                </a:solidFill>
              </a:rPr>
              <a:t>Temática: dor, angústia existencial e profundo sofrimento.</a:t>
            </a:r>
          </a:p>
        </p:txBody>
      </p:sp>
    </p:spTree>
    <p:extLst>
      <p:ext uri="{BB962C8B-B14F-4D97-AF65-F5344CB8AC3E}">
        <p14:creationId xmlns:p14="http://schemas.microsoft.com/office/powerpoint/2010/main" val="34719499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Soror saudade</a:t>
            </a:r>
          </a:p>
        </p:txBody>
      </p:sp>
      <p:sp>
        <p:nvSpPr>
          <p:cNvPr id="3" name="Espaço Reservado para Conteúdo 2"/>
          <p:cNvSpPr>
            <a:spLocks noGrp="1"/>
          </p:cNvSpPr>
          <p:nvPr>
            <p:ph idx="1"/>
          </p:nvPr>
        </p:nvSpPr>
        <p:spPr>
          <a:xfrm>
            <a:off x="901522" y="1493949"/>
            <a:ext cx="3915178" cy="5087155"/>
          </a:xfrm>
        </p:spPr>
        <p:txBody>
          <a:bodyPr>
            <a:normAutofit fontScale="92500"/>
          </a:bodyPr>
          <a:lstStyle/>
          <a:p>
            <a:pPr marL="0" indent="0" algn="ctr">
              <a:buNone/>
            </a:pPr>
            <a:r>
              <a:rPr lang="pt-BR" dirty="0"/>
              <a:t>“Sóror Saudade”</a:t>
            </a:r>
          </a:p>
          <a:p>
            <a:pPr marL="0" indent="0" algn="r">
              <a:buNone/>
            </a:pPr>
            <a:r>
              <a:rPr lang="pt-BR" i="1" dirty="0"/>
              <a:t>A Américo Durão</a:t>
            </a:r>
            <a:endParaRPr lang="pt-BR" dirty="0"/>
          </a:p>
          <a:p>
            <a:pPr marL="0" indent="0">
              <a:buNone/>
            </a:pPr>
            <a:r>
              <a:rPr lang="pt-BR" dirty="0"/>
              <a:t>Irmã, Soror Saudade me chamaste…</a:t>
            </a:r>
          </a:p>
          <a:p>
            <a:pPr marL="0" indent="0">
              <a:buNone/>
            </a:pPr>
            <a:r>
              <a:rPr lang="pt-BR" dirty="0"/>
              <a:t>E na </a:t>
            </a:r>
            <a:r>
              <a:rPr lang="pt-BR" dirty="0" err="1"/>
              <a:t>minh'alma</a:t>
            </a:r>
            <a:r>
              <a:rPr lang="pt-BR" dirty="0"/>
              <a:t> o nome iluminou-se</a:t>
            </a:r>
          </a:p>
          <a:p>
            <a:pPr marL="0" indent="0">
              <a:buNone/>
            </a:pPr>
            <a:r>
              <a:rPr lang="pt-BR" dirty="0"/>
              <a:t>Como um </a:t>
            </a:r>
            <a:r>
              <a:rPr lang="pt-BR" u="sng" dirty="0"/>
              <a:t>vitral</a:t>
            </a:r>
            <a:r>
              <a:rPr lang="pt-BR" dirty="0"/>
              <a:t> ao sol, como se fosse</a:t>
            </a:r>
          </a:p>
          <a:p>
            <a:pPr marL="0" indent="0">
              <a:buNone/>
            </a:pPr>
            <a:r>
              <a:rPr lang="pt-BR" dirty="0"/>
              <a:t>A luz do próprio sonho que sonhaste.</a:t>
            </a:r>
          </a:p>
          <a:p>
            <a:pPr marL="0" indent="0">
              <a:buNone/>
            </a:pPr>
            <a:r>
              <a:rPr lang="pt-BR" dirty="0"/>
              <a:t> </a:t>
            </a:r>
          </a:p>
          <a:p>
            <a:pPr marL="0" indent="0">
              <a:buNone/>
            </a:pPr>
            <a:r>
              <a:rPr lang="pt-BR" dirty="0"/>
              <a:t>Numa tarde de Outono o murmuraste,</a:t>
            </a:r>
          </a:p>
          <a:p>
            <a:pPr marL="0" indent="0">
              <a:buNone/>
            </a:pPr>
            <a:r>
              <a:rPr lang="pt-BR" dirty="0"/>
              <a:t>Toda a mágoa do Outono ele me trouxe,</a:t>
            </a:r>
          </a:p>
          <a:p>
            <a:pPr marL="0" indent="0">
              <a:buNone/>
            </a:pPr>
            <a:r>
              <a:rPr lang="pt-BR" dirty="0"/>
              <a:t>Jamais me </a:t>
            </a:r>
            <a:r>
              <a:rPr lang="pt-BR" dirty="0" err="1"/>
              <a:t>hão-de</a:t>
            </a:r>
            <a:r>
              <a:rPr lang="pt-BR" dirty="0"/>
              <a:t> chamar outro mais doce.</a:t>
            </a:r>
          </a:p>
          <a:p>
            <a:pPr marL="0" indent="0">
              <a:buNone/>
            </a:pPr>
            <a:r>
              <a:rPr lang="pt-BR" dirty="0"/>
              <a:t>Com ele bem mais triste me tornaste…</a:t>
            </a:r>
          </a:p>
          <a:p>
            <a:endParaRPr lang="pt-BR" dirty="0"/>
          </a:p>
        </p:txBody>
      </p:sp>
      <p:sp>
        <p:nvSpPr>
          <p:cNvPr id="4" name="CaixaDeTexto 3"/>
          <p:cNvSpPr txBox="1"/>
          <p:nvPr/>
        </p:nvSpPr>
        <p:spPr>
          <a:xfrm>
            <a:off x="5782615" y="1828800"/>
            <a:ext cx="4404574" cy="3693319"/>
          </a:xfrm>
          <a:prstGeom prst="rect">
            <a:avLst/>
          </a:prstGeom>
          <a:noFill/>
        </p:spPr>
        <p:txBody>
          <a:bodyPr wrap="square" rtlCol="0">
            <a:spAutoFit/>
          </a:bodyPr>
          <a:lstStyle/>
          <a:p>
            <a:r>
              <a:rPr lang="pt-BR" dirty="0"/>
              <a:t>E baixinho, na lama da </a:t>
            </a:r>
            <a:r>
              <a:rPr lang="pt-BR" dirty="0" err="1"/>
              <a:t>minh'alma</a:t>
            </a:r>
            <a:r>
              <a:rPr lang="pt-BR" dirty="0"/>
              <a:t>,</a:t>
            </a:r>
          </a:p>
          <a:p>
            <a:r>
              <a:rPr lang="pt-BR" dirty="0"/>
              <a:t>Como bênção de sol que afaga e acalma,</a:t>
            </a:r>
          </a:p>
          <a:p>
            <a:r>
              <a:rPr lang="pt-BR" dirty="0"/>
              <a:t>Nas horas más de febre e de ansiedade,</a:t>
            </a:r>
          </a:p>
          <a:p>
            <a:r>
              <a:rPr lang="pt-BR" dirty="0"/>
              <a:t> </a:t>
            </a:r>
          </a:p>
          <a:p>
            <a:r>
              <a:rPr lang="pt-BR" dirty="0"/>
              <a:t>Como se fossem pétalas caindo</a:t>
            </a:r>
          </a:p>
          <a:p>
            <a:r>
              <a:rPr lang="pt-BR" dirty="0"/>
              <a:t>Digo as palavras desse nome lindo</a:t>
            </a:r>
          </a:p>
          <a:p>
            <a:r>
              <a:rPr lang="pt-BR" dirty="0"/>
              <a:t>Que tu me deste: «Irmã, Soror Saudade…»</a:t>
            </a:r>
          </a:p>
          <a:p>
            <a:r>
              <a:rPr lang="pt-BR" dirty="0"/>
              <a:t> </a:t>
            </a:r>
          </a:p>
          <a:p>
            <a:r>
              <a:rPr lang="pt-BR" dirty="0"/>
              <a:t>(Florbela Espanca, «Livro de Soror Saudade», in «Poesia Completa»)</a:t>
            </a:r>
          </a:p>
          <a:p>
            <a:r>
              <a:rPr lang="pt-BR" dirty="0"/>
              <a:t> </a:t>
            </a:r>
          </a:p>
          <a:p>
            <a:endParaRPr lang="pt-BR" dirty="0"/>
          </a:p>
        </p:txBody>
      </p:sp>
    </p:spTree>
    <p:extLst>
      <p:ext uri="{BB962C8B-B14F-4D97-AF65-F5344CB8AC3E}">
        <p14:creationId xmlns:p14="http://schemas.microsoft.com/office/powerpoint/2010/main" val="3500980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Aquilino Ribeiro</a:t>
            </a:r>
          </a:p>
        </p:txBody>
      </p:sp>
      <p:sp>
        <p:nvSpPr>
          <p:cNvPr id="3" name="Espaço Reservado para Conteúdo 2"/>
          <p:cNvSpPr>
            <a:spLocks noGrp="1"/>
          </p:cNvSpPr>
          <p:nvPr>
            <p:ph idx="1"/>
          </p:nvPr>
        </p:nvSpPr>
        <p:spPr>
          <a:xfrm>
            <a:off x="360608" y="1571223"/>
            <a:ext cx="10934164" cy="4919729"/>
          </a:xfrm>
        </p:spPr>
        <p:txBody>
          <a:bodyPr/>
          <a:lstStyle/>
          <a:p>
            <a:pPr algn="just"/>
            <a:r>
              <a:rPr lang="pt-BR" dirty="0"/>
              <a:t>Sua obra é marcada por um certo tom provinciano, nacionalista, revelado pela reverência a alguns escritores consagrados e, que, antes dele trataram da questão das tradições portuguesas, como Camilo Castelo Branco e Eça de Queiroz</a:t>
            </a:r>
          </a:p>
          <a:p>
            <a:pPr algn="just"/>
            <a:r>
              <a:rPr lang="pt-BR" dirty="0"/>
              <a:t>Temas: culto da religiosidade, valorização dos costumes rústicos, introspecção psicológica </a:t>
            </a:r>
          </a:p>
          <a:p>
            <a:pPr algn="just"/>
            <a:r>
              <a:rPr lang="pt-BR" dirty="0"/>
              <a:t>Obras: via sinuosa, terras dos demo, filhas de Babilônia, Maria benigna e a casa grande de </a:t>
            </a:r>
            <a:r>
              <a:rPr lang="pt-BR" dirty="0" err="1"/>
              <a:t>Romarigães</a:t>
            </a:r>
            <a:r>
              <a:rPr lang="pt-BR" dirty="0"/>
              <a:t>.</a:t>
            </a:r>
          </a:p>
          <a:p>
            <a:pPr marL="0" indent="0" algn="just">
              <a:buNone/>
            </a:pPr>
            <a:endParaRPr lang="pt-BR" dirty="0"/>
          </a:p>
          <a:p>
            <a:pPr marL="0" indent="0" algn="just">
              <a:buNone/>
            </a:pPr>
            <a:r>
              <a:rPr lang="pt-BR" b="1" dirty="0" err="1"/>
              <a:t>Presencismo</a:t>
            </a:r>
            <a:r>
              <a:rPr lang="pt-BR" b="1" dirty="0"/>
              <a:t>: Ensimesmados</a:t>
            </a:r>
          </a:p>
          <a:p>
            <a:pPr marL="0" indent="0" algn="just">
              <a:buNone/>
            </a:pPr>
            <a:r>
              <a:rPr lang="pt-BR" dirty="0"/>
              <a:t>1. 1927 a 1940 – </a:t>
            </a:r>
            <a:r>
              <a:rPr lang="pt-BR" dirty="0" err="1"/>
              <a:t>Presencismo</a:t>
            </a:r>
            <a:r>
              <a:rPr lang="pt-BR" dirty="0"/>
              <a:t> – 2ª geração moderna – Enquanto a revista Presença existiu;</a:t>
            </a:r>
          </a:p>
          <a:p>
            <a:pPr algn="just"/>
            <a:r>
              <a:rPr lang="pt-BR" dirty="0"/>
              <a:t>Gosto pela alienação social – existência humana, literatura introspectiva.</a:t>
            </a:r>
          </a:p>
          <a:p>
            <a:pPr algn="just"/>
            <a:r>
              <a:rPr lang="pt-BR" dirty="0"/>
              <a:t>Freud – O inconsciente humano; na literatura Proust e </a:t>
            </a:r>
            <a:r>
              <a:rPr lang="pt-BR" dirty="0" err="1"/>
              <a:t>Dostoiévski</a:t>
            </a:r>
            <a:r>
              <a:rPr lang="pt-BR" dirty="0"/>
              <a:t>;</a:t>
            </a:r>
          </a:p>
          <a:p>
            <a:pPr marL="0" indent="0" algn="just">
              <a:buNone/>
            </a:pPr>
            <a:endParaRPr lang="pt-BR" dirty="0"/>
          </a:p>
          <a:p>
            <a:pPr algn="just"/>
            <a:endParaRPr lang="pt-BR" dirty="0"/>
          </a:p>
        </p:txBody>
      </p:sp>
    </p:spTree>
    <p:extLst>
      <p:ext uri="{BB962C8B-B14F-4D97-AF65-F5344CB8AC3E}">
        <p14:creationId xmlns:p14="http://schemas.microsoft.com/office/powerpoint/2010/main" val="49124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47730" y="553792"/>
            <a:ext cx="9633397" cy="6027312"/>
          </a:xfrm>
        </p:spPr>
        <p:txBody>
          <a:bodyPr>
            <a:normAutofit/>
          </a:bodyPr>
          <a:lstStyle/>
          <a:p>
            <a:pPr algn="just"/>
            <a:r>
              <a:rPr lang="pt-BR" dirty="0"/>
              <a:t>Uma reação burguesa contra a "corrupção" política deu origem ao golpe militar de 1926. Favorecidos pela desarticulação das forças político-partidárias, os militares prometiam restaurar a ordem pública e impor um duro controle à economia portuguesa. </a:t>
            </a:r>
          </a:p>
          <a:p>
            <a:pPr algn="just"/>
            <a:r>
              <a:rPr lang="pt-BR" dirty="0">
                <a:highlight>
                  <a:srgbClr val="FFFF00"/>
                </a:highlight>
              </a:rPr>
              <a:t>Para desenvolver a nova política econômica foi convocado Antônio de Oliveira Salazar, professor de Finanças da Universidade de Coimbra. Aos poucos Salazar foi conquistando maior poder dentro do governo até que, em 1933, fez aprovar uma nova Constituição e deu inicio à ditadura do Estado Novo, que só chegaria ao fim em 1976. </a:t>
            </a:r>
          </a:p>
          <a:p>
            <a:endParaRPr lang="pt-BR" dirty="0"/>
          </a:p>
          <a:p>
            <a:pPr marL="0" indent="0" algn="ctr">
              <a:buNone/>
            </a:pPr>
            <a:r>
              <a:rPr lang="pt-BR" sz="2500" b="1" dirty="0"/>
              <a:t>Modernismo português: primeiros passos</a:t>
            </a:r>
          </a:p>
          <a:p>
            <a:pPr algn="just"/>
            <a:r>
              <a:rPr lang="pt-BR" dirty="0"/>
              <a:t>O panorama de instabilidade interna, com a realização de greves sucessivas aliado às dificuldades trazidas pela eclosão da guerra e a necessidade de defender as colônias ultramarinas, fez com que o povo português manifestasse, de modo acentuado, um sentimento que sempre o caracterizou: </a:t>
            </a:r>
            <a:r>
              <a:rPr lang="pt-BR" b="1" dirty="0">
                <a:solidFill>
                  <a:schemeClr val="accent5"/>
                </a:solidFill>
              </a:rPr>
              <a:t>o saudosismo</a:t>
            </a:r>
            <a:r>
              <a:rPr lang="pt-BR" dirty="0"/>
              <a:t>.</a:t>
            </a:r>
          </a:p>
          <a:p>
            <a:pPr algn="just"/>
            <a:r>
              <a:rPr lang="pt-BR" dirty="0"/>
              <a:t>A lembrança das antigas glórias marítimas que haviam tornado Portugal uma das potências mundiais no século XVI a lamentação pelo desconcerto que dominou o país após o desaparecimento de Dom Sebastião serviram de berço para o nascimento de uma revista que representa o primeiro momento do Modernismo português: Orpheu, publicada em 1915.</a:t>
            </a:r>
          </a:p>
          <a:p>
            <a:endParaRPr lang="pt-BR" dirty="0"/>
          </a:p>
        </p:txBody>
      </p:sp>
    </p:spTree>
    <p:extLst>
      <p:ext uri="{BB962C8B-B14F-4D97-AF65-F5344CB8AC3E}">
        <p14:creationId xmlns:p14="http://schemas.microsoft.com/office/powerpoint/2010/main" val="2483367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Neorrealismo português</a:t>
            </a:r>
          </a:p>
        </p:txBody>
      </p:sp>
      <p:sp>
        <p:nvSpPr>
          <p:cNvPr id="3" name="Espaço Reservado para Conteúdo 2"/>
          <p:cNvSpPr>
            <a:spLocks noGrp="1"/>
          </p:cNvSpPr>
          <p:nvPr>
            <p:ph idx="1"/>
          </p:nvPr>
        </p:nvSpPr>
        <p:spPr>
          <a:xfrm>
            <a:off x="643944" y="2253804"/>
            <a:ext cx="11011436" cy="3992450"/>
          </a:xfrm>
        </p:spPr>
        <p:txBody>
          <a:bodyPr>
            <a:normAutofit/>
          </a:bodyPr>
          <a:lstStyle/>
          <a:p>
            <a:pPr algn="just"/>
            <a:r>
              <a:rPr lang="pt-BR" dirty="0"/>
              <a:t>1930 – surgiu em oposição ao “</a:t>
            </a:r>
            <a:r>
              <a:rPr lang="pt-BR" dirty="0" err="1"/>
              <a:t>presencistas</a:t>
            </a:r>
            <a:r>
              <a:rPr lang="pt-BR" dirty="0"/>
              <a:t>” com o objetivo de lutar contra a ditadura de Salazar, com suas obras.</a:t>
            </a:r>
          </a:p>
          <a:p>
            <a:pPr algn="just"/>
            <a:r>
              <a:rPr lang="pt-BR" dirty="0"/>
              <a:t>Literatura engajada, que lutasse pela conscientização popular de que os anos de censura aproximavam a nação do </a:t>
            </a:r>
            <a:r>
              <a:rPr lang="pt-BR" dirty="0" err="1"/>
              <a:t>nazifacismo</a:t>
            </a:r>
            <a:r>
              <a:rPr lang="pt-BR" dirty="0"/>
              <a:t>, em razão de Salazar.</a:t>
            </a:r>
          </a:p>
          <a:p>
            <a:pPr algn="just"/>
            <a:r>
              <a:rPr lang="pt-BR" dirty="0">
                <a:solidFill>
                  <a:srgbClr val="FF0000"/>
                </a:solidFill>
              </a:rPr>
              <a:t>1939- </a:t>
            </a:r>
            <a:r>
              <a:rPr lang="pt-BR" dirty="0" err="1">
                <a:solidFill>
                  <a:srgbClr val="FF0000"/>
                </a:solidFill>
              </a:rPr>
              <a:t>Gaibéus</a:t>
            </a:r>
            <a:r>
              <a:rPr lang="pt-BR" dirty="0">
                <a:solidFill>
                  <a:srgbClr val="FF0000"/>
                </a:solidFill>
              </a:rPr>
              <a:t> de Alves </a:t>
            </a:r>
            <a:r>
              <a:rPr lang="pt-BR" dirty="0" err="1">
                <a:solidFill>
                  <a:srgbClr val="FF0000"/>
                </a:solidFill>
              </a:rPr>
              <a:t>Redol</a:t>
            </a:r>
            <a:r>
              <a:rPr lang="pt-BR" dirty="0">
                <a:solidFill>
                  <a:srgbClr val="FF0000"/>
                </a:solidFill>
              </a:rPr>
              <a:t> seria o início mesmo do neorrealismo</a:t>
            </a:r>
            <a:r>
              <a:rPr lang="pt-BR" dirty="0"/>
              <a:t>.</a:t>
            </a:r>
          </a:p>
          <a:p>
            <a:pPr algn="just"/>
            <a:r>
              <a:rPr lang="pt-BR" dirty="0"/>
              <a:t> Os neorrealistas foram fortemente influenciados pelo romance regionalista brasileiro, principalmente pela obra de Graciliano Ramos, José Lins do Rego e Jorge Amado. </a:t>
            </a:r>
          </a:p>
          <a:p>
            <a:pPr algn="just"/>
            <a:r>
              <a:rPr lang="pt-BR" dirty="0"/>
              <a:t>Entre seus conterrâneos, adotaram Eça de Queiroz como modelo inspirador.</a:t>
            </a:r>
          </a:p>
        </p:txBody>
      </p:sp>
    </p:spTree>
    <p:extLst>
      <p:ext uri="{BB962C8B-B14F-4D97-AF65-F5344CB8AC3E}">
        <p14:creationId xmlns:p14="http://schemas.microsoft.com/office/powerpoint/2010/main" val="1416955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Neorrealismo</a:t>
            </a:r>
          </a:p>
        </p:txBody>
      </p:sp>
      <p:sp>
        <p:nvSpPr>
          <p:cNvPr id="3" name="Espaço Reservado para Conteúdo 2"/>
          <p:cNvSpPr>
            <a:spLocks noGrp="1"/>
          </p:cNvSpPr>
          <p:nvPr>
            <p:ph idx="1"/>
          </p:nvPr>
        </p:nvSpPr>
        <p:spPr>
          <a:xfrm>
            <a:off x="579549" y="2459865"/>
            <a:ext cx="10895527" cy="3618963"/>
          </a:xfrm>
        </p:spPr>
        <p:txBody>
          <a:bodyPr/>
          <a:lstStyle/>
          <a:p>
            <a:pPr algn="just"/>
            <a:r>
              <a:rPr lang="pt-BR" dirty="0"/>
              <a:t>A terceira geração modernista definia-se por apresentar duas características fundamentais:</a:t>
            </a:r>
          </a:p>
          <a:p>
            <a:pPr algn="just">
              <a:buAutoNum type="arabicPeriod"/>
            </a:pPr>
            <a:r>
              <a:rPr lang="pt-BR" dirty="0"/>
              <a:t>Concepção da literatura como produto de um contexto histórico-social específico, de uma realidade concreta.</a:t>
            </a:r>
          </a:p>
          <a:p>
            <a:pPr algn="just">
              <a:buAutoNum type="arabicPeriod"/>
            </a:pPr>
            <a:r>
              <a:rPr lang="pt-BR" dirty="0">
                <a:solidFill>
                  <a:srgbClr val="FF0000"/>
                </a:solidFill>
              </a:rPr>
              <a:t>Denúncia da alienação e dos fatores que tornam possível tal realidade, como a exploração dos trabalhadores, a falta de educação, as precárias condições de saúde e o governo ditatorial.</a:t>
            </a:r>
          </a:p>
          <a:p>
            <a:pPr algn="just"/>
            <a:r>
              <a:rPr lang="pt-BR" dirty="0"/>
              <a:t>Como término desse período são citados a morte de Salazar, em 1968 e a revolução dos cravos, 25 de abril de 1974, como possíveis marcos.</a:t>
            </a:r>
          </a:p>
          <a:p>
            <a:pPr algn="just"/>
            <a:endParaRPr lang="pt-BR" dirty="0"/>
          </a:p>
        </p:txBody>
      </p:sp>
    </p:spTree>
    <p:extLst>
      <p:ext uri="{BB962C8B-B14F-4D97-AF65-F5344CB8AC3E}">
        <p14:creationId xmlns:p14="http://schemas.microsoft.com/office/powerpoint/2010/main" val="2891978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000" dirty="0"/>
              <a:t>Antônio Alves </a:t>
            </a:r>
            <a:r>
              <a:rPr lang="pt-BR" sz="3000" dirty="0" err="1"/>
              <a:t>Redol</a:t>
            </a:r>
            <a:r>
              <a:rPr lang="pt-BR" sz="3000" dirty="0"/>
              <a:t>  e os trabalhadores da terra</a:t>
            </a:r>
          </a:p>
        </p:txBody>
      </p:sp>
      <p:sp>
        <p:nvSpPr>
          <p:cNvPr id="3" name="Espaço Reservado para Conteúdo 2"/>
          <p:cNvSpPr>
            <a:spLocks noGrp="1"/>
          </p:cNvSpPr>
          <p:nvPr>
            <p:ph idx="1"/>
          </p:nvPr>
        </p:nvSpPr>
        <p:spPr>
          <a:xfrm>
            <a:off x="0" y="1930400"/>
            <a:ext cx="10985679" cy="4095481"/>
          </a:xfrm>
        </p:spPr>
        <p:txBody>
          <a:bodyPr/>
          <a:lstStyle/>
          <a:p>
            <a:pPr algn="just"/>
            <a:r>
              <a:rPr lang="pt-BR" dirty="0"/>
              <a:t>Antônio Alves </a:t>
            </a:r>
            <a:r>
              <a:rPr lang="pt-BR" dirty="0" err="1"/>
              <a:t>Redol</a:t>
            </a:r>
            <a:r>
              <a:rPr lang="pt-BR" dirty="0"/>
              <a:t> desponta para a literatura portuguesa no ano de 1939, com a publicação do romance </a:t>
            </a:r>
            <a:r>
              <a:rPr lang="pt-BR" dirty="0" err="1"/>
              <a:t>Gaibéus</a:t>
            </a:r>
            <a:r>
              <a:rPr lang="pt-BR" dirty="0"/>
              <a:t>.</a:t>
            </a:r>
          </a:p>
          <a:p>
            <a:pPr algn="just"/>
            <a:r>
              <a:rPr lang="pt-BR" dirty="0"/>
              <a:t>O título da obra refere-se aos modestos camponeses de Ribatejo, </a:t>
            </a:r>
            <a:r>
              <a:rPr lang="pt-BR" dirty="0">
                <a:solidFill>
                  <a:srgbClr val="FF0000"/>
                </a:solidFill>
              </a:rPr>
              <a:t>cuja vida sofrida e injustiçada é apresentada pelo autor em uma série de episódios que se justapõem</a:t>
            </a:r>
            <a:r>
              <a:rPr lang="pt-BR" dirty="0"/>
              <a:t>, como se formassem manchas, símbolo da existência dessas criaturas sem nome nem esperança.</a:t>
            </a:r>
          </a:p>
          <a:p>
            <a:pPr algn="just"/>
            <a:endParaRPr lang="pt-BR" dirty="0"/>
          </a:p>
        </p:txBody>
      </p:sp>
    </p:spTree>
    <p:extLst>
      <p:ext uri="{BB962C8B-B14F-4D97-AF65-F5344CB8AC3E}">
        <p14:creationId xmlns:p14="http://schemas.microsoft.com/office/powerpoint/2010/main" val="3434594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28485" y="72172"/>
            <a:ext cx="9697340" cy="6355395"/>
          </a:xfrm>
        </p:spPr>
      </p:pic>
      <p:sp>
        <p:nvSpPr>
          <p:cNvPr id="5" name="CaixaDeTexto 4"/>
          <p:cNvSpPr txBox="1"/>
          <p:nvPr/>
        </p:nvSpPr>
        <p:spPr>
          <a:xfrm>
            <a:off x="10427594" y="2880537"/>
            <a:ext cx="1764406" cy="369332"/>
          </a:xfrm>
          <a:prstGeom prst="rect">
            <a:avLst/>
          </a:prstGeom>
          <a:noFill/>
        </p:spPr>
        <p:txBody>
          <a:bodyPr wrap="square" rtlCol="0">
            <a:spAutoFit/>
          </a:bodyPr>
          <a:lstStyle/>
          <a:p>
            <a:r>
              <a:rPr lang="pt-BR" dirty="0" err="1"/>
              <a:t>Gaibéus</a:t>
            </a:r>
            <a:endParaRPr lang="pt-BR" dirty="0"/>
          </a:p>
        </p:txBody>
      </p:sp>
    </p:spTree>
    <p:extLst>
      <p:ext uri="{BB962C8B-B14F-4D97-AF65-F5344CB8AC3E}">
        <p14:creationId xmlns:p14="http://schemas.microsoft.com/office/powerpoint/2010/main" val="2331963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00507"/>
            <a:ext cx="8596668" cy="1167685"/>
          </a:xfrm>
        </p:spPr>
        <p:txBody>
          <a:bodyPr>
            <a:normAutofit fontScale="90000"/>
          </a:bodyPr>
          <a:lstStyle/>
          <a:p>
            <a:pPr algn="ctr"/>
            <a:r>
              <a:rPr lang="pt-BR" dirty="0"/>
              <a:t>Nas páginas de Orpheu, o Modernismo português toma forma</a:t>
            </a:r>
          </a:p>
        </p:txBody>
      </p:sp>
      <p:sp>
        <p:nvSpPr>
          <p:cNvPr id="3" name="Espaço Reservado para Conteúdo 2"/>
          <p:cNvSpPr>
            <a:spLocks noGrp="1"/>
          </p:cNvSpPr>
          <p:nvPr>
            <p:ph idx="1"/>
          </p:nvPr>
        </p:nvSpPr>
        <p:spPr>
          <a:xfrm>
            <a:off x="321972" y="1661374"/>
            <a:ext cx="9581882" cy="4881094"/>
          </a:xfrm>
        </p:spPr>
        <p:txBody>
          <a:bodyPr>
            <a:normAutofit lnSpcReduction="10000"/>
          </a:bodyPr>
          <a:lstStyle/>
          <a:p>
            <a:pPr algn="just"/>
            <a:r>
              <a:rPr lang="pt-BR" dirty="0"/>
              <a:t>Mais do que uma revista, Orpheu foi um marco: símbolo do nascimento de uma geração de escritores que trouxe para Portugal a essência do movimento modernista. Nas suas páginas surgiram as grandes revelações literárias do inicio do século XX: </a:t>
            </a:r>
            <a:r>
              <a:rPr lang="pt-BR" b="1" dirty="0">
                <a:solidFill>
                  <a:schemeClr val="accent5"/>
                </a:solidFill>
              </a:rPr>
              <a:t>Fernando Pessoa, Mario de Sá-Carneiro e José de Almada Negreiros</a:t>
            </a:r>
            <a:r>
              <a:rPr lang="pt-BR" dirty="0"/>
              <a:t>.</a:t>
            </a:r>
          </a:p>
          <a:p>
            <a:pPr algn="just"/>
            <a:r>
              <a:rPr lang="pt-BR" dirty="0"/>
              <a:t>Orpheu vem do mito de Orpheu e Eurídice</a:t>
            </a:r>
          </a:p>
          <a:p>
            <a:pPr algn="just"/>
            <a:r>
              <a:rPr lang="pt-BR" dirty="0"/>
              <a:t>Embora a revista contasse com outros colaboradores, foram esses três escritores que, com suas obras, delinearam os novos rumos a serem seguidos pelos autores portugueses e deram início a um processo de reflexão crítica sobre as causas da decadência e da estagnação intelectual de Portugal. </a:t>
            </a:r>
          </a:p>
          <a:p>
            <a:pPr algn="just"/>
            <a:r>
              <a:rPr lang="pt-BR" dirty="0"/>
              <a:t>Lançada em 1915, Orpheu só teve dois números publicados (um terceiro chegou a ser editado). </a:t>
            </a:r>
            <a:r>
              <a:rPr lang="pt-BR" dirty="0">
                <a:solidFill>
                  <a:schemeClr val="accent5"/>
                </a:solidFill>
              </a:rPr>
              <a:t>Os textos que circulam na revista revelam uma clara influência de alguns movimentos da vanguarda europeia, principalmente o Cubismo e o Cubo futurismo</a:t>
            </a:r>
            <a:r>
              <a:rPr lang="pt-BR" dirty="0"/>
              <a:t>. Na proposta de ruptura com o passado, pode ser identificada a influência da estética surrealista, que defendia o abandono da reprodução naturalista da realidade. </a:t>
            </a:r>
          </a:p>
          <a:p>
            <a:pPr algn="just"/>
            <a:r>
              <a:rPr lang="pt-BR" dirty="0"/>
              <a:t>Ecos futuristas também se fazem presentes, já no primeiro número de Orpheu, nos versos da “Ode triunfal de Álvaro de Campos, um dos heterônimos de Fernando Pessoa, e no “Ultimatum futurista”, de Almada Negreiros.</a:t>
            </a:r>
          </a:p>
          <a:p>
            <a:pPr algn="just"/>
            <a:endParaRPr lang="pt-BR" dirty="0"/>
          </a:p>
        </p:txBody>
      </p:sp>
    </p:spTree>
    <p:extLst>
      <p:ext uri="{BB962C8B-B14F-4D97-AF65-F5344CB8AC3E}">
        <p14:creationId xmlns:p14="http://schemas.microsoft.com/office/powerpoint/2010/main" val="3477739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61870"/>
            <a:ext cx="8596668" cy="1320800"/>
          </a:xfrm>
        </p:spPr>
        <p:txBody>
          <a:bodyPr>
            <a:normAutofit/>
          </a:bodyPr>
          <a:lstStyle/>
          <a:p>
            <a:pPr algn="ctr"/>
            <a:r>
              <a:rPr lang="pt-BR" dirty="0"/>
              <a:t>Almada Negreiros: a ira contra a estagnação portuguesa </a:t>
            </a:r>
          </a:p>
        </p:txBody>
      </p:sp>
      <p:sp>
        <p:nvSpPr>
          <p:cNvPr id="3" name="Espaço Reservado para Conteúdo 2"/>
          <p:cNvSpPr>
            <a:spLocks noGrp="1"/>
          </p:cNvSpPr>
          <p:nvPr>
            <p:ph idx="1"/>
          </p:nvPr>
        </p:nvSpPr>
        <p:spPr>
          <a:xfrm>
            <a:off x="257577" y="1582671"/>
            <a:ext cx="9388699" cy="4998433"/>
          </a:xfrm>
        </p:spPr>
        <p:txBody>
          <a:bodyPr/>
          <a:lstStyle/>
          <a:p>
            <a:pPr algn="just"/>
            <a:r>
              <a:rPr lang="pt-BR" dirty="0"/>
              <a:t>Um dos mais ativos e influentes artistas da geração Orpheu foi José de Almada Negreiros. </a:t>
            </a:r>
          </a:p>
          <a:p>
            <a:pPr algn="just"/>
            <a:r>
              <a:rPr lang="pt-BR" dirty="0">
                <a:solidFill>
                  <a:schemeClr val="accent5"/>
                </a:solidFill>
              </a:rPr>
              <a:t>Entusiasmado com a possibilidade de transformar a sociedade portuguesa por meio da arte</a:t>
            </a:r>
            <a:r>
              <a:rPr lang="pt-BR" dirty="0"/>
              <a:t>, Almada destaca-se não apenas pelos textos que escreve, mas também por sua excelente produção como pintor, revelando-se um homem perfeitamente sintonizado com as tendências mais Modernas da arte na Europa.</a:t>
            </a:r>
          </a:p>
          <a:p>
            <a:pPr algn="just"/>
            <a:r>
              <a:rPr lang="pt-BR" b="1" u="sng" dirty="0"/>
              <a:t>Em 1917, o escritor chocou o povo português com a divulgação do “Ultimatum futurista</a:t>
            </a:r>
            <a:r>
              <a:rPr lang="pt-BR" dirty="0"/>
              <a:t>”, no qual fazia um apelo aos jovens para que assumissem a recuperação da pátria e do espírito portugueses, comprometidos pela fraqueza e saudosismo das gerações anteriores. Na exaltação que faz da guerra como mecanismo transformador, fica evidente a influência das ideias do líder futurista Marinetti. Observe.</a:t>
            </a:r>
          </a:p>
          <a:p>
            <a:pPr algn="just"/>
            <a:endParaRPr lang="pt-BR" dirty="0"/>
          </a:p>
        </p:txBody>
      </p:sp>
    </p:spTree>
    <p:extLst>
      <p:ext uri="{BB962C8B-B14F-4D97-AF65-F5344CB8AC3E}">
        <p14:creationId xmlns:p14="http://schemas.microsoft.com/office/powerpoint/2010/main" val="410949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100" dirty="0"/>
              <a:t>ULTIMATUM FUTURISTA </a:t>
            </a:r>
            <a:br>
              <a:rPr lang="pt-BR" sz="3100" dirty="0"/>
            </a:br>
            <a:r>
              <a:rPr lang="pt-BR" sz="3100" dirty="0"/>
              <a:t>ÀS GERAÇÕES PORTUGUESAS DO SÉCULO XX</a:t>
            </a:r>
            <a:br>
              <a:rPr lang="pt-BR" sz="3100" dirty="0"/>
            </a:br>
            <a:r>
              <a:rPr lang="pt-BR" sz="3100" dirty="0"/>
              <a:t>1917 </a:t>
            </a:r>
            <a:br>
              <a:rPr lang="pt-BR" dirty="0"/>
            </a:br>
            <a:endParaRPr lang="pt-BR" dirty="0"/>
          </a:p>
        </p:txBody>
      </p:sp>
      <p:sp>
        <p:nvSpPr>
          <p:cNvPr id="3" name="Espaço Reservado para Conteúdo 2"/>
          <p:cNvSpPr>
            <a:spLocks noGrp="1"/>
          </p:cNvSpPr>
          <p:nvPr>
            <p:ph idx="1"/>
          </p:nvPr>
        </p:nvSpPr>
        <p:spPr/>
        <p:txBody>
          <a:bodyPr>
            <a:normAutofit fontScale="92500" lnSpcReduction="20000"/>
          </a:bodyPr>
          <a:lstStyle/>
          <a:p>
            <a:pPr marL="0" indent="0">
              <a:buNone/>
            </a:pPr>
            <a:r>
              <a:rPr lang="pt-BR" dirty="0"/>
              <a:t>EU NÃO PERTENÇO a nenhuma das gerações revolucionárias. Eu pertenço A uma geração construtiva.</a:t>
            </a:r>
          </a:p>
          <a:p>
            <a:pPr marL="0" indent="0">
              <a:buNone/>
            </a:pPr>
            <a:r>
              <a:rPr lang="pt-BR" dirty="0"/>
              <a:t>Eu sou um poeta português que ama a sua pátria. Eu tenho a idolatria da minha profissão e peso-a. Eu resolvo com a minha existência o significado </a:t>
            </a:r>
            <a:r>
              <a:rPr lang="pt-BR" dirty="0" err="1"/>
              <a:t>actual</a:t>
            </a:r>
            <a:r>
              <a:rPr lang="pt-BR" dirty="0"/>
              <a:t> da palavra poeta com toda a intensidade do privilégio. </a:t>
            </a:r>
          </a:p>
          <a:p>
            <a:pPr marL="0" indent="0">
              <a:buNone/>
            </a:pPr>
            <a:r>
              <a:rPr lang="pt-BR" dirty="0"/>
              <a:t>Eu tenho 22 anos fortes de saúde e de inteligência.</a:t>
            </a:r>
          </a:p>
          <a:p>
            <a:pPr marL="0" indent="0">
              <a:buNone/>
            </a:pPr>
            <a:r>
              <a:rPr lang="pt-BR" dirty="0"/>
              <a:t>[...]</a:t>
            </a:r>
          </a:p>
          <a:p>
            <a:pPr marL="0" indent="0">
              <a:buNone/>
            </a:pPr>
            <a:r>
              <a:rPr lang="pt-BR" dirty="0"/>
              <a:t>Vós, oh portugueses da minha geração, nascidos como eu no ventre d sensibilidade europeia do século XX, criai a pátria portuguesa do século XX</a:t>
            </a:r>
          </a:p>
          <a:p>
            <a:pPr marL="0" indent="0">
              <a:buNone/>
            </a:pPr>
            <a:r>
              <a:rPr lang="pt-BR" dirty="0"/>
              <a:t>[...]</a:t>
            </a:r>
          </a:p>
          <a:p>
            <a:pPr marL="0" indent="0">
              <a:buNone/>
            </a:pPr>
            <a:r>
              <a:rPr lang="pt-BR" dirty="0">
                <a:solidFill>
                  <a:schemeClr val="accent5"/>
                </a:solidFill>
              </a:rPr>
              <a:t>Dispensai os velhos que vos aconselham para vosso bem e atirai-vos Independentes </a:t>
            </a:r>
            <a:r>
              <a:rPr lang="pt-BR" dirty="0" err="1">
                <a:solidFill>
                  <a:schemeClr val="accent5"/>
                </a:solidFill>
              </a:rPr>
              <a:t>prà</a:t>
            </a:r>
            <a:r>
              <a:rPr lang="pt-BR" dirty="0">
                <a:solidFill>
                  <a:schemeClr val="accent5"/>
                </a:solidFill>
              </a:rPr>
              <a:t> sublime brutalidade da vida. Criai a vossa experiência e sereis os maiores.</a:t>
            </a:r>
          </a:p>
          <a:p>
            <a:pPr marL="0" indent="0">
              <a:buNone/>
            </a:pPr>
            <a:r>
              <a:rPr lang="pt-BR" dirty="0"/>
              <a:t>[...]</a:t>
            </a:r>
          </a:p>
        </p:txBody>
      </p:sp>
    </p:spTree>
    <p:extLst>
      <p:ext uri="{BB962C8B-B14F-4D97-AF65-F5344CB8AC3E}">
        <p14:creationId xmlns:p14="http://schemas.microsoft.com/office/powerpoint/2010/main" val="32024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79549"/>
            <a:ext cx="8596668" cy="5461813"/>
          </a:xfrm>
        </p:spPr>
        <p:txBody>
          <a:bodyPr/>
          <a:lstStyle/>
          <a:p>
            <a:pPr algn="just"/>
            <a:r>
              <a:rPr lang="pt-BR" dirty="0"/>
              <a:t>Além de uma vasta produção poética, Almada Negreiros também se destaca pelos romances e peças de teatro. Sua presença mais contundente na cena modernista portuguesa, porém, ficará registrada nos inúmeros manifestos, ensaios, crônicas e textos de prosa doutrinária que publicou ao longo dos seus 77 anos.</a:t>
            </a:r>
          </a:p>
          <a:p>
            <a:endParaRPr lang="pt-BR" dirty="0"/>
          </a:p>
        </p:txBody>
      </p:sp>
    </p:spTree>
    <p:extLst>
      <p:ext uri="{BB962C8B-B14F-4D97-AF65-F5344CB8AC3E}">
        <p14:creationId xmlns:p14="http://schemas.microsoft.com/office/powerpoint/2010/main" val="152420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a:t>Mário de Sá-Carneiro e a fragmentação do “eu”</a:t>
            </a:r>
            <a:br>
              <a:rPr lang="pt-BR" dirty="0"/>
            </a:br>
            <a:endParaRPr lang="pt-BR" dirty="0"/>
          </a:p>
        </p:txBody>
      </p:sp>
      <p:sp>
        <p:nvSpPr>
          <p:cNvPr id="3" name="Espaço Reservado para Conteúdo 2"/>
          <p:cNvSpPr>
            <a:spLocks noGrp="1"/>
          </p:cNvSpPr>
          <p:nvPr>
            <p:ph idx="1"/>
          </p:nvPr>
        </p:nvSpPr>
        <p:spPr>
          <a:xfrm>
            <a:off x="450761" y="1738649"/>
            <a:ext cx="9118241" cy="4906850"/>
          </a:xfrm>
        </p:spPr>
        <p:txBody>
          <a:bodyPr/>
          <a:lstStyle/>
          <a:p>
            <a:pPr algn="just"/>
            <a:r>
              <a:rPr lang="pt-BR" dirty="0"/>
              <a:t>Um pouco mais de sol – eu era brasa, / Um pouco mais de azul – eu era além, lamenta-se o eu lírico do poema “Quase”, resumindo em belas imagens a imensa frustração que marcou a vida de Mário de Sá Carneiro.</a:t>
            </a:r>
          </a:p>
          <a:p>
            <a:pPr algn="just"/>
            <a:r>
              <a:rPr lang="pt-BR" dirty="0"/>
              <a:t>Ao contrário do entusiasmado e combativo Almada, Sá-Carneiro anuncia, em suas obras, não a necessidade de transformar a realidade, mas aquele que será o grande drama do homem do século XX: </a:t>
            </a:r>
            <a:r>
              <a:rPr lang="pt-BR" dirty="0">
                <a:solidFill>
                  <a:schemeClr val="accent5"/>
                </a:solidFill>
              </a:rPr>
              <a:t>a fragmentação da identidade, a aflição do indivíduo que se vê sufocado pela multidão e pelas inovações tecnológicas. </a:t>
            </a:r>
          </a:p>
          <a:p>
            <a:pPr algn="just"/>
            <a:r>
              <a:rPr lang="pt-BR" dirty="0"/>
              <a:t>O autor persegue esse tema tanto nas obras em prosa quanto na poesia que escreveu. A esse respeito, são célebres os versos de “Dispersão”.</a:t>
            </a:r>
          </a:p>
          <a:p>
            <a:pPr algn="just"/>
            <a:endParaRPr lang="pt-BR" dirty="0"/>
          </a:p>
        </p:txBody>
      </p:sp>
    </p:spTree>
    <p:extLst>
      <p:ext uri="{BB962C8B-B14F-4D97-AF65-F5344CB8AC3E}">
        <p14:creationId xmlns:p14="http://schemas.microsoft.com/office/powerpoint/2010/main" val="2267140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371600" y="350950"/>
            <a:ext cx="9601200" cy="872543"/>
          </a:xfrm>
        </p:spPr>
        <p:txBody>
          <a:bodyPr/>
          <a:lstStyle/>
          <a:p>
            <a:pPr algn="ctr"/>
            <a:r>
              <a:rPr lang="pt-BR" dirty="0"/>
              <a:t>Dispersão – Mário de Sá Carneiro</a:t>
            </a:r>
          </a:p>
        </p:txBody>
      </p:sp>
      <p:sp>
        <p:nvSpPr>
          <p:cNvPr id="3" name="Espaço Reservado para Conteúdo 2"/>
          <p:cNvSpPr>
            <a:spLocks noGrp="1"/>
          </p:cNvSpPr>
          <p:nvPr>
            <p:ph idx="1"/>
          </p:nvPr>
        </p:nvSpPr>
        <p:spPr>
          <a:xfrm>
            <a:off x="457200" y="1326523"/>
            <a:ext cx="3779949" cy="4739425"/>
          </a:xfrm>
        </p:spPr>
        <p:txBody>
          <a:bodyPr>
            <a:normAutofit/>
          </a:bodyPr>
          <a:lstStyle/>
          <a:p>
            <a:pPr algn="ctr"/>
            <a:r>
              <a:rPr lang="pt-BR" b="1" i="1" dirty="0">
                <a:solidFill>
                  <a:schemeClr val="tx1"/>
                </a:solidFill>
              </a:rPr>
              <a:t>Perdi-me dentro de mim </a:t>
            </a:r>
            <a:br>
              <a:rPr lang="pt-BR" b="1" i="1" dirty="0">
                <a:solidFill>
                  <a:schemeClr val="tx1"/>
                </a:solidFill>
              </a:rPr>
            </a:br>
            <a:r>
              <a:rPr lang="pt-BR" b="1" i="1" dirty="0">
                <a:solidFill>
                  <a:schemeClr val="tx1"/>
                </a:solidFill>
              </a:rPr>
              <a:t>Porque eu era labirinto, </a:t>
            </a:r>
            <a:br>
              <a:rPr lang="pt-BR" b="1" i="1" dirty="0">
                <a:solidFill>
                  <a:schemeClr val="tx1"/>
                </a:solidFill>
              </a:rPr>
            </a:br>
            <a:r>
              <a:rPr lang="pt-BR" b="1" i="1" dirty="0">
                <a:solidFill>
                  <a:schemeClr val="tx1"/>
                </a:solidFill>
              </a:rPr>
              <a:t>E hoje, quando me sinto, </a:t>
            </a:r>
            <a:br>
              <a:rPr lang="pt-BR" b="1" i="1" dirty="0">
                <a:solidFill>
                  <a:schemeClr val="tx1"/>
                </a:solidFill>
              </a:rPr>
            </a:br>
            <a:r>
              <a:rPr lang="pt-BR" b="1" i="1" dirty="0">
                <a:solidFill>
                  <a:schemeClr val="tx1"/>
                </a:solidFill>
              </a:rPr>
              <a:t>É com saudades de mim. </a:t>
            </a:r>
            <a:br>
              <a:rPr lang="pt-BR" b="1" i="1" dirty="0">
                <a:solidFill>
                  <a:schemeClr val="tx1"/>
                </a:solidFill>
              </a:rPr>
            </a:br>
            <a:br>
              <a:rPr lang="pt-BR" b="1" i="1" dirty="0">
                <a:solidFill>
                  <a:schemeClr val="tx1"/>
                </a:solidFill>
              </a:rPr>
            </a:br>
            <a:r>
              <a:rPr lang="pt-BR" b="1" i="1" dirty="0">
                <a:solidFill>
                  <a:schemeClr val="tx1"/>
                </a:solidFill>
              </a:rPr>
              <a:t>Passei pela minha vida </a:t>
            </a:r>
            <a:br>
              <a:rPr lang="pt-BR" b="1" i="1" dirty="0">
                <a:solidFill>
                  <a:schemeClr val="tx1"/>
                </a:solidFill>
              </a:rPr>
            </a:br>
            <a:r>
              <a:rPr lang="pt-BR" b="1" i="1" dirty="0">
                <a:solidFill>
                  <a:schemeClr val="tx1"/>
                </a:solidFill>
              </a:rPr>
              <a:t>Um astro doido a sonhar. </a:t>
            </a:r>
            <a:br>
              <a:rPr lang="pt-BR" b="1" i="1" dirty="0">
                <a:solidFill>
                  <a:schemeClr val="tx1"/>
                </a:solidFill>
              </a:rPr>
            </a:br>
            <a:r>
              <a:rPr lang="pt-BR" b="1" i="1" dirty="0">
                <a:solidFill>
                  <a:schemeClr val="tx1"/>
                </a:solidFill>
              </a:rPr>
              <a:t>Na ânsia de ultrapassar, </a:t>
            </a:r>
            <a:br>
              <a:rPr lang="pt-BR" b="1" i="1" dirty="0">
                <a:solidFill>
                  <a:schemeClr val="tx1"/>
                </a:solidFill>
              </a:rPr>
            </a:br>
            <a:r>
              <a:rPr lang="pt-BR" b="1" i="1" dirty="0">
                <a:solidFill>
                  <a:schemeClr val="tx1"/>
                </a:solidFill>
              </a:rPr>
              <a:t>Nem dei pela minha vida... </a:t>
            </a:r>
            <a:br>
              <a:rPr lang="pt-BR" b="1" i="1" dirty="0">
                <a:solidFill>
                  <a:schemeClr val="tx1"/>
                </a:solidFill>
              </a:rPr>
            </a:br>
            <a:br>
              <a:rPr lang="pt-BR" b="1" i="1" dirty="0">
                <a:solidFill>
                  <a:schemeClr val="tx1"/>
                </a:solidFill>
              </a:rPr>
            </a:br>
            <a:r>
              <a:rPr lang="pt-BR" b="1" i="1" dirty="0">
                <a:solidFill>
                  <a:schemeClr val="tx1"/>
                </a:solidFill>
              </a:rPr>
              <a:t>Para mim é sempre ontem, </a:t>
            </a:r>
            <a:br>
              <a:rPr lang="pt-BR" b="1" i="1" dirty="0">
                <a:solidFill>
                  <a:schemeClr val="tx1"/>
                </a:solidFill>
              </a:rPr>
            </a:br>
            <a:r>
              <a:rPr lang="pt-BR" b="1" i="1" dirty="0">
                <a:solidFill>
                  <a:schemeClr val="tx1"/>
                </a:solidFill>
              </a:rPr>
              <a:t>Não tenho amanhã nem hoje: </a:t>
            </a:r>
            <a:br>
              <a:rPr lang="pt-BR" b="1" i="1" dirty="0">
                <a:solidFill>
                  <a:schemeClr val="tx1"/>
                </a:solidFill>
              </a:rPr>
            </a:br>
            <a:r>
              <a:rPr lang="pt-BR" b="1" i="1" dirty="0">
                <a:solidFill>
                  <a:schemeClr val="tx1"/>
                </a:solidFill>
              </a:rPr>
              <a:t>O tempo que aos outros foge </a:t>
            </a:r>
            <a:br>
              <a:rPr lang="pt-BR" b="1" i="1" dirty="0">
                <a:solidFill>
                  <a:schemeClr val="tx1"/>
                </a:solidFill>
              </a:rPr>
            </a:br>
            <a:r>
              <a:rPr lang="pt-BR" b="1" i="1" dirty="0">
                <a:solidFill>
                  <a:schemeClr val="tx1"/>
                </a:solidFill>
              </a:rPr>
              <a:t>Cai sobre mim feito ontem (…)”</a:t>
            </a:r>
            <a:endParaRPr lang="pt-BR" dirty="0">
              <a:solidFill>
                <a:schemeClr val="tx1"/>
              </a:solidFill>
            </a:endParaRPr>
          </a:p>
        </p:txBody>
      </p:sp>
      <p:sp>
        <p:nvSpPr>
          <p:cNvPr id="2" name="CaixaDeTexto 1"/>
          <p:cNvSpPr txBox="1"/>
          <p:nvPr/>
        </p:nvSpPr>
        <p:spPr>
          <a:xfrm>
            <a:off x="4984123" y="2086378"/>
            <a:ext cx="4919730" cy="3416320"/>
          </a:xfrm>
          <a:prstGeom prst="rect">
            <a:avLst/>
          </a:prstGeom>
          <a:noFill/>
        </p:spPr>
        <p:txBody>
          <a:bodyPr wrap="square" rtlCol="0">
            <a:spAutoFit/>
          </a:bodyPr>
          <a:lstStyle/>
          <a:p>
            <a:pPr marL="285750" indent="-285750">
              <a:buFont typeface="Arial" panose="020B0604020202020204" pitchFamily="34" charset="0"/>
              <a:buChar char="•"/>
            </a:pPr>
            <a:r>
              <a:rPr lang="pt-BR" dirty="0"/>
              <a:t>Todos os textos que Sá-Carneiro escreveu manifestam </a:t>
            </a:r>
            <a:r>
              <a:rPr lang="pt-BR" b="1" dirty="0">
                <a:solidFill>
                  <a:schemeClr val="accent5"/>
                </a:solidFill>
              </a:rPr>
              <a:t>uma grande sensibilidade, marcada pela expressão de uma angustia existencialista praticamente insuportável</a:t>
            </a:r>
            <a:r>
              <a:rPr lang="pt-BR" dirty="0"/>
              <a:t>. </a:t>
            </a:r>
          </a:p>
          <a:p>
            <a:pPr algn="just"/>
            <a:endParaRPr lang="pt-BR" dirty="0"/>
          </a:p>
          <a:p>
            <a:pPr marL="285750" indent="-285750" algn="just">
              <a:buFont typeface="Arial" panose="020B0604020202020204" pitchFamily="34" charset="0"/>
              <a:buChar char="•"/>
            </a:pPr>
            <a:r>
              <a:rPr lang="pt-BR" dirty="0"/>
              <a:t>A influência do decadentismo e da estética </a:t>
            </a:r>
            <a:r>
              <a:rPr lang="pt-BR" dirty="0">
                <a:solidFill>
                  <a:schemeClr val="accent5"/>
                </a:solidFill>
              </a:rPr>
              <a:t>simbolista</a:t>
            </a:r>
            <a:r>
              <a:rPr lang="pt-BR" dirty="0"/>
              <a:t> de fim de século é recorrente nos poemas de Dispersão, nas novelas de Principio e Céu em fogo. Na peça teatral Amizade e, principalmente, no estranho A confissão de Lúcio;</a:t>
            </a:r>
          </a:p>
        </p:txBody>
      </p:sp>
    </p:spTree>
    <p:extLst>
      <p:ext uri="{BB962C8B-B14F-4D97-AF65-F5344CB8AC3E}">
        <p14:creationId xmlns:p14="http://schemas.microsoft.com/office/powerpoint/2010/main" val="3568013434"/>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1201</TotalTime>
  <Words>3705</Words>
  <Application>Microsoft Office PowerPoint</Application>
  <PresentationFormat>Widescreen</PresentationFormat>
  <Paragraphs>224</Paragraphs>
  <Slides>33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33</vt:i4>
      </vt:variant>
    </vt:vector>
  </HeadingPairs>
  <TitlesOfParts>
    <vt:vector size="37" baseType="lpstr">
      <vt:lpstr>Arial</vt:lpstr>
      <vt:lpstr>Trebuchet MS</vt:lpstr>
      <vt:lpstr>Wingdings 3</vt:lpstr>
      <vt:lpstr>Facetado</vt:lpstr>
      <vt:lpstr>Modernismo Portugal</vt:lpstr>
      <vt:lpstr>O século XX chega a Portugal</vt:lpstr>
      <vt:lpstr>Apresentação do PowerPoint</vt:lpstr>
      <vt:lpstr>Nas páginas de Orpheu, o Modernismo português toma forma</vt:lpstr>
      <vt:lpstr>Almada Negreiros: a ira contra a estagnação portuguesa </vt:lpstr>
      <vt:lpstr>ULTIMATUM FUTURISTA  ÀS GERAÇÕES PORTUGUESAS DO SÉCULO XX 1917  </vt:lpstr>
      <vt:lpstr>Apresentação do PowerPoint</vt:lpstr>
      <vt:lpstr>Mário de Sá-Carneiro e a fragmentação do “eu” </vt:lpstr>
      <vt:lpstr>Dispersão – Mário de Sá Carneiro</vt:lpstr>
      <vt:lpstr>Fernando Pessoa</vt:lpstr>
      <vt:lpstr>O poeta de muitas faces</vt:lpstr>
      <vt:lpstr>A poesia ortônima</vt:lpstr>
      <vt:lpstr>Análise</vt:lpstr>
      <vt:lpstr>Mensagem: releitura mítica do destino português</vt:lpstr>
      <vt:lpstr>Mensagem </vt:lpstr>
      <vt:lpstr>A poesia heterônima</vt:lpstr>
      <vt:lpstr>Alberto Caeiro</vt:lpstr>
      <vt:lpstr>Alberto Caeiro</vt:lpstr>
      <vt:lpstr>Alberto Caeiro</vt:lpstr>
      <vt:lpstr>Ricardo Reis</vt:lpstr>
      <vt:lpstr>As rosas amo dos jardins de Adónis</vt:lpstr>
      <vt:lpstr>Álvaro de Campos</vt:lpstr>
      <vt:lpstr>Tabacaria</vt:lpstr>
      <vt:lpstr>Ditadura em Portugal</vt:lpstr>
      <vt:lpstr>A chegada de Salazar ao poder</vt:lpstr>
      <vt:lpstr>O “INTERREGNO” (INTERRUPÇÃO)</vt:lpstr>
      <vt:lpstr>Florbela Espanca</vt:lpstr>
      <vt:lpstr>Soror saudade</vt:lpstr>
      <vt:lpstr>Aquilino Ribeiro</vt:lpstr>
      <vt:lpstr>Neorrealismo português</vt:lpstr>
      <vt:lpstr>Neorrealismo</vt:lpstr>
      <vt:lpstr>Antônio Alves Redol  e os trabalhadores da terra</vt:lpstr>
      <vt:lpstr>Apresentação do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MODERNISMO BRASILEIRO</dc:title>
  <dc:creator>Bruna</dc:creator>
  <cp:lastModifiedBy>Beatriz Barbosa</cp:lastModifiedBy>
  <cp:revision>62</cp:revision>
  <dcterms:created xsi:type="dcterms:W3CDTF">2018-01-24T16:08:53Z</dcterms:created>
  <dcterms:modified xsi:type="dcterms:W3CDTF">2022-06-13T20:47:03Z</dcterms:modified>
</cp:coreProperties>
</file>