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5" r:id="rId7"/>
    <p:sldId id="266" r:id="rId8"/>
    <p:sldId id="261" r:id="rId9"/>
    <p:sldId id="263" r:id="rId10"/>
    <p:sldId id="267" r:id="rId11"/>
    <p:sldId id="270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77B71-8A3C-4739-A9E9-DBE234ED84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Poesia e prosa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14C0817-9BD9-48C4-A0C8-B981A830DB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737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abela&#10;&#10;Descrição gerada automaticamente">
            <a:extLst>
              <a:ext uri="{FF2B5EF4-FFF2-40B4-BE49-F238E27FC236}">
                <a16:creationId xmlns:a16="http://schemas.microsoft.com/office/drawing/2014/main" id="{CBB913ED-8160-4A59-9263-30424F6636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3095" y="524597"/>
            <a:ext cx="8025809" cy="5808805"/>
          </a:xfrm>
        </p:spPr>
      </p:pic>
    </p:spTree>
    <p:extLst>
      <p:ext uri="{BB962C8B-B14F-4D97-AF65-F5344CB8AC3E}">
        <p14:creationId xmlns:p14="http://schemas.microsoft.com/office/powerpoint/2010/main" val="297010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360CA-9CEB-4D5A-9017-0A7436F3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3020" y="245758"/>
            <a:ext cx="8610600" cy="1293028"/>
          </a:xfrm>
        </p:spPr>
        <p:txBody>
          <a:bodyPr/>
          <a:lstStyle/>
          <a:p>
            <a:r>
              <a:rPr lang="pt-BR" dirty="0"/>
              <a:t>Verso livre - exemplo</a:t>
            </a:r>
          </a:p>
        </p:txBody>
      </p:sp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4053A434-2E41-429F-B40E-B0EAAF87C0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2962" y="1341976"/>
            <a:ext cx="5327204" cy="5040035"/>
          </a:xfrm>
        </p:spPr>
      </p:pic>
    </p:spTree>
    <p:extLst>
      <p:ext uri="{BB962C8B-B14F-4D97-AF65-F5344CB8AC3E}">
        <p14:creationId xmlns:p14="http://schemas.microsoft.com/office/powerpoint/2010/main" val="1675477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28F21BBF-3629-425D-B836-6DB780456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903" y="551436"/>
            <a:ext cx="10918875" cy="5707041"/>
          </a:xfrm>
        </p:spPr>
      </p:pic>
    </p:spTree>
    <p:extLst>
      <p:ext uri="{BB962C8B-B14F-4D97-AF65-F5344CB8AC3E}">
        <p14:creationId xmlns:p14="http://schemas.microsoft.com/office/powerpoint/2010/main" val="2429769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2DAC2B37-E3B8-4C34-8089-F134052DD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3280" y="1253470"/>
            <a:ext cx="9796640" cy="4351059"/>
          </a:xfrm>
        </p:spPr>
      </p:pic>
    </p:spTree>
    <p:extLst>
      <p:ext uri="{BB962C8B-B14F-4D97-AF65-F5344CB8AC3E}">
        <p14:creationId xmlns:p14="http://schemas.microsoft.com/office/powerpoint/2010/main" val="2363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Texto, Carta&#10;&#10;Descrição gerada automaticamente">
            <a:extLst>
              <a:ext uri="{FF2B5EF4-FFF2-40B4-BE49-F238E27FC236}">
                <a16:creationId xmlns:a16="http://schemas.microsoft.com/office/drawing/2014/main" id="{4E7204BE-C21C-4066-8AAD-A5E0EC612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397" y="-70606"/>
            <a:ext cx="6485206" cy="6999212"/>
          </a:xfrm>
        </p:spPr>
      </p:pic>
    </p:spTree>
    <p:extLst>
      <p:ext uri="{BB962C8B-B14F-4D97-AF65-F5344CB8AC3E}">
        <p14:creationId xmlns:p14="http://schemas.microsoft.com/office/powerpoint/2010/main" val="288330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BBE622CD-8D28-4749-8AD1-8F9CB87698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5181" y="168178"/>
            <a:ext cx="5830950" cy="6331096"/>
          </a:xfrm>
        </p:spPr>
      </p:pic>
    </p:spTree>
    <p:extLst>
      <p:ext uri="{BB962C8B-B14F-4D97-AF65-F5344CB8AC3E}">
        <p14:creationId xmlns:p14="http://schemas.microsoft.com/office/powerpoint/2010/main" val="4020862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5D6A32B-3232-4A54-BE78-36DB705DD2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83" y="781601"/>
            <a:ext cx="6361013" cy="5625521"/>
          </a:xfrm>
        </p:spPr>
      </p:pic>
    </p:spTree>
    <p:extLst>
      <p:ext uri="{BB962C8B-B14F-4D97-AF65-F5344CB8AC3E}">
        <p14:creationId xmlns:p14="http://schemas.microsoft.com/office/powerpoint/2010/main" val="216620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1AB296-CF94-4AFD-8FEA-383B41367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971662"/>
          </a:xfrm>
        </p:spPr>
        <p:txBody>
          <a:bodyPr/>
          <a:lstStyle/>
          <a:p>
            <a:r>
              <a:rPr lang="pt-BR" b="1" dirty="0"/>
              <a:t>Elementos formais do poema</a:t>
            </a:r>
          </a:p>
        </p:txBody>
      </p:sp>
      <p:pic>
        <p:nvPicPr>
          <p:cNvPr id="7" name="Espaço Reservado para Conteúdo 6" descr="Diagrama&#10;&#10;Descrição gerada automaticamente">
            <a:extLst>
              <a:ext uri="{FF2B5EF4-FFF2-40B4-BE49-F238E27FC236}">
                <a16:creationId xmlns:a16="http://schemas.microsoft.com/office/drawing/2014/main" id="{0DA00372-3A28-4968-8BB1-92935761F9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5204" y="1736035"/>
            <a:ext cx="10341591" cy="4780323"/>
          </a:xfrm>
        </p:spPr>
      </p:pic>
    </p:spTree>
    <p:extLst>
      <p:ext uri="{BB962C8B-B14F-4D97-AF65-F5344CB8AC3E}">
        <p14:creationId xmlns:p14="http://schemas.microsoft.com/office/powerpoint/2010/main" val="2968119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1F2FD4-54AB-4432-9066-D2FBC08C07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397565"/>
            <a:ext cx="11834191" cy="5883965"/>
          </a:xfrm>
        </p:spPr>
        <p:txBody>
          <a:bodyPr/>
          <a:lstStyle/>
          <a:p>
            <a:pPr algn="just"/>
            <a:r>
              <a:rPr lang="pt-BR" dirty="0"/>
              <a:t>Leia estes versos, observando quais são as sílabas fortes (tônicas) em cada um deles (as sílabas tônicas estão marcadas em cor):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E07EB4-7CC6-4147-9AF5-F6C233E83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42" y="1267406"/>
            <a:ext cx="6601073" cy="519302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9A9B3E1-623E-4185-A5E3-3E6D7F730D6E}"/>
              </a:ext>
            </a:extLst>
          </p:cNvPr>
          <p:cNvSpPr txBox="1"/>
          <p:nvPr/>
        </p:nvSpPr>
        <p:spPr>
          <a:xfrm>
            <a:off x="7660129" y="1267406"/>
            <a:ext cx="37901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Nesse caso, a colocação das sílabas tônicas sempre na mesma posição em todos os versos (2ª, 4ª e 6ª silabas) estabelece o ritmo do poema.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distribuição das silabas tônicas e das átonas, contudo, pode não ocorrer em uma mesma sílaba em todos os versos.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Nesse caso, o poema continua a ter ritmo, mas sem regularidade.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06020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D26C1F-9C9C-4541-B968-856ADA25D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022224"/>
          </a:xfrm>
        </p:spPr>
        <p:txBody>
          <a:bodyPr/>
          <a:lstStyle/>
          <a:p>
            <a:r>
              <a:rPr lang="pt-BR" b="1" dirty="0"/>
              <a:t>Em resumo</a:t>
            </a:r>
          </a:p>
        </p:txBody>
      </p:sp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30E65567-55F1-4704-9AEA-4DB12706D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688" y="2026321"/>
            <a:ext cx="9120623" cy="4067306"/>
          </a:xfrm>
        </p:spPr>
      </p:pic>
    </p:spTree>
    <p:extLst>
      <p:ext uri="{BB962C8B-B14F-4D97-AF65-F5344CB8AC3E}">
        <p14:creationId xmlns:p14="http://schemas.microsoft.com/office/powerpoint/2010/main" val="238595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Diagrama&#10;&#10;Descrição gerada automaticamente">
            <a:extLst>
              <a:ext uri="{FF2B5EF4-FFF2-40B4-BE49-F238E27FC236}">
                <a16:creationId xmlns:a16="http://schemas.microsoft.com/office/drawing/2014/main" id="{9F5EE36B-4DB1-4E1B-B4E5-DEB5704382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9713" y="439559"/>
            <a:ext cx="9052574" cy="6319967"/>
          </a:xfrm>
        </p:spPr>
      </p:pic>
    </p:spTree>
    <p:extLst>
      <p:ext uri="{BB962C8B-B14F-4D97-AF65-F5344CB8AC3E}">
        <p14:creationId xmlns:p14="http://schemas.microsoft.com/office/powerpoint/2010/main" val="2308095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0676B9-4511-496E-BAAA-4C34C2EC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93312"/>
            <a:ext cx="8610600" cy="680114"/>
          </a:xfrm>
        </p:spPr>
        <p:txBody>
          <a:bodyPr>
            <a:normAutofit/>
          </a:bodyPr>
          <a:lstStyle/>
          <a:p>
            <a:r>
              <a:rPr lang="pt-BR" dirty="0"/>
              <a:t>Métrica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2679E99-F21E-422D-9A1C-E72875F67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278" y="1510749"/>
            <a:ext cx="11622157" cy="495394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pt-BR"/>
              <a:t>O número de sílabas poéticas de um verso constitui a medida ou a métrica do verso. </a:t>
            </a:r>
          </a:p>
          <a:p>
            <a:pPr algn="just"/>
            <a:r>
              <a:rPr lang="pt-BR"/>
              <a:t>O processo de contagem das sílabas poéticas de um verso </a:t>
            </a:r>
            <a:r>
              <a:rPr lang="pt-BR" b="1"/>
              <a:t>chama-se escansão</a:t>
            </a:r>
            <a:r>
              <a:rPr lang="pt-BR"/>
              <a:t>. </a:t>
            </a:r>
          </a:p>
          <a:p>
            <a:pPr algn="just"/>
            <a:r>
              <a:rPr lang="pt-BR" b="1"/>
              <a:t>As sílabas poéticas devem ser contadas até a última sílaba tônica do verso</a:t>
            </a:r>
            <a:r>
              <a:rPr lang="pt-BR"/>
              <a:t>; as que estão depois da última tônica não entram na contagem.</a:t>
            </a:r>
          </a:p>
          <a:p>
            <a:pPr algn="just"/>
            <a:r>
              <a:rPr lang="pt-BR"/>
              <a:t>A identificação das silabas poéticas não segue necessariamente o modo de identificação das sílabas gramaticais, conforme você irá observar a seguir, ao ler estes versos que compõem uma estrofe do poema Morte e vida severina, de João Cabral de Melo Neto:</a:t>
            </a:r>
          </a:p>
          <a:p>
            <a:pPr marL="0" indent="0" algn="just">
              <a:buNone/>
            </a:pPr>
            <a:endParaRPr lang="pt-BR"/>
          </a:p>
          <a:p>
            <a:pPr marL="0" indent="0" algn="just">
              <a:buNone/>
            </a:pPr>
            <a:r>
              <a:rPr lang="pt-BR"/>
              <a:t>- O meu nome é Severino,                             </a:t>
            </a:r>
          </a:p>
          <a:p>
            <a:pPr marL="0" indent="0" algn="just">
              <a:buNone/>
            </a:pPr>
            <a:r>
              <a:rPr lang="pt-BR"/>
              <a:t>não tenho outro de pia. </a:t>
            </a:r>
          </a:p>
          <a:p>
            <a:pPr marL="0" indent="0" algn="just">
              <a:buNone/>
            </a:pPr>
            <a:r>
              <a:rPr lang="pt-BR"/>
              <a:t>Como há muitos Severinos, </a:t>
            </a:r>
          </a:p>
          <a:p>
            <a:pPr marL="0" indent="0" algn="just">
              <a:buNone/>
            </a:pPr>
            <a:r>
              <a:rPr lang="pt-BR"/>
              <a:t>que é santo de romaria, 					Contagem Gramatical</a:t>
            </a:r>
          </a:p>
          <a:p>
            <a:pPr marL="0" indent="0" algn="just">
              <a:buNone/>
            </a:pPr>
            <a:r>
              <a:rPr lang="pt-BR"/>
              <a:t>deram então de me chamar </a:t>
            </a:r>
          </a:p>
          <a:p>
            <a:pPr marL="0" indent="0" algn="just">
              <a:buNone/>
            </a:pPr>
            <a:r>
              <a:rPr lang="pt-BR"/>
              <a:t>Severino de Maria;</a:t>
            </a:r>
          </a:p>
          <a:p>
            <a:pPr algn="just"/>
            <a:endParaRPr lang="pt-BR"/>
          </a:p>
          <a:p>
            <a:pPr marL="0" indent="0" algn="r">
              <a:buNone/>
            </a:pPr>
            <a:r>
              <a:rPr lang="pt-BR"/>
              <a:t>MELO NETO, João Cabral de. Morte e vida severina: auto de Natal pernambucano. In: Obra completa. Rio de Janeiro: Nova Aguilar, 1994. p. 171. (Fragmento).</a:t>
            </a:r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CB49226F-4B7B-412F-9F39-99745BA5D6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813407"/>
              </p:ext>
            </p:extLst>
          </p:nvPr>
        </p:nvGraphicFramePr>
        <p:xfrm>
          <a:off x="3673062" y="3616879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421117449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63656638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65065298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27563528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905057187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541430974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63819894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53088307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574787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 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Meu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No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Me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É 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Se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Ve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Ri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No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04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/>
                        <a:t> 1ª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2ª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3ª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4ª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5ª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6ª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7ª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8ª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/>
                        <a:t>9ª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570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8860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93450A-DD43-49FE-B703-62708508F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fazer a contagem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E0E28D-28A4-496A-9994-FFE26A3D5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313" y="2057402"/>
            <a:ext cx="11121887" cy="4161284"/>
          </a:xfrm>
        </p:spPr>
        <p:txBody>
          <a:bodyPr/>
          <a:lstStyle/>
          <a:p>
            <a:pPr algn="just"/>
            <a:r>
              <a:rPr lang="pt-BR" dirty="0"/>
              <a:t>Aplicando essas duas convenções na escansão do verso "O meu nome é Severino", verifica-se a ocorrência de sete silabas poéticas: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endParaRPr lang="pt-BR" dirty="0"/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26E567A7-E53B-4717-8B99-D90FF4127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484844"/>
              </p:ext>
            </p:extLst>
          </p:nvPr>
        </p:nvGraphicFramePr>
        <p:xfrm>
          <a:off x="2483556" y="3396364"/>
          <a:ext cx="722488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36288508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69154619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05629211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848911745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4113804155"/>
                    </a:ext>
                  </a:extLst>
                </a:gridCol>
                <a:gridCol w="652363">
                  <a:extLst>
                    <a:ext uri="{9D8B030D-6E8A-4147-A177-3AD203B41FA5}">
                      <a16:colId xmlns:a16="http://schemas.microsoft.com/office/drawing/2014/main" val="1114951355"/>
                    </a:ext>
                  </a:extLst>
                </a:gridCol>
                <a:gridCol w="1153859">
                  <a:extLst>
                    <a:ext uri="{9D8B030D-6E8A-4147-A177-3AD203B41FA5}">
                      <a16:colId xmlns:a16="http://schemas.microsoft.com/office/drawing/2014/main" val="105005611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4517035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Me 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 err="1"/>
                        <a:t>Ve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Ri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244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dirty="0"/>
                        <a:t>7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379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4738530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180</TotalTime>
  <Words>349</Words>
  <Application>Microsoft Office PowerPoint</Application>
  <PresentationFormat>Widescreen</PresentationFormat>
  <Paragraphs>59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Trilha de Vapor</vt:lpstr>
      <vt:lpstr>Poesia e prosa</vt:lpstr>
      <vt:lpstr>Apresentação do PowerPoint</vt:lpstr>
      <vt:lpstr>Apresentação do PowerPoint</vt:lpstr>
      <vt:lpstr>Elementos formais do poema</vt:lpstr>
      <vt:lpstr>Apresentação do PowerPoint</vt:lpstr>
      <vt:lpstr>Em resumo</vt:lpstr>
      <vt:lpstr>Apresentação do PowerPoint</vt:lpstr>
      <vt:lpstr>Métrica</vt:lpstr>
      <vt:lpstr>Como fazer a contagem</vt:lpstr>
      <vt:lpstr>Apresentação do PowerPoint</vt:lpstr>
      <vt:lpstr>Verso livre - exemplo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Poesia e prosa</dc:title>
  <dc:creator>Beatriz Barbosa</dc:creator>
  <cp:lastModifiedBy>Beatriz Barbosa</cp:lastModifiedBy>
  <cp:revision>16</cp:revision>
  <dcterms:created xsi:type="dcterms:W3CDTF">2022-02-21T22:27:29Z</dcterms:created>
  <dcterms:modified xsi:type="dcterms:W3CDTF">2023-03-12T19:45:20Z</dcterms:modified>
</cp:coreProperties>
</file>