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02" r:id="rId1"/>
  </p:sldMasterIdLst>
  <p:handoutMasterIdLst>
    <p:handoutMasterId r:id="rId11"/>
  </p:handoutMasterIdLst>
  <p:sldIdLst>
    <p:sldId id="285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</p:sldIdLst>
  <p:sldSz cx="12192000" cy="6858000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3D3666-6693-4549-84D5-8385DDD17D46}" type="datetimeFigureOut">
              <a:rPr lang="pt-BR" smtClean="0"/>
              <a:t>12/03/2023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965C8E-D078-44DE-9D67-D2E93709E5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4926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877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636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1797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pt-BR"/>
              <a:t>Clique para editar o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220452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3489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3/12/2023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854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3/12/2023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8893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8158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219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290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498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529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205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3/12/2023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60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3/12/2023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406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3/12/2023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6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831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3/12/2023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0770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  <p:sldLayoutId id="2147483814" r:id="rId12"/>
    <p:sldLayoutId id="2147483815" r:id="rId13"/>
    <p:sldLayoutId id="2147483816" r:id="rId14"/>
    <p:sldLayoutId id="2147483817" r:id="rId15"/>
    <p:sldLayoutId id="2147483818" r:id="rId16"/>
    <p:sldLayoutId id="214748381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352023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Policarpo Quaresma: um nacionalista quixotesco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9093" y="1672823"/>
            <a:ext cx="9427335" cy="4921160"/>
          </a:xfrm>
        </p:spPr>
        <p:txBody>
          <a:bodyPr/>
          <a:lstStyle/>
          <a:p>
            <a:pPr algn="just"/>
            <a:r>
              <a:rPr lang="pt-BR" dirty="0"/>
              <a:t>O mais lido e conhecido romance de Lima Barreto é Triste fim de Policarpo Quaresma. </a:t>
            </a:r>
          </a:p>
          <a:p>
            <a:pPr algn="just"/>
            <a:r>
              <a:rPr lang="pt-BR" dirty="0"/>
              <a:t>O protagonista, Policarpo Quaresma, é um major que trabalha como subsecretário do Arsenal de Guerra. Sua cegueira, contudo, é a pátria. Estudioso das coisas do Brasil, tem uma biblioteca de clássicos sobre a fauna e a flora brasileira, conhece as obras completas dos grandes escritores nacionais, interessa-se pelas tradições e costumes do povo.</a:t>
            </a:r>
          </a:p>
          <a:p>
            <a:pPr algn="just"/>
            <a:r>
              <a:rPr lang="pt-BR" dirty="0"/>
              <a:t>Esse patriotismo desmedido é ridicularizado por todos aqueles com quem convive, incapazes de perceber a pureza de seu idealismo.</a:t>
            </a:r>
          </a:p>
        </p:txBody>
      </p:sp>
    </p:spTree>
    <p:extLst>
      <p:ext uri="{BB962C8B-B14F-4D97-AF65-F5344CB8AC3E}">
        <p14:creationId xmlns:p14="http://schemas.microsoft.com/office/powerpoint/2010/main" val="3938714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463639"/>
            <a:ext cx="8596668" cy="5577723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/>
              <a:t>Através de Policarpo, Lima Barreto tematiza o </a:t>
            </a:r>
            <a:r>
              <a:rPr lang="pt-BR" dirty="0">
                <a:solidFill>
                  <a:srgbClr val="FF0000"/>
                </a:solidFill>
              </a:rPr>
              <a:t>embate entre o real e o ideal</a:t>
            </a:r>
            <a:r>
              <a:rPr lang="pt-BR" dirty="0"/>
              <a:t>. Em Policarpo, o patriotismo é um ideal. Ele assume ares de visionário, louco, por não pensar em si, por não se interessar por sua carreira ou tentar obter qualquer tipo de vantagem pessoal. </a:t>
            </a:r>
          </a:p>
          <a:p>
            <a:pPr algn="just"/>
            <a:r>
              <a:rPr lang="pt-BR" dirty="0"/>
              <a:t>Seu único objetivo é o engrandecimento do Brasil. </a:t>
            </a:r>
            <a:r>
              <a:rPr lang="pt-BR" dirty="0">
                <a:solidFill>
                  <a:srgbClr val="FF0000"/>
                </a:solidFill>
              </a:rPr>
              <a:t>O "triste fim" de Policarpo e a perda de todos os ideais, quando percebe que dedicou sua vida a uma causa inútil.</a:t>
            </a:r>
            <a:r>
              <a:rPr lang="pt-BR" dirty="0"/>
              <a:t> </a:t>
            </a:r>
          </a:p>
          <a:p>
            <a:pPr algn="just"/>
            <a:r>
              <a:rPr lang="pt-BR" dirty="0"/>
              <a:t>A desilusão final de Policarpo é a desilusão de Lima Barreto, que morreu </a:t>
            </a:r>
            <a:r>
              <a:rPr lang="pt-BR" b="1" dirty="0">
                <a:solidFill>
                  <a:srgbClr val="FF0000"/>
                </a:solidFill>
              </a:rPr>
              <a:t>acreditando ser o dever dos escritores deixar de lado todas as velhas regras, toda a disciplina exterior dos gêneros e aproveitar de cada um deles o que puder e procurar, conforme a inspiração própria, para tentar reformar certas “usanças". </a:t>
            </a:r>
          </a:p>
          <a:p>
            <a:pPr algn="just"/>
            <a:r>
              <a:rPr lang="pt-BR" dirty="0"/>
              <a:t>Por esse motivo, o novo Brasil que surgia nos textos pré-modernistas, marcado por grandes desigualdades sociais, não era um país que motivasse o orgulho dos leitores. Mas era um país real.</a:t>
            </a:r>
          </a:p>
        </p:txBody>
      </p:sp>
    </p:spTree>
    <p:extLst>
      <p:ext uri="{BB962C8B-B14F-4D97-AF65-F5344CB8AC3E}">
        <p14:creationId xmlns:p14="http://schemas.microsoft.com/office/powerpoint/2010/main" val="4232340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9803"/>
          </a:xfrm>
        </p:spPr>
        <p:txBody>
          <a:bodyPr/>
          <a:lstStyle/>
          <a:p>
            <a:pPr algn="ctr"/>
            <a:r>
              <a:rPr lang="pt-BR" dirty="0"/>
              <a:t>Monteiro Lobato: a decadência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0761" y="1339403"/>
            <a:ext cx="9092483" cy="498412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dirty="0"/>
              <a:t>Monteiro Lobato começou a sua carreira literária por acaso. Tendo vivido no interior, pôde observar as dificuldades e os vícios característicos da vida rural. Suas observações dão origem a uma longa carta, enviada para o jornal O Estado de S. Paulo. </a:t>
            </a:r>
          </a:p>
          <a:p>
            <a:pPr algn="just"/>
            <a:r>
              <a:rPr lang="pt-BR" dirty="0"/>
              <a:t>A carta funciona como uma denúncia e chama a atenção das pessoas para um problema que, como tantos outros, era desconhecido por não fazer parte do Brasil "oficial", Essa carta levou o editor do jornal a insistir para que Lobato lhe enviasse mais artigos. Nascia, assim, uma carreira de longa colaboração jornalistica. </a:t>
            </a:r>
          </a:p>
          <a:p>
            <a:pPr algn="just"/>
            <a:r>
              <a:rPr lang="pt-BR" dirty="0"/>
              <a:t>A carta foi importante também por outra razão: </a:t>
            </a:r>
            <a:r>
              <a:rPr lang="pt-BR" dirty="0">
                <a:solidFill>
                  <a:srgbClr val="FF0000"/>
                </a:solidFill>
              </a:rPr>
              <a:t>é nela que o escritor cita pela primeira vez o nome da personagem a que ele ficará associado para sempre: Jeca Tatu.</a:t>
            </a:r>
            <a:r>
              <a:rPr lang="pt-BR" dirty="0"/>
              <a:t> O caboclo apresentado como o parasita que incendeia a terra é, de certa forma, o "pai" literário do Jeca, que será apresentado em sua forma completa em outro texto, Urupês (1918). </a:t>
            </a:r>
          </a:p>
          <a:p>
            <a:pPr algn="just"/>
            <a:r>
              <a:rPr lang="pt-BR" dirty="0"/>
              <a:t>Nesse livro, Lobato traça um minucioso perfil do caboclo que vivia pelo interior de São Paulo, </a:t>
            </a:r>
            <a:r>
              <a:rPr lang="pt-BR" b="1" dirty="0">
                <a:solidFill>
                  <a:srgbClr val="FF0000"/>
                </a:solidFill>
              </a:rPr>
              <a:t>encostado nas fazendas de café, esgotando os recursos da terra para depois mudar-se e continuar com seus hábitos.</a:t>
            </a:r>
          </a:p>
          <a:p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898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9803"/>
          </a:xfrm>
        </p:spPr>
        <p:txBody>
          <a:bodyPr/>
          <a:lstStyle/>
          <a:p>
            <a:pPr algn="ctr"/>
            <a:r>
              <a:rPr lang="pt-BR" dirty="0"/>
              <a:t>As cidades mortas do interior paulista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189" y="2150772"/>
            <a:ext cx="8963696" cy="3503054"/>
          </a:xfrm>
        </p:spPr>
        <p:txBody>
          <a:bodyPr/>
          <a:lstStyle/>
          <a:p>
            <a:pPr algn="just"/>
            <a:r>
              <a:rPr lang="pt-BR" dirty="0"/>
              <a:t>O aspecto literário mais importante da obra de Monteiro Lobato é a sua </a:t>
            </a:r>
            <a:r>
              <a:rPr lang="pt-BR" dirty="0">
                <a:solidFill>
                  <a:srgbClr val="FF0000"/>
                </a:solidFill>
              </a:rPr>
              <a:t>preocupação em denunciar alguns dos problemas que marcam a vida das pessoas do interior. </a:t>
            </a:r>
            <a:r>
              <a:rPr lang="pt-BR" dirty="0"/>
              <a:t>O foco do autor é a região </a:t>
            </a:r>
            <a:r>
              <a:rPr lang="pt-BR" dirty="0">
                <a:solidFill>
                  <a:srgbClr val="FF0000"/>
                </a:solidFill>
              </a:rPr>
              <a:t>do Vale do Paraíba</a:t>
            </a:r>
            <a:r>
              <a:rPr lang="pt-BR" dirty="0"/>
              <a:t>, que entrou em decadência após o deslocamento das culturas de café para o Oeste Paulista.</a:t>
            </a:r>
          </a:p>
          <a:p>
            <a:pPr algn="just"/>
            <a:r>
              <a:rPr lang="pt-BR" dirty="0"/>
              <a:t>Nos contos de Cidades mortas (1919), Lobato caracteriza </a:t>
            </a:r>
            <a:r>
              <a:rPr lang="pt-BR" dirty="0">
                <a:solidFill>
                  <a:srgbClr val="FF0000"/>
                </a:solidFill>
              </a:rPr>
              <a:t>a desolação provocada nas pequenas cidades que, até pouco tempo antes prosperavam com o cultivo do café.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5183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86" y="35583"/>
            <a:ext cx="8764442" cy="6822417"/>
          </a:xfrm>
        </p:spPr>
      </p:pic>
    </p:spTree>
    <p:extLst>
      <p:ext uri="{BB962C8B-B14F-4D97-AF65-F5344CB8AC3E}">
        <p14:creationId xmlns:p14="http://schemas.microsoft.com/office/powerpoint/2010/main" val="533006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257577"/>
            <a:ext cx="8596668" cy="1210615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Augusto dos Anjos: poeta de muitas faces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558344"/>
            <a:ext cx="9388699" cy="493260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dirty="0">
                <a:solidFill>
                  <a:schemeClr val="tx1"/>
                </a:solidFill>
              </a:rPr>
              <a:t>"Tome, Dr., esta tesoura, e. corte/ Minha singularíssima pessoa que importa a mim que a bicharia roa/ Todo o meu coração, depois da morte?". Esses versos do poema "Budismo moderno", de Augusto dos Anjos, já sugerem o caráter enigmático e sombrio desse autor. </a:t>
            </a:r>
          </a:p>
          <a:p>
            <a:pPr algn="just"/>
            <a:r>
              <a:rPr lang="pt-BR" dirty="0">
                <a:solidFill>
                  <a:schemeClr val="tx1"/>
                </a:solidFill>
              </a:rPr>
              <a:t>A leitura de seus sonetos revela influência de diferentes estéticas do século XIX. Do Simbolismo, </a:t>
            </a:r>
            <a:r>
              <a:rPr lang="pt-BR" dirty="0">
                <a:solidFill>
                  <a:srgbClr val="FF0000"/>
                </a:solidFill>
              </a:rPr>
              <a:t>Augusto dos Anjos recupera o gosto pelas imagens fortes e a preocupação com a construção formal dos poemas</a:t>
            </a:r>
            <a:r>
              <a:rPr lang="pt-BR" dirty="0">
                <a:solidFill>
                  <a:schemeClr val="tx1"/>
                </a:solidFill>
              </a:rPr>
              <a:t>. O uso de termos científicos </a:t>
            </a:r>
            <a:r>
              <a:rPr lang="pt-BR" dirty="0">
                <a:solidFill>
                  <a:srgbClr val="FF0000"/>
                </a:solidFill>
              </a:rPr>
              <a:t>marca a inspiração do Naturalismo</a:t>
            </a:r>
            <a:r>
              <a:rPr lang="pt-BR" dirty="0">
                <a:solidFill>
                  <a:schemeClr val="tx1"/>
                </a:solidFill>
              </a:rPr>
              <a:t>. A preferência pelo soneto traz ecos do Parnasianismo. </a:t>
            </a:r>
          </a:p>
          <a:p>
            <a:pPr algn="just"/>
            <a:r>
              <a:rPr lang="pt-BR" dirty="0">
                <a:solidFill>
                  <a:schemeClr val="tx1"/>
                </a:solidFill>
              </a:rPr>
              <a:t>Embora tenha publicado seu único livro em um momento no qual a literatura brasileira manifestava tendências pré-modernistas, </a:t>
            </a:r>
            <a:r>
              <a:rPr lang="pt-BR" b="1" u="sng" dirty="0">
                <a:solidFill>
                  <a:srgbClr val="FF0000"/>
                </a:solidFill>
              </a:rPr>
              <a:t>o poeta deve ser visto como um fenômeno isolado.</a:t>
            </a:r>
          </a:p>
          <a:p>
            <a:pPr marL="0" indent="0" algn="ctr">
              <a:buNone/>
            </a:pPr>
            <a:r>
              <a:rPr lang="pt-BR" b="1" dirty="0">
                <a:solidFill>
                  <a:srgbClr val="FF0000"/>
                </a:solidFill>
              </a:rPr>
              <a:t>A marca da angústia e do pessimista</a:t>
            </a:r>
          </a:p>
          <a:p>
            <a:pPr marL="0" indent="0" algn="ctr">
              <a:buNone/>
            </a:pPr>
            <a:endParaRPr lang="pt-BR" b="1" dirty="0">
              <a:solidFill>
                <a:srgbClr val="FF0000"/>
              </a:solidFill>
            </a:endParaRPr>
          </a:p>
          <a:p>
            <a:pPr marL="0" indent="457200" algn="just">
              <a:spcBef>
                <a:spcPts val="0"/>
              </a:spcBef>
              <a:buNone/>
            </a:pPr>
            <a:r>
              <a:rPr lang="pt-BR" dirty="0">
                <a:solidFill>
                  <a:srgbClr val="FF0000"/>
                </a:solidFill>
              </a:rPr>
              <a:t>As divagações metafísicas e a expressão de uma angústia existencial são as características mais fortes da poesia de Augusto dos Anjos</a:t>
            </a:r>
            <a:r>
              <a:rPr lang="pt-BR" dirty="0">
                <a:solidFill>
                  <a:schemeClr val="tx1"/>
                </a:solidFill>
              </a:rPr>
              <a:t>. E esse o sentimento que sobressai nos versos do seu mais conhecido soneto.</a:t>
            </a:r>
          </a:p>
          <a:p>
            <a:pPr marL="0" indent="0" algn="just">
              <a:buNone/>
            </a:pP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44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6366" y="296213"/>
            <a:ext cx="9633397" cy="6310648"/>
          </a:xfrm>
        </p:spPr>
        <p:txBody>
          <a:bodyPr>
            <a:normAutofit fontScale="70000" lnSpcReduction="20000"/>
          </a:bodyPr>
          <a:lstStyle/>
          <a:p>
            <a:pPr algn="just"/>
            <a:endParaRPr lang="pt-BR" dirty="0"/>
          </a:p>
          <a:p>
            <a:pPr algn="just"/>
            <a:r>
              <a:rPr lang="pt-BR" dirty="0">
                <a:solidFill>
                  <a:schemeClr val="tx1"/>
                </a:solidFill>
              </a:rPr>
              <a:t>Versos Íntimos   (Augusto dos Anjos)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t-BR" dirty="0">
              <a:solidFill>
                <a:schemeClr val="tx1"/>
              </a:solidFill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>
                <a:solidFill>
                  <a:schemeClr val="tx1"/>
                </a:solidFill>
              </a:rPr>
              <a:t>Vês! Ninguém assistiu ao formidável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>
                <a:solidFill>
                  <a:schemeClr val="tx1"/>
                </a:solidFill>
              </a:rPr>
              <a:t>Enterro de tua última </a:t>
            </a:r>
            <a:r>
              <a:rPr lang="pt-BR" dirty="0">
                <a:solidFill>
                  <a:srgbClr val="FF0000"/>
                </a:solidFill>
              </a:rPr>
              <a:t>quimera.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>
                <a:solidFill>
                  <a:schemeClr val="tx1"/>
                </a:solidFill>
              </a:rPr>
              <a:t>Somente a Ingratidão - esta pantera -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>
                <a:solidFill>
                  <a:schemeClr val="tx1"/>
                </a:solidFill>
              </a:rPr>
              <a:t>Foi tua companheira inseparável!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t-BR" dirty="0">
              <a:solidFill>
                <a:schemeClr val="tx1"/>
              </a:solidFill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>
                <a:solidFill>
                  <a:schemeClr val="tx1"/>
                </a:solidFill>
              </a:rPr>
              <a:t>Acostuma-te à lama que te espera!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>
                <a:solidFill>
                  <a:schemeClr val="tx1"/>
                </a:solidFill>
              </a:rPr>
              <a:t>O Homem, que, nesta terra miserável,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>
                <a:solidFill>
                  <a:schemeClr val="tx1"/>
                </a:solidFill>
              </a:rPr>
              <a:t>Mora, entre feras, sente inevitável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>
                <a:solidFill>
                  <a:schemeClr val="tx1"/>
                </a:solidFill>
              </a:rPr>
              <a:t>Necessidade de também ser fera.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t-BR" dirty="0">
              <a:solidFill>
                <a:schemeClr val="tx1"/>
              </a:solidFill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>
                <a:solidFill>
                  <a:schemeClr val="tx1"/>
                </a:solidFill>
              </a:rPr>
              <a:t>Toma um fósforo. Acende teu cigarro!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>
                <a:solidFill>
                  <a:schemeClr val="tx1"/>
                </a:solidFill>
              </a:rPr>
              <a:t>O beijo, amigo, é a véspera do escarro,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>
                <a:solidFill>
                  <a:schemeClr val="tx1"/>
                </a:solidFill>
              </a:rPr>
              <a:t>A mão que afaga é a mesma que apedreja.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t-BR" dirty="0">
              <a:solidFill>
                <a:schemeClr val="tx1"/>
              </a:solidFill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>
                <a:solidFill>
                  <a:schemeClr val="tx1"/>
                </a:solidFill>
              </a:rPr>
              <a:t>Se a alguém causa inda pena a tua chaga,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>
                <a:solidFill>
                  <a:schemeClr val="tx1"/>
                </a:solidFill>
              </a:rPr>
              <a:t>Apedreja essa mão vil que te afaga,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>
                <a:solidFill>
                  <a:schemeClr val="tx1"/>
                </a:solidFill>
              </a:rPr>
              <a:t>Escarra nessa boca que te beija!</a:t>
            </a:r>
          </a:p>
          <a:p>
            <a:pPr algn="just"/>
            <a:endParaRPr lang="pt-BR" dirty="0">
              <a:solidFill>
                <a:schemeClr val="tx1"/>
              </a:solidFill>
            </a:endParaRPr>
          </a:p>
          <a:p>
            <a:pPr algn="just"/>
            <a:r>
              <a:rPr lang="pt-BR" dirty="0">
                <a:solidFill>
                  <a:schemeClr val="tx1"/>
                </a:solidFill>
              </a:rPr>
              <a:t>A  crença na quimera - fantasia, sonho, ilusão --- resume a causa para a desilusão humana. No poema, o eu lírico dirige-se aos leitores para afirmar a impossibilidade de uma vida feliz. Além da morte dos sonhos, as pessoas estão condenadas à mais irremediável solidão. </a:t>
            </a:r>
            <a:r>
              <a:rPr lang="pt-BR" dirty="0">
                <a:solidFill>
                  <a:srgbClr val="FF0000"/>
                </a:solidFill>
              </a:rPr>
              <a:t>Os gestos de solidariedade devem ser vistos como sinal da desilusão futura</a:t>
            </a:r>
            <a:r>
              <a:rPr lang="pt-BR" dirty="0">
                <a:solidFill>
                  <a:schemeClr val="tx1"/>
                </a:solidFill>
              </a:rPr>
              <a:t>. E esse o contexto que explica o terrível conselho final: "Escarra nessa boca que te beija!"</a:t>
            </a:r>
          </a:p>
          <a:p>
            <a:pPr algn="just"/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301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171718"/>
            <a:ext cx="8596668" cy="704045"/>
          </a:xfrm>
        </p:spPr>
        <p:txBody>
          <a:bodyPr/>
          <a:lstStyle/>
          <a:p>
            <a:pPr algn="ctr"/>
            <a:r>
              <a:rPr lang="pt-BR" dirty="0"/>
              <a:t>Linguagem: ciência e símbolos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8941" y="875763"/>
            <a:ext cx="9453093" cy="5692462"/>
          </a:xfrm>
        </p:spPr>
        <p:txBody>
          <a:bodyPr/>
          <a:lstStyle/>
          <a:p>
            <a:pPr algn="just"/>
            <a:endParaRPr lang="pt-BR" dirty="0"/>
          </a:p>
          <a:p>
            <a:pPr algn="just"/>
            <a:r>
              <a:rPr lang="pt-BR" dirty="0"/>
              <a:t>A linguagem característica dos poemas de Augusto dos Anjos surpreende os leitores. O </a:t>
            </a:r>
            <a:r>
              <a:rPr lang="pt-BR" u="sng" dirty="0">
                <a:solidFill>
                  <a:srgbClr val="FF0000"/>
                </a:solidFill>
              </a:rPr>
              <a:t>poeta recorre à ciência para melhor definir suas preocupações com a origem da angústia moral que, a seu ver, atormenta a humanidade. </a:t>
            </a:r>
          </a:p>
          <a:p>
            <a:pPr algn="just"/>
            <a:r>
              <a:rPr lang="pt-BR" dirty="0"/>
              <a:t>Augusto dos Anjos adotou como modelo os estudos de Ernest </a:t>
            </a:r>
            <a:r>
              <a:rPr lang="pt-BR" dirty="0" err="1"/>
              <a:t>Heckel</a:t>
            </a:r>
            <a:r>
              <a:rPr lang="pt-BR" dirty="0"/>
              <a:t>, biólogo alemão que publicou uma obra relacionan</a:t>
            </a:r>
            <a:r>
              <a:rPr lang="pt-BR" dirty="0">
                <a:solidFill>
                  <a:srgbClr val="FF0000"/>
                </a:solidFill>
              </a:rPr>
              <a:t>do teorias de natureza biológica a interpretações filosóficas sobre a alma e a existência humanas</a:t>
            </a:r>
            <a:r>
              <a:rPr lang="pt-BR" dirty="0"/>
              <a:t>. Por isso, os versos do poeta apresentam termos como </a:t>
            </a:r>
            <a:r>
              <a:rPr lang="pt-BR" b="1" dirty="0">
                <a:solidFill>
                  <a:srgbClr val="FF0000"/>
                </a:solidFill>
              </a:rPr>
              <a:t>psicogênese, trama </a:t>
            </a:r>
            <a:r>
              <a:rPr lang="pt-BR" b="1" dirty="0" err="1">
                <a:solidFill>
                  <a:srgbClr val="FF0000"/>
                </a:solidFill>
              </a:rPr>
              <a:t>neuronial</a:t>
            </a:r>
            <a:r>
              <a:rPr lang="pt-BR" b="1" dirty="0">
                <a:solidFill>
                  <a:srgbClr val="FF0000"/>
                </a:solidFill>
              </a:rPr>
              <a:t>, sinergia, morfogênese, carbono e amoníaco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50398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321972"/>
            <a:ext cx="9697792" cy="6336405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t-BR" cap="all" dirty="0"/>
              <a:t>       </a:t>
            </a:r>
            <a:r>
              <a:rPr lang="pt-BR" b="1" cap="all" dirty="0">
                <a:solidFill>
                  <a:srgbClr val="FF0000"/>
                </a:solidFill>
              </a:rPr>
              <a:t>PSICOLOGIA DE UM VENCIDO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/>
              <a:t>Eu, filho do carbono e do amoníaco,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/>
              <a:t>Monstro de escuridão e </a:t>
            </a:r>
            <a:r>
              <a:rPr lang="pt-BR" dirty="0" err="1"/>
              <a:t>rutilância</a:t>
            </a:r>
            <a:r>
              <a:rPr lang="pt-BR" dirty="0"/>
              <a:t>,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/>
              <a:t>Sofro, desde a </a:t>
            </a:r>
            <a:r>
              <a:rPr lang="pt-BR" dirty="0" err="1"/>
              <a:t>epigénesis</a:t>
            </a:r>
            <a:r>
              <a:rPr lang="pt-BR" dirty="0"/>
              <a:t> da infância,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/>
              <a:t>A influência má dos signos do zodíaco.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t-BR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/>
              <a:t>Profundissimamente hipocondríaco,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/>
              <a:t>Este ambiente me causa repugnância...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/>
              <a:t>Sobe-me à boca uma ânsia análoga à ânsia,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/>
              <a:t>Que se escapa da boca de um cardíaco.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t-BR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/>
              <a:t>Já o verme — este operário de ruínas —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/>
              <a:t>Que o sangue podre das carnificinas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/>
              <a:t>Come, e à vida, em geral, declara guerra,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t-BR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/>
              <a:t>Anda a espreitar meus olhos para roê-los,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/>
              <a:t>E há de deixar-me apenas os cabelos,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/>
              <a:t>Na frialdade inorgânica da terra!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t-BR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/>
              <a:t>Paraíba, 1909 .  Publicado no livro Eu (1912). In: REIS, Zenir Campos. Augusto dos Anjos: poesia e prosa. São Paulo: Ática, 1977. p.64. (Ensaios, 32)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t-BR" dirty="0"/>
          </a:p>
          <a:p>
            <a:pPr algn="just"/>
            <a:r>
              <a:rPr lang="pt-BR" dirty="0"/>
              <a:t>Obcecado com a ideia das forças da matéria, que pulsam em todos os seres e conduzem ao "nada" absoluto, o poeta usa o verme como símbolo desse processo de decomposição. A referência ao "sangue podre" assinala mais uma característica da poesia de Augusto dos Anjos: o uso de termos fortes e chocantes, muitas vezes associados às funções corporais (como o escarro de "Versos íntimos"). Por essa razão, muitos críticos da época destaca o "mau gosto" do vocabulário como um dos defeitos da poesia do autor.</a:t>
            </a:r>
          </a:p>
        </p:txBody>
      </p:sp>
    </p:spTree>
    <p:extLst>
      <p:ext uri="{BB962C8B-B14F-4D97-AF65-F5344CB8AC3E}">
        <p14:creationId xmlns:p14="http://schemas.microsoft.com/office/powerpoint/2010/main" val="2476323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">
  <a:themeElements>
    <a:clrScheme name="Í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Í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Í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1914</TotalTime>
  <Words>1347</Words>
  <Application>Microsoft Office PowerPoint</Application>
  <PresentationFormat>Widescreen</PresentationFormat>
  <Paragraphs>71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Wingdings 3</vt:lpstr>
      <vt:lpstr>Íon</vt:lpstr>
      <vt:lpstr>Policarpo Quaresma: um nacionalista quixotesco</vt:lpstr>
      <vt:lpstr>Apresentação do PowerPoint</vt:lpstr>
      <vt:lpstr>Monteiro Lobato: a decadência</vt:lpstr>
      <vt:lpstr>As cidades mortas do interior paulista</vt:lpstr>
      <vt:lpstr>Apresentação do PowerPoint</vt:lpstr>
      <vt:lpstr>Augusto dos Anjos: poeta de muitas faces</vt:lpstr>
      <vt:lpstr>Apresentação do PowerPoint</vt:lpstr>
      <vt:lpstr>Linguagem: ciência e símbolos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TEXTO I</dc:title>
  <dc:creator>Beatriz Oliveira</dc:creator>
  <cp:lastModifiedBy>Beatriz Barbosa</cp:lastModifiedBy>
  <cp:revision>99</cp:revision>
  <cp:lastPrinted>2021-02-22T21:46:56Z</cp:lastPrinted>
  <dcterms:created xsi:type="dcterms:W3CDTF">2020-01-30T20:59:19Z</dcterms:created>
  <dcterms:modified xsi:type="dcterms:W3CDTF">2023-03-12T20:31:00Z</dcterms:modified>
</cp:coreProperties>
</file>