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02" r:id="rId1"/>
  </p:sldMasterIdLst>
  <p:handoutMasterIdLst>
    <p:handoutMasterId r:id="rId19"/>
  </p:handoutMasterIdLst>
  <p:sldIdLst>
    <p:sldId id="256" r:id="rId2"/>
    <p:sldId id="264" r:id="rId3"/>
    <p:sldId id="312" r:id="rId4"/>
    <p:sldId id="259" r:id="rId5"/>
    <p:sldId id="265" r:id="rId6"/>
    <p:sldId id="266" r:id="rId7"/>
    <p:sldId id="267" r:id="rId8"/>
    <p:sldId id="268" r:id="rId9"/>
    <p:sldId id="298" r:id="rId10"/>
    <p:sldId id="299" r:id="rId11"/>
    <p:sldId id="300" r:id="rId12"/>
    <p:sldId id="269" r:id="rId13"/>
    <p:sldId id="270" r:id="rId14"/>
    <p:sldId id="301" r:id="rId15"/>
    <p:sldId id="271" r:id="rId16"/>
    <p:sldId id="272" r:id="rId17"/>
    <p:sldId id="273" r:id="rId18"/>
  </p:sldIdLst>
  <p:sldSz cx="12192000" cy="6858000"/>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D13D3666-6693-4549-84D5-8385DDD17D46}" type="datetimeFigureOut">
              <a:rPr lang="pt-BR" smtClean="0"/>
              <a:t>12/03/2023</a:t>
            </a:fld>
            <a:endParaRPr lang="pt-BR"/>
          </a:p>
        </p:txBody>
      </p:sp>
      <p:sp>
        <p:nvSpPr>
          <p:cNvPr id="4" name="Espaço Reservado para Rodapé 3"/>
          <p:cNvSpPr>
            <a:spLocks noGrp="1"/>
          </p:cNvSpPr>
          <p:nvPr>
            <p:ph type="ftr" sz="quarter" idx="2"/>
          </p:nvPr>
        </p:nvSpPr>
        <p:spPr>
          <a:xfrm>
            <a:off x="0" y="9518650"/>
            <a:ext cx="2984500" cy="501650"/>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902075" y="9518650"/>
            <a:ext cx="2984500" cy="501650"/>
          </a:xfrm>
          <a:prstGeom prst="rect">
            <a:avLst/>
          </a:prstGeom>
        </p:spPr>
        <p:txBody>
          <a:bodyPr vert="horz" lIns="91440" tIns="45720" rIns="91440" bIns="45720" rtlCol="0" anchor="b"/>
          <a:lstStyle>
            <a:lvl1pPr algn="r">
              <a:defRPr sz="1200"/>
            </a:lvl1pPr>
          </a:lstStyle>
          <a:p>
            <a:fld id="{C4965C8E-D078-44DE-9D67-D2E93709E569}" type="slidenum">
              <a:rPr lang="pt-BR" smtClean="0"/>
              <a:t>‹nº›</a:t>
            </a:fld>
            <a:endParaRPr lang="pt-BR"/>
          </a:p>
        </p:txBody>
      </p:sp>
    </p:spTree>
    <p:extLst>
      <p:ext uri="{BB962C8B-B14F-4D97-AF65-F5344CB8AC3E}">
        <p14:creationId xmlns:p14="http://schemas.microsoft.com/office/powerpoint/2010/main" val="4949265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pt-BR"/>
              <a:t>Clique para editar o título mestre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3689877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Date Placeholder 4"/>
          <p:cNvSpPr>
            <a:spLocks noGrp="1"/>
          </p:cNvSpPr>
          <p:nvPr>
            <p:ph type="dt" sz="half" idx="10"/>
          </p:nvPr>
        </p:nvSpPr>
        <p:spPr/>
        <p:txBody>
          <a:bodyPr/>
          <a:lstStyle/>
          <a:p>
            <a:fld id="{96DFF08F-DC6B-4601-B491-B0F83F6DD2DA}" type="datetimeFigureOut">
              <a:rPr lang="en-US" smtClean="0"/>
              <a:pPr/>
              <a:t>3/12/2023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536636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pt-BR"/>
              <a:t>Clique para editar o título mestre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4" name="Date Placeholder 3"/>
          <p:cNvSpPr>
            <a:spLocks noGrp="1"/>
          </p:cNvSpPr>
          <p:nvPr>
            <p:ph type="dt" sz="half" idx="10"/>
          </p:nvPr>
        </p:nvSpPr>
        <p:spPr/>
        <p:txBody>
          <a:bodyPr/>
          <a:lstStyle/>
          <a:p>
            <a:fld id="{96DFF08F-DC6B-4601-B491-B0F83F6DD2DA}" type="datetimeFigureOut">
              <a:rPr lang="en-US" smtClean="0"/>
              <a:pPr/>
              <a:t>3/12/2023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3961797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pt-BR"/>
              <a:t>Clique para editar o título mestre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pt-BR"/>
              <a:t>Clique para editar o texto mestre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4" name="Date Placeholder 3"/>
          <p:cNvSpPr>
            <a:spLocks noGrp="1"/>
          </p:cNvSpPr>
          <p:nvPr>
            <p:ph type="dt" sz="half" idx="10"/>
          </p:nvPr>
        </p:nvSpPr>
        <p:spPr/>
        <p:txBody>
          <a:bodyPr/>
          <a:lstStyle/>
          <a:p>
            <a:fld id="{96DFF08F-DC6B-4601-B491-B0F83F6DD2DA}" type="datetimeFigureOut">
              <a:rPr lang="en-US" smtClean="0"/>
              <a:pPr/>
              <a:t>3/12/2023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1220452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96DFF08F-DC6B-4601-B491-B0F83F6DD2DA}" type="datetimeFigureOut">
              <a:rPr lang="en-US" smtClean="0"/>
              <a:pPr/>
              <a:t>3/12/2023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7953489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n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t-BR"/>
              <a:t>Clique para editar o título mestre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6DFF08F-DC6B-4601-B491-B0F83F6DD2DA}" type="datetimeFigureOut">
              <a:rPr lang="en-US" smtClean="0"/>
              <a:pPr/>
              <a:t>3/12/2023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684854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nas de Imag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t-BR"/>
              <a:t>Clique para editar o título mestre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6DFF08F-DC6B-4601-B491-B0F83F6DD2DA}" type="datetimeFigureOut">
              <a:rPr lang="en-US" smtClean="0"/>
              <a:pPr/>
              <a:t>3/12/2023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7738893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nchor="t" anchorCtr="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19488158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pt-BR"/>
              <a:t>Clique para editar o título mestre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814219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3"/>
          <p:cNvSpPr>
            <a:spLocks noGrp="1"/>
          </p:cNvSpPr>
          <p:nvPr>
            <p:ph type="dt" sz="half" idx="10"/>
          </p:nvPr>
        </p:nvSpPr>
        <p:spPr/>
        <p:txBody>
          <a:bodyPr/>
          <a:lstStyle/>
          <a:p>
            <a:fld id="{96DFF08F-DC6B-4601-B491-B0F83F6DD2DA}" type="datetimeFigureOut">
              <a:rPr lang="en-US" smtClean="0"/>
              <a:t>3/12/2023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845290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96DFF08F-DC6B-4601-B491-B0F83F6DD2DA}" type="datetimeFigureOut">
              <a:rPr lang="en-US" smtClean="0"/>
              <a:pPr/>
              <a:t>3/12/2023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643498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3/12/2023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2886529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3/12/2023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2132205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7" name="Date Placeholder 2"/>
          <p:cNvSpPr>
            <a:spLocks noGrp="1"/>
          </p:cNvSpPr>
          <p:nvPr>
            <p:ph type="dt" sz="half" idx="10"/>
          </p:nvPr>
        </p:nvSpPr>
        <p:spPr/>
        <p:txBody>
          <a:bodyPr/>
          <a:lstStyle/>
          <a:p>
            <a:fld id="{96DFF08F-DC6B-4601-B491-B0F83F6DD2DA}" type="datetimeFigureOut">
              <a:rPr lang="en-US" smtClean="0"/>
              <a:t>3/12/2023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314560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6DFF08F-DC6B-4601-B491-B0F83F6DD2DA}" type="datetimeFigureOut">
              <a:rPr lang="en-US" smtClean="0"/>
              <a:t>3/12/2023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2463406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pt-BR"/>
              <a:t>Clique para editar o título mestre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7" name="Date Placeholder 4"/>
          <p:cNvSpPr>
            <a:spLocks noGrp="1"/>
          </p:cNvSpPr>
          <p:nvPr>
            <p:ph type="dt" sz="half" idx="10"/>
          </p:nvPr>
        </p:nvSpPr>
        <p:spPr/>
        <p:txBody>
          <a:bodyPr/>
          <a:lstStyle/>
          <a:p>
            <a:fld id="{96DFF08F-DC6B-4601-B491-B0F83F6DD2DA}" type="datetimeFigureOut">
              <a:rPr lang="en-US" smtClean="0"/>
              <a:t>3/12/2023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131069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Date Placeholder 4"/>
          <p:cNvSpPr>
            <a:spLocks noGrp="1"/>
          </p:cNvSpPr>
          <p:nvPr>
            <p:ph type="dt" sz="half" idx="10"/>
          </p:nvPr>
        </p:nvSpPr>
        <p:spPr/>
        <p:txBody>
          <a:bodyPr/>
          <a:lstStyle/>
          <a:p>
            <a:fld id="{96DFF08F-DC6B-4601-B491-B0F83F6DD2DA}" type="datetimeFigureOut">
              <a:rPr lang="en-US" smtClean="0"/>
              <a:t>3/12/2023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1550831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pt-BR"/>
              <a:t>Clique para editar o título mestre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6DFF08F-DC6B-4601-B491-B0F83F6DD2DA}" type="datetimeFigureOut">
              <a:rPr lang="en-US" smtClean="0"/>
              <a:pPr/>
              <a:t>3/12/2023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372077075"/>
      </p:ext>
    </p:extLst>
  </p:cSld>
  <p:clrMap bg1="dk1" tx1="lt1" bg2="dk2" tx2="lt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 id="2147483814" r:id="rId12"/>
    <p:sldLayoutId id="2147483815" r:id="rId13"/>
    <p:sldLayoutId id="2147483816" r:id="rId14"/>
    <p:sldLayoutId id="2147483817" r:id="rId15"/>
    <p:sldLayoutId id="2147483818" r:id="rId16"/>
    <p:sldLayoutId id="214748381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lBOg8w9V-FA&amp;ab_channel=GravadoraGale%C3%A3o"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25768" y="2240924"/>
            <a:ext cx="8860665" cy="1339403"/>
          </a:xfrm>
        </p:spPr>
        <p:txBody>
          <a:bodyPr/>
          <a:lstStyle/>
          <a:p>
            <a:pPr algn="ctr"/>
            <a:r>
              <a:rPr lang="pt-BR" b="1" dirty="0"/>
              <a:t>Pré-modernismo</a:t>
            </a:r>
          </a:p>
        </p:txBody>
      </p:sp>
    </p:spTree>
    <p:extLst>
      <p:ext uri="{BB962C8B-B14F-4D97-AF65-F5344CB8AC3E}">
        <p14:creationId xmlns:p14="http://schemas.microsoft.com/office/powerpoint/2010/main" val="1818087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66670" y="476518"/>
            <a:ext cx="9556124" cy="6014434"/>
          </a:xfrm>
        </p:spPr>
        <p:txBody>
          <a:bodyPr/>
          <a:lstStyle/>
          <a:p>
            <a:pPr algn="just"/>
            <a:r>
              <a:rPr lang="pt-BR" dirty="0"/>
              <a:t>Em 1904, o Rio de Janeiro assistiu a uma rápida mas intensa revolta popular: usando como pretexto a luta contra a vacinação obrigatória idealizada por Oswaldo Cruz, a população protestava contra o alto custo de vida, o desemprego e os rumos da República. </a:t>
            </a:r>
          </a:p>
          <a:p>
            <a:pPr algn="just"/>
            <a:r>
              <a:rPr lang="pt-BR" dirty="0"/>
              <a:t>Em 1910, houve outra importante rebelião, dessa vez dos marinheiros, liderados por João Cândido, o "Almirante Negro", contra o castigo corporal - a Revolta da Chibata. </a:t>
            </a:r>
          </a:p>
          <a:p>
            <a:pPr algn="just"/>
            <a:r>
              <a:rPr lang="pt-BR" dirty="0"/>
              <a:t>Ao mesmo tempo, em São Paulo, as classes trabalhadoras, sob orientação anarquista, iniciavam os movimentos grevistas por melhores condições de trabalho.</a:t>
            </a:r>
          </a:p>
          <a:p>
            <a:pPr algn="just"/>
            <a:endParaRPr lang="pt-BR" dirty="0"/>
          </a:p>
          <a:p>
            <a:pPr algn="just"/>
            <a:r>
              <a:rPr lang="pt-BR" dirty="0"/>
              <a:t>Essas agitações eram sintomas da crise na "República do Café com Leite", que se tornaria mais evidente na década de 1920, servindo de cenário ideal para os questionamentos da Semana de Arte Moderna.</a:t>
            </a:r>
          </a:p>
        </p:txBody>
      </p:sp>
    </p:spTree>
    <p:extLst>
      <p:ext uri="{BB962C8B-B14F-4D97-AF65-F5344CB8AC3E}">
        <p14:creationId xmlns:p14="http://schemas.microsoft.com/office/powerpoint/2010/main" val="4257843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21973" y="553792"/>
            <a:ext cx="7237926" cy="5847007"/>
          </a:xfrm>
        </p:spPr>
        <p:txBody>
          <a:bodyPr>
            <a:normAutofit fontScale="85000" lnSpcReduction="20000"/>
          </a:bodyPr>
          <a:lstStyle/>
          <a:p>
            <a:r>
              <a:rPr lang="pt-BR" dirty="0"/>
              <a:t>Há muito tempo nas águas da Guanabara</a:t>
            </a:r>
            <a:br>
              <a:rPr lang="pt-BR" dirty="0"/>
            </a:br>
            <a:r>
              <a:rPr lang="pt-BR" dirty="0"/>
              <a:t>O dragão no mar reapareceu</a:t>
            </a:r>
            <a:br>
              <a:rPr lang="pt-BR" dirty="0"/>
            </a:br>
            <a:r>
              <a:rPr lang="pt-BR" dirty="0"/>
              <a:t>Na figura de um bravo feiticeiro</a:t>
            </a:r>
            <a:br>
              <a:rPr lang="pt-BR" dirty="0"/>
            </a:br>
            <a:r>
              <a:rPr lang="pt-BR" dirty="0"/>
              <a:t>A quem a história não esqueceu</a:t>
            </a:r>
          </a:p>
          <a:p>
            <a:r>
              <a:rPr lang="pt-BR" dirty="0"/>
              <a:t>Conhecido como Navegante Negro</a:t>
            </a:r>
            <a:br>
              <a:rPr lang="pt-BR" dirty="0"/>
            </a:br>
            <a:r>
              <a:rPr lang="pt-BR" dirty="0"/>
              <a:t>Tinha a dignidade de um mestre-sala</a:t>
            </a:r>
            <a:br>
              <a:rPr lang="pt-BR" dirty="0"/>
            </a:br>
            <a:r>
              <a:rPr lang="pt-BR" dirty="0"/>
              <a:t>E ao acenar pelo mar na alegria das regatas</a:t>
            </a:r>
            <a:br>
              <a:rPr lang="pt-BR" dirty="0"/>
            </a:br>
            <a:r>
              <a:rPr lang="pt-BR" dirty="0"/>
              <a:t>Foi saudado no porto pelas mocinhas francesas</a:t>
            </a:r>
            <a:br>
              <a:rPr lang="pt-BR" dirty="0"/>
            </a:br>
            <a:r>
              <a:rPr lang="pt-BR" dirty="0"/>
              <a:t>Jovens polacas e por batalhões de mulatas</a:t>
            </a:r>
          </a:p>
          <a:p>
            <a:r>
              <a:rPr lang="pt-BR" dirty="0"/>
              <a:t>Rubras cascatas</a:t>
            </a:r>
            <a:br>
              <a:rPr lang="pt-BR" dirty="0"/>
            </a:br>
            <a:r>
              <a:rPr lang="pt-BR" dirty="0"/>
              <a:t>Jorravam das costas dos santos entre cantos e chibatas</a:t>
            </a:r>
            <a:br>
              <a:rPr lang="pt-BR" dirty="0"/>
            </a:br>
            <a:r>
              <a:rPr lang="pt-BR" dirty="0"/>
              <a:t>Inundando o coração do pessoal do porão</a:t>
            </a:r>
            <a:br>
              <a:rPr lang="pt-BR" dirty="0"/>
            </a:br>
            <a:r>
              <a:rPr lang="pt-BR" dirty="0"/>
              <a:t>Que a exemplo do feiticeiro gritava, então</a:t>
            </a:r>
          </a:p>
          <a:p>
            <a:r>
              <a:rPr lang="pt-BR" dirty="0"/>
              <a:t>Glória aos piratas, às mulatas, às sereias</a:t>
            </a:r>
            <a:br>
              <a:rPr lang="pt-BR" dirty="0"/>
            </a:br>
            <a:endParaRPr lang="pt-BR" dirty="0"/>
          </a:p>
          <a:p>
            <a:pPr marL="0" indent="0">
              <a:buNone/>
            </a:pPr>
            <a:r>
              <a:rPr lang="pt-BR" sz="1400" dirty="0"/>
              <a:t>Trechos da música "Mestre-sala dos mares", de João Bosco e Aldir Blanc, em homenagem ao "Almirante Negro" - João Cândido - </a:t>
            </a:r>
            <a:r>
              <a:rPr lang="pt-BR" sz="1400" dirty="0" err="1"/>
              <a:t>lider</a:t>
            </a:r>
            <a:r>
              <a:rPr lang="pt-BR" sz="1400" dirty="0"/>
              <a:t> da Revolta da Chibata   </a:t>
            </a:r>
          </a:p>
          <a:p>
            <a:pPr marL="0" indent="0">
              <a:buNone/>
            </a:pPr>
            <a:r>
              <a:rPr lang="pt-BR" sz="1400" dirty="0">
                <a:hlinkClick r:id="rId2"/>
              </a:rPr>
              <a:t>https://www.youtube.com/watch?v=lBOg8w9V-FA&amp;ab_channel=GravadoraGale%C3%A3o</a:t>
            </a:r>
            <a:r>
              <a:rPr lang="pt-BR" sz="1400" dirty="0"/>
              <a:t> (voz de Elis Regina)</a:t>
            </a:r>
          </a:p>
          <a:p>
            <a:pPr algn="just"/>
            <a:r>
              <a:rPr lang="pt-BR" dirty="0"/>
              <a:t>A música busca manter viva na memória popular a ação dos marinheiros contra o racismo, os castigos físicos e as péssimas condições de trabalho na marinha brasileira.</a:t>
            </a:r>
          </a:p>
          <a:p>
            <a:pPr algn="just"/>
            <a:r>
              <a:rPr lang="pt-BR" dirty="0"/>
              <a:t>1970 – composta e censurada</a:t>
            </a:r>
          </a:p>
          <a:p>
            <a:pPr marL="0" indent="0" algn="just">
              <a:buNone/>
            </a:pPr>
            <a:endParaRPr lang="pt-BR" dirty="0"/>
          </a:p>
        </p:txBody>
      </p:sp>
      <p:sp>
        <p:nvSpPr>
          <p:cNvPr id="2" name="CaixaDeTexto 1"/>
          <p:cNvSpPr txBox="1"/>
          <p:nvPr/>
        </p:nvSpPr>
        <p:spPr>
          <a:xfrm>
            <a:off x="7147775" y="811369"/>
            <a:ext cx="4262907" cy="3693319"/>
          </a:xfrm>
          <a:prstGeom prst="rect">
            <a:avLst/>
          </a:prstGeom>
          <a:noFill/>
        </p:spPr>
        <p:txBody>
          <a:bodyPr wrap="square" rtlCol="0">
            <a:spAutoFit/>
          </a:bodyPr>
          <a:lstStyle/>
          <a:p>
            <a:r>
              <a:rPr lang="pt-BR" dirty="0"/>
              <a:t>Glória à farofa, à cachaça, às baleias</a:t>
            </a:r>
            <a:br>
              <a:rPr lang="pt-BR" dirty="0"/>
            </a:br>
            <a:r>
              <a:rPr lang="pt-BR" dirty="0"/>
              <a:t>Glória a todas as lutas inglórias</a:t>
            </a:r>
            <a:br>
              <a:rPr lang="pt-BR" dirty="0"/>
            </a:br>
            <a:r>
              <a:rPr lang="pt-BR" dirty="0"/>
              <a:t>Que através da nossa história</a:t>
            </a:r>
            <a:br>
              <a:rPr lang="pt-BR" dirty="0"/>
            </a:br>
            <a:r>
              <a:rPr lang="pt-BR" dirty="0"/>
              <a:t>Não esquecemos jamais</a:t>
            </a:r>
          </a:p>
          <a:p>
            <a:endParaRPr lang="pt-BR" dirty="0"/>
          </a:p>
          <a:p>
            <a:r>
              <a:rPr lang="pt-BR" dirty="0"/>
              <a:t>La, </a:t>
            </a:r>
            <a:r>
              <a:rPr lang="pt-BR" dirty="0" err="1"/>
              <a:t>la</a:t>
            </a:r>
            <a:r>
              <a:rPr lang="pt-BR" dirty="0"/>
              <a:t>, </a:t>
            </a:r>
            <a:r>
              <a:rPr lang="pt-BR" dirty="0" err="1"/>
              <a:t>la</a:t>
            </a:r>
            <a:r>
              <a:rPr lang="pt-BR" dirty="0"/>
              <a:t>, </a:t>
            </a:r>
            <a:r>
              <a:rPr lang="pt-BR" dirty="0" err="1"/>
              <a:t>la</a:t>
            </a:r>
            <a:r>
              <a:rPr lang="pt-BR" dirty="0"/>
              <a:t>, </a:t>
            </a:r>
            <a:r>
              <a:rPr lang="pt-BR" dirty="0" err="1"/>
              <a:t>la</a:t>
            </a:r>
            <a:r>
              <a:rPr lang="pt-BR" dirty="0"/>
              <a:t>, </a:t>
            </a:r>
            <a:r>
              <a:rPr lang="pt-BR" dirty="0" err="1"/>
              <a:t>la</a:t>
            </a:r>
            <a:r>
              <a:rPr lang="pt-BR" dirty="0"/>
              <a:t>, </a:t>
            </a:r>
            <a:r>
              <a:rPr lang="pt-BR" dirty="0" err="1"/>
              <a:t>la</a:t>
            </a:r>
            <a:r>
              <a:rPr lang="pt-BR" dirty="0"/>
              <a:t>, </a:t>
            </a:r>
            <a:r>
              <a:rPr lang="pt-BR" dirty="0" err="1"/>
              <a:t>la</a:t>
            </a:r>
            <a:r>
              <a:rPr lang="pt-BR" dirty="0"/>
              <a:t>, </a:t>
            </a:r>
            <a:r>
              <a:rPr lang="pt-BR" dirty="0" err="1"/>
              <a:t>la</a:t>
            </a:r>
            <a:r>
              <a:rPr lang="pt-BR" dirty="0"/>
              <a:t>, </a:t>
            </a:r>
            <a:r>
              <a:rPr lang="pt-BR" dirty="0" err="1"/>
              <a:t>la</a:t>
            </a:r>
            <a:r>
              <a:rPr lang="pt-BR" dirty="0"/>
              <a:t>...</a:t>
            </a:r>
          </a:p>
          <a:p>
            <a:endParaRPr lang="pt-BR" dirty="0"/>
          </a:p>
          <a:p>
            <a:r>
              <a:rPr lang="pt-BR" dirty="0"/>
              <a:t>Salve o Navegante Negro</a:t>
            </a:r>
            <a:br>
              <a:rPr lang="pt-BR" dirty="0"/>
            </a:br>
            <a:r>
              <a:rPr lang="pt-BR" dirty="0"/>
              <a:t>Que tem por monumento</a:t>
            </a:r>
            <a:br>
              <a:rPr lang="pt-BR" dirty="0"/>
            </a:br>
            <a:r>
              <a:rPr lang="pt-BR" dirty="0"/>
              <a:t>As pedras pisadas do cais</a:t>
            </a:r>
          </a:p>
          <a:p>
            <a:r>
              <a:rPr lang="pt-BR" dirty="0"/>
              <a:t>Glória…</a:t>
            </a:r>
          </a:p>
          <a:p>
            <a:endParaRPr lang="pt-BR" dirty="0"/>
          </a:p>
        </p:txBody>
      </p:sp>
    </p:spTree>
    <p:extLst>
      <p:ext uri="{BB962C8B-B14F-4D97-AF65-F5344CB8AC3E}">
        <p14:creationId xmlns:p14="http://schemas.microsoft.com/office/powerpoint/2010/main" val="2908908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43319" y="571190"/>
            <a:ext cx="8610600" cy="1293028"/>
          </a:xfrm>
        </p:spPr>
        <p:txBody>
          <a:bodyPr>
            <a:normAutofit/>
          </a:bodyPr>
          <a:lstStyle/>
          <a:p>
            <a:pPr algn="ctr"/>
            <a:r>
              <a:rPr lang="pt-BR" b="1" u="sng" dirty="0"/>
              <a:t>Que país é este?</a:t>
            </a:r>
            <a:endParaRPr lang="pt-BR" dirty="0"/>
          </a:p>
        </p:txBody>
      </p:sp>
      <p:sp>
        <p:nvSpPr>
          <p:cNvPr id="3" name="Espaço Reservado para Conteúdo 2"/>
          <p:cNvSpPr>
            <a:spLocks noGrp="1"/>
          </p:cNvSpPr>
          <p:nvPr>
            <p:ph idx="1"/>
          </p:nvPr>
        </p:nvSpPr>
        <p:spPr>
          <a:xfrm>
            <a:off x="193183" y="1635617"/>
            <a:ext cx="11578107" cy="4790941"/>
          </a:xfrm>
        </p:spPr>
        <p:txBody>
          <a:bodyPr>
            <a:normAutofit fontScale="92500" lnSpcReduction="20000"/>
          </a:bodyPr>
          <a:lstStyle/>
          <a:p>
            <a:pPr algn="just"/>
            <a:r>
              <a:rPr lang="pt-BR" dirty="0"/>
              <a:t>As grandes mudanças políticas, sociais e econômicas não deixavam mais espaço para a idealização. Era o momento de buscar um conhecimento mais real e profundo das condições de vida que podiam ser observadas em um país tão grande. </a:t>
            </a:r>
            <a:r>
              <a:rPr lang="pt-BR" b="1" u="sng" dirty="0"/>
              <a:t>Assim, que país é este?</a:t>
            </a:r>
            <a:endParaRPr lang="pt-BR" dirty="0"/>
          </a:p>
          <a:p>
            <a:pPr algn="just"/>
            <a:r>
              <a:rPr lang="pt-BR" dirty="0"/>
              <a:t>O foco da produção literária se fragmenta e os autores escrevem sobre as diferentes regiões, os centros urbanos, os funcionários públicos, os sertanejos, os caboclos e os imigrantes. Tudo era motivo de interesse para escritores como </a:t>
            </a:r>
            <a:r>
              <a:rPr lang="pt-BR" u="sng" dirty="0"/>
              <a:t>Euclides da Cunha, Monteiro Lobato, Lima Barreto, Graça Aranha e Augusto dos Anjos.</a:t>
            </a:r>
          </a:p>
          <a:p>
            <a:pPr algn="just"/>
            <a:r>
              <a:rPr lang="pt-BR" dirty="0"/>
              <a:t>Se essa semelhança agrupa diferentes autores, o mesmo não se pode dizer das características estéticas dos romances e poemas que escrevem. Por essa razão, o Pré-Modernismo é considerado um período de transição: conserva algumas tendências das estéticas da segunda metade do século XIX (Realismo, Naturalismo, Parnasianismo e Simbolismo), </a:t>
            </a:r>
            <a:r>
              <a:rPr lang="pt-BR" b="1" u="sng" dirty="0"/>
              <a:t>ao mesmo tempo que antecipa outras, que serão aprofundadas durante o Modernismo.</a:t>
            </a:r>
          </a:p>
          <a:p>
            <a:pPr algn="just"/>
            <a:r>
              <a:rPr lang="pt-BR" b="1" dirty="0"/>
              <a:t>É considerada pré-modernista a literatura produzida entre 1902, ano da publicação do romance Os sertões, e 1922, ano da realização da Semana de Arte Moderna, marco da chegada do Modernismo</a:t>
            </a:r>
            <a:r>
              <a:rPr lang="pt-BR" dirty="0"/>
              <a:t>.</a:t>
            </a:r>
          </a:p>
          <a:p>
            <a:pPr algn="just"/>
            <a:endParaRPr lang="pt-BR" dirty="0"/>
          </a:p>
        </p:txBody>
      </p:sp>
    </p:spTree>
    <p:extLst>
      <p:ext uri="{BB962C8B-B14F-4D97-AF65-F5344CB8AC3E}">
        <p14:creationId xmlns:p14="http://schemas.microsoft.com/office/powerpoint/2010/main" val="11146838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a:t>Características das obras pré-modernistas</a:t>
            </a:r>
          </a:p>
        </p:txBody>
      </p:sp>
      <p:sp>
        <p:nvSpPr>
          <p:cNvPr id="3" name="Espaço Reservado para Conteúdo 2"/>
          <p:cNvSpPr>
            <a:spLocks noGrp="1"/>
          </p:cNvSpPr>
          <p:nvPr>
            <p:ph idx="1"/>
          </p:nvPr>
        </p:nvSpPr>
        <p:spPr>
          <a:xfrm>
            <a:off x="399245" y="2194560"/>
            <a:ext cx="11106955" cy="4347908"/>
          </a:xfrm>
        </p:spPr>
        <p:txBody>
          <a:bodyPr>
            <a:normAutofit fontScale="92500" lnSpcReduction="20000"/>
          </a:bodyPr>
          <a:lstStyle/>
          <a:p>
            <a:pPr algn="just"/>
            <a:r>
              <a:rPr lang="pt-BR" dirty="0"/>
              <a:t>• </a:t>
            </a:r>
            <a:r>
              <a:rPr lang="pt-BR" b="1" dirty="0"/>
              <a:t>Ruptura com o passado- </a:t>
            </a:r>
            <a:r>
              <a:rPr lang="pt-BR" dirty="0"/>
              <a:t>com o academicismo (embora algumas posturas sejam consideradas conservadoras, há esse caráter inovador em algumas obras); </a:t>
            </a:r>
          </a:p>
          <a:p>
            <a:pPr algn="just"/>
            <a:r>
              <a:rPr lang="pt-BR" dirty="0"/>
              <a:t>A linguagem de Augusto dos Anjos, por exemplo, ponteada de palavras “não poéticas" (como cuspe, vômito, escarro, vermes), era uma afronta à poesia parnasiana ainda em vigor. </a:t>
            </a:r>
          </a:p>
          <a:p>
            <a:pPr algn="just"/>
            <a:r>
              <a:rPr lang="pt-BR" dirty="0"/>
              <a:t>Lima Barreto ironiza tanto os escritores "importantes" que utilizavam uma linguagem pomposa quanto os leitores que se deixavam impressionar.</a:t>
            </a:r>
          </a:p>
          <a:p>
            <a:pPr algn="just"/>
            <a:endParaRPr lang="pt-BR" dirty="0"/>
          </a:p>
          <a:p>
            <a:pPr algn="just"/>
            <a:r>
              <a:rPr lang="pt-BR" dirty="0"/>
              <a:t>Denúncia da realidade brasileira- nega-se o Brasil literário herdado do Romantismo e do Parnasianismo; o Brasil não oficial do sertão nordestino, dos caboclos interioranos, dos subúrbios é o grande tema do Pré-Modernismo.</a:t>
            </a:r>
          </a:p>
          <a:p>
            <a:pPr algn="just"/>
            <a:endParaRPr lang="pt-BR" dirty="0"/>
          </a:p>
          <a:p>
            <a:pPr algn="just"/>
            <a:r>
              <a:rPr lang="pt-BR" dirty="0"/>
              <a:t>Regionalismo - monta-se um vasto painel brasileiro: o Norte e o Nordeste com Euclides da Cunha; o Vale do Paraíba e o interior paulista com Monteiro Lobato; o Espírito Santo com Graça Aranha; o subúrbio carioca com Lima Barreto</a:t>
            </a:r>
          </a:p>
        </p:txBody>
      </p:sp>
    </p:spTree>
    <p:extLst>
      <p:ext uri="{BB962C8B-B14F-4D97-AF65-F5344CB8AC3E}">
        <p14:creationId xmlns:p14="http://schemas.microsoft.com/office/powerpoint/2010/main" val="2503059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0761" y="528034"/>
            <a:ext cx="9736427" cy="5808372"/>
          </a:xfrm>
        </p:spPr>
        <p:txBody>
          <a:bodyPr/>
          <a:lstStyle/>
          <a:p>
            <a:pPr algn="just"/>
            <a:r>
              <a:rPr lang="pt-BR" b="1" u="sng" dirty="0"/>
              <a:t>Tipos humanos marginalizados</a:t>
            </a:r>
            <a:r>
              <a:rPr lang="pt-BR" dirty="0"/>
              <a:t> - o sertanejo nordestino, o caipira, os funcionários públicos, os mulatos tornam-se personagens.</a:t>
            </a:r>
          </a:p>
          <a:p>
            <a:pPr algn="just"/>
            <a:endParaRPr lang="pt-BR" dirty="0"/>
          </a:p>
          <a:p>
            <a:pPr algn="just"/>
            <a:r>
              <a:rPr lang="pt-BR" b="1" u="sng" dirty="0"/>
              <a:t>Ligação com fatos políticos, econômicos e sociais contemporâneos</a:t>
            </a:r>
            <a:r>
              <a:rPr lang="pt-BR" dirty="0"/>
              <a:t> - a distância entre a realidade e a ficção fica menor. </a:t>
            </a:r>
          </a:p>
          <a:p>
            <a:pPr algn="just"/>
            <a:r>
              <a:rPr lang="pt-BR" dirty="0"/>
              <a:t>São exemplos: Triste fim de Policarpo Quaresma, de Lima Barreto (retrata o governo de Floriano e a Revolta da Armada), Os sertões, de Euclides da Cunha (um relato da Guerra de Canudos), Cidades mortas, de Monteiro Lobato (mostra a passagem do café pelo Vale do Paraíba paulista).</a:t>
            </a:r>
          </a:p>
          <a:p>
            <a:pPr algn="just"/>
            <a:endParaRPr lang="pt-BR" dirty="0"/>
          </a:p>
        </p:txBody>
      </p:sp>
    </p:spTree>
    <p:extLst>
      <p:ext uri="{BB962C8B-B14F-4D97-AF65-F5344CB8AC3E}">
        <p14:creationId xmlns:p14="http://schemas.microsoft.com/office/powerpoint/2010/main" val="3210107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895600" y="313613"/>
            <a:ext cx="8610600" cy="1025790"/>
          </a:xfrm>
        </p:spPr>
        <p:txBody>
          <a:bodyPr/>
          <a:lstStyle/>
          <a:p>
            <a:r>
              <a:rPr lang="pt-BR" dirty="0"/>
              <a:t>Os agentes do discurso</a:t>
            </a:r>
          </a:p>
        </p:txBody>
      </p:sp>
      <p:sp>
        <p:nvSpPr>
          <p:cNvPr id="3" name="Espaço Reservado para Conteúdo 2"/>
          <p:cNvSpPr>
            <a:spLocks noGrp="1"/>
          </p:cNvSpPr>
          <p:nvPr>
            <p:ph idx="1"/>
          </p:nvPr>
        </p:nvSpPr>
        <p:spPr>
          <a:xfrm>
            <a:off x="296214" y="1519707"/>
            <a:ext cx="11475076" cy="5112913"/>
          </a:xfrm>
        </p:spPr>
        <p:txBody>
          <a:bodyPr>
            <a:normAutofit lnSpcReduction="10000"/>
          </a:bodyPr>
          <a:lstStyle/>
          <a:p>
            <a:pPr algn="just"/>
            <a:r>
              <a:rPr lang="pt-BR" dirty="0"/>
              <a:t>As condições de produção da literatura, naquele momento, </a:t>
            </a:r>
            <a:r>
              <a:rPr lang="pt-BR" u="sng" dirty="0"/>
              <a:t>são muito influenciadas pelo interesse da população dos grandes centros pelas notícias diária</a:t>
            </a:r>
            <a:r>
              <a:rPr lang="pt-BR" dirty="0"/>
              <a:t>s. </a:t>
            </a:r>
          </a:p>
          <a:p>
            <a:pPr algn="just"/>
            <a:r>
              <a:rPr lang="pt-BR" dirty="0"/>
              <a:t>Euclides da Cunha e Monteiro Lobato, por exemplo, começam a escrever em jornais e falam sobre problemas nacionais. A cobertura jornalística dos conflitos entre os seguidores de Antônio Conselheiro e as tropas federais exemplifica bem esse interesse. </a:t>
            </a:r>
          </a:p>
          <a:p>
            <a:pPr algn="just"/>
            <a:r>
              <a:rPr lang="pt-BR" dirty="0"/>
              <a:t>As inovações tecnológicas contribuem para favorecer uma circulação mais rápida dos textos. </a:t>
            </a:r>
            <a:r>
              <a:rPr lang="pt-BR" b="1" dirty="0"/>
              <a:t>O telégrafo, por exemplo, permitiu que os correspondentes enviados a Canudos atuassem como testemunhas oculares do conflito, dando maior veracidade aos fatos notificados para os leitores distantes</a:t>
            </a:r>
            <a:r>
              <a:rPr lang="pt-BR" dirty="0"/>
              <a:t>.</a:t>
            </a:r>
          </a:p>
          <a:p>
            <a:pPr algn="just"/>
            <a:r>
              <a:rPr lang="pt-BR" b="1" u="sng" dirty="0"/>
              <a:t>A fotografia também ajuda a estimular a busca pelo real</a:t>
            </a:r>
            <a:r>
              <a:rPr lang="pt-BR" dirty="0"/>
              <a:t>. O exército brasileiro contrata o fotógrafo Flávio de Barros, para registrar o sucesso da campanha de Canudos. Uma vez criado no público o "gosto" pela atualidade, é preciso encontrar meios para fazer com que os textos literários também ganhem maior agilidade. </a:t>
            </a:r>
          </a:p>
          <a:p>
            <a:pPr algn="just"/>
            <a:r>
              <a:rPr lang="pt-BR" u="sng" dirty="0"/>
              <a:t>As tecnologias que favorecem a circulação rápida da informação despertam nos leitores a expectativa de que a literatura se "atualize", </a:t>
            </a:r>
            <a:r>
              <a:rPr lang="pt-BR" dirty="0"/>
              <a:t>deixe de apresentar cenários claramente ficcionais e comece a oferecer pontos de contato com a realidade.</a:t>
            </a:r>
          </a:p>
          <a:p>
            <a:pPr algn="just"/>
            <a:endParaRPr lang="pt-BR" dirty="0"/>
          </a:p>
        </p:txBody>
      </p:sp>
    </p:spTree>
    <p:extLst>
      <p:ext uri="{BB962C8B-B14F-4D97-AF65-F5344CB8AC3E}">
        <p14:creationId xmlns:p14="http://schemas.microsoft.com/office/powerpoint/2010/main" val="1115700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85752" y="651683"/>
            <a:ext cx="8610600" cy="636204"/>
          </a:xfrm>
        </p:spPr>
        <p:txBody>
          <a:bodyPr>
            <a:normAutofit fontScale="90000"/>
          </a:bodyPr>
          <a:lstStyle/>
          <a:p>
            <a:r>
              <a:rPr lang="pt-BR" dirty="0"/>
              <a:t>O Pré-Modernismo e o público</a:t>
            </a:r>
          </a:p>
        </p:txBody>
      </p:sp>
      <p:sp>
        <p:nvSpPr>
          <p:cNvPr id="3" name="Espaço Reservado para Conteúdo 2"/>
          <p:cNvSpPr>
            <a:spLocks noGrp="1"/>
          </p:cNvSpPr>
          <p:nvPr>
            <p:ph idx="1"/>
          </p:nvPr>
        </p:nvSpPr>
        <p:spPr>
          <a:xfrm>
            <a:off x="412124" y="1390919"/>
            <a:ext cx="11184228" cy="5248140"/>
          </a:xfrm>
        </p:spPr>
        <p:txBody>
          <a:bodyPr>
            <a:normAutofit/>
          </a:bodyPr>
          <a:lstStyle/>
          <a:p>
            <a:pPr algn="just"/>
            <a:r>
              <a:rPr lang="pt-BR" dirty="0"/>
              <a:t>Em um contexto de circulação mais eficiente, é natural que o público busque, também nas obras literárias, narrativas mais voltadas para acontecimentos históricos e atuais.</a:t>
            </a:r>
          </a:p>
          <a:p>
            <a:pPr algn="just"/>
            <a:r>
              <a:rPr lang="pt-BR" dirty="0"/>
              <a:t>Essa expectativa é confirmada pelo imediato sucesso alcançado pelo livro Os sertões. Em pouco mais de dois meses, a primeira edição se esgota. </a:t>
            </a:r>
          </a:p>
          <a:p>
            <a:pPr algn="just"/>
            <a:r>
              <a:rPr lang="pt-BR" dirty="0"/>
              <a:t>Logo Euclides é procurado pelo editor </a:t>
            </a:r>
            <a:r>
              <a:rPr lang="pt-BR" dirty="0" err="1"/>
              <a:t>Massow</a:t>
            </a:r>
            <a:r>
              <a:rPr lang="pt-BR" dirty="0"/>
              <a:t>, para receber 1 conto e 600 mil réis pela segunda edição da obra. Para se ter uma ideia do valor, naquela época pagava-se cerca de 20 mil réis pelo aluguel mensal de uma casa.</a:t>
            </a:r>
          </a:p>
          <a:p>
            <a:pPr algn="just"/>
            <a:r>
              <a:rPr lang="pt-BR" dirty="0"/>
              <a:t>O que esses dados revelam é a resposta imediata dos leitores brasileiros a uma literatura que mostra agilidade no trato com os acontecimentos contemporâneos. </a:t>
            </a:r>
          </a:p>
          <a:p>
            <a:pPr algn="just"/>
            <a:r>
              <a:rPr lang="pt-BR" dirty="0"/>
              <a:t>Outros escritores do período, como Monteiro Lobato e Lima Barreto, também verão suas obras serem bem recebidas pelo público. Era o sinal mais claro de que os leitores desejavam uma mudança de abordagem em relação aos idealizados romances do século XIX.</a:t>
            </a:r>
          </a:p>
        </p:txBody>
      </p:sp>
    </p:spTree>
    <p:extLst>
      <p:ext uri="{BB962C8B-B14F-4D97-AF65-F5344CB8AC3E}">
        <p14:creationId xmlns:p14="http://schemas.microsoft.com/office/powerpoint/2010/main" val="929553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a:t>Linguagem: a agilidade jornalística</a:t>
            </a:r>
          </a:p>
        </p:txBody>
      </p:sp>
      <p:sp>
        <p:nvSpPr>
          <p:cNvPr id="3" name="Espaço Reservado para Conteúdo 2"/>
          <p:cNvSpPr>
            <a:spLocks noGrp="1"/>
          </p:cNvSpPr>
          <p:nvPr>
            <p:ph idx="1"/>
          </p:nvPr>
        </p:nvSpPr>
        <p:spPr>
          <a:xfrm>
            <a:off x="412124" y="2194560"/>
            <a:ext cx="11094076" cy="4024125"/>
          </a:xfrm>
        </p:spPr>
        <p:txBody>
          <a:bodyPr/>
          <a:lstStyle/>
          <a:p>
            <a:pPr algn="just"/>
            <a:r>
              <a:rPr lang="pt-BR" dirty="0"/>
              <a:t>Como consequência natural da maior aproximação entre literatura e realidade, a linguagem utilizada nos textos modifica-se, </a:t>
            </a:r>
            <a:r>
              <a:rPr lang="pt-BR" b="1" u="sng" dirty="0"/>
              <a:t>torna-se mais direta, mais objetiva, mais próxima da linguagem característica do texto jornalístico</a:t>
            </a:r>
            <a:r>
              <a:rPr lang="pt-BR" dirty="0"/>
              <a:t>. </a:t>
            </a:r>
          </a:p>
          <a:p>
            <a:pPr algn="just"/>
            <a:r>
              <a:rPr lang="pt-BR" dirty="0"/>
              <a:t>Do conjunto de romances e contos publicados na época, emergem as tendências que dentro de duas décadas serão agitadas como bandeiras pelos primeiros modernistas: </a:t>
            </a:r>
          </a:p>
          <a:p>
            <a:pPr marL="457200" indent="-457200" algn="just">
              <a:buFont typeface="+mj-lt"/>
              <a:buAutoNum type="arabicPeriod"/>
            </a:pPr>
            <a:r>
              <a:rPr lang="pt-BR" dirty="0"/>
              <a:t>a desmistificação do texto literário, a utilização de um português mais "brasileiro“;</a:t>
            </a:r>
          </a:p>
          <a:p>
            <a:pPr marL="457200" indent="-457200" algn="just">
              <a:buFont typeface="+mj-lt"/>
              <a:buAutoNum type="arabicPeriod"/>
            </a:pPr>
            <a:r>
              <a:rPr lang="pt-BR" dirty="0"/>
              <a:t>a crítica à realidade social e econômica contemporânea, enfim, a constituição de uma literatura que retrate verdadeiramente o Brasil.</a:t>
            </a:r>
          </a:p>
          <a:p>
            <a:endParaRPr lang="pt-BR" dirty="0"/>
          </a:p>
          <a:p>
            <a:endParaRPr lang="pt-BR" dirty="0"/>
          </a:p>
        </p:txBody>
      </p:sp>
    </p:spTree>
    <p:extLst>
      <p:ext uri="{BB962C8B-B14F-4D97-AF65-F5344CB8AC3E}">
        <p14:creationId xmlns:p14="http://schemas.microsoft.com/office/powerpoint/2010/main" val="2097112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5800" y="1455314"/>
            <a:ext cx="10820400" cy="4763372"/>
          </a:xfrm>
        </p:spPr>
        <p:txBody>
          <a:bodyPr/>
          <a:lstStyle/>
          <a:p>
            <a:pPr marL="0" indent="0" algn="ctr">
              <a:buNone/>
            </a:pPr>
            <a:endParaRPr lang="pt-BR" dirty="0"/>
          </a:p>
          <a:p>
            <a:pPr marL="0" indent="0" algn="ctr">
              <a:buNone/>
            </a:pPr>
            <a:endParaRPr lang="pt-BR" dirty="0"/>
          </a:p>
          <a:p>
            <a:pPr marL="0" indent="0" algn="ctr">
              <a:buNone/>
            </a:pPr>
            <a:endParaRPr lang="pt-BR" dirty="0"/>
          </a:p>
          <a:p>
            <a:pPr indent="450215" algn="just">
              <a:lnSpc>
                <a:spcPct val="107000"/>
              </a:lnSpc>
              <a:spcAft>
                <a:spcPts val="800"/>
              </a:spcAft>
            </a:pPr>
            <a:r>
              <a:rPr lang="pt-BR" sz="1800" dirty="0">
                <a:solidFill>
                  <a:schemeClr val="tx1">
                    <a:lumMod val="95000"/>
                  </a:schemeClr>
                </a:solidFill>
                <a:effectLst/>
                <a:latin typeface="Calibri" panose="020F0502020204030204" pitchFamily="34" charset="0"/>
                <a:ea typeface="Calibri" panose="020F0502020204030204" pitchFamily="34" charset="0"/>
                <a:cs typeface="Times New Roman" panose="02020603050405020304" pitchFamily="18" charset="0"/>
              </a:rPr>
              <a:t>O Pré-Modernismo teve seu início em 1902, estabelecendo como limite as obras Os Sertões, de Euclides da Cunha, e Canaã, de Graça Aranha. Terminou em 1922, com a Semana de Arte Moderna.</a:t>
            </a:r>
          </a:p>
          <a:p>
            <a:pPr indent="450215" algn="just">
              <a:lnSpc>
                <a:spcPct val="107000"/>
              </a:lnSpc>
              <a:spcAft>
                <a:spcPts val="800"/>
              </a:spcAft>
            </a:pPr>
            <a:r>
              <a:rPr lang="pt-BR" sz="1800" dirty="0">
                <a:solidFill>
                  <a:schemeClr val="tx1">
                    <a:lumMod val="95000"/>
                  </a:schemeClr>
                </a:solidFill>
                <a:effectLst/>
                <a:latin typeface="Calibri" panose="020F0502020204030204" pitchFamily="34" charset="0"/>
                <a:ea typeface="Calibri" panose="020F0502020204030204" pitchFamily="34" charset="0"/>
                <a:cs typeface="Times New Roman" panose="02020603050405020304" pitchFamily="18" charset="0"/>
              </a:rPr>
              <a:t>O movimento representou o momento de transição e de preparação para a fase de emancipação da literatura brasileira, o Modernismo.</a:t>
            </a:r>
          </a:p>
          <a:p>
            <a:pPr indent="450215" algn="just">
              <a:lnSpc>
                <a:spcPct val="107000"/>
              </a:lnSpc>
              <a:spcAft>
                <a:spcPts val="800"/>
              </a:spcAft>
            </a:pPr>
            <a:r>
              <a:rPr lang="pt-BR" sz="1800" dirty="0">
                <a:solidFill>
                  <a:schemeClr val="tx1">
                    <a:lumMod val="95000"/>
                  </a:schemeClr>
                </a:solidFill>
                <a:effectLst/>
                <a:latin typeface="Calibri" panose="020F0502020204030204" pitchFamily="34" charset="0"/>
                <a:ea typeface="Calibri" panose="020F0502020204030204" pitchFamily="34" charset="0"/>
                <a:cs typeface="Times New Roman" panose="02020603050405020304" pitchFamily="18" charset="0"/>
              </a:rPr>
              <a:t>O Pré-Modernismo, que coexistiu com o Simbolismo e o Parnasianismo, apontou os problemas de nossa realidade cultural e social.</a:t>
            </a:r>
          </a:p>
          <a:p>
            <a:endParaRPr lang="pt-BR" dirty="0"/>
          </a:p>
        </p:txBody>
      </p:sp>
    </p:spTree>
    <p:extLst>
      <p:ext uri="{BB962C8B-B14F-4D97-AF65-F5344CB8AC3E}">
        <p14:creationId xmlns:p14="http://schemas.microsoft.com/office/powerpoint/2010/main" val="2762956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5D9056-5620-82BA-EE72-3CD87BEDD078}"/>
              </a:ext>
            </a:extLst>
          </p:cNvPr>
          <p:cNvSpPr>
            <a:spLocks noGrp="1"/>
          </p:cNvSpPr>
          <p:nvPr>
            <p:ph type="title"/>
          </p:nvPr>
        </p:nvSpPr>
        <p:spPr/>
        <p:txBody>
          <a:bodyPr/>
          <a:lstStyle/>
          <a:p>
            <a:r>
              <a:rPr lang="pt-BR" dirty="0"/>
              <a:t>Contexto histórico</a:t>
            </a:r>
          </a:p>
        </p:txBody>
      </p:sp>
      <p:sp>
        <p:nvSpPr>
          <p:cNvPr id="3" name="Espaço Reservado para Conteúdo 2">
            <a:extLst>
              <a:ext uri="{FF2B5EF4-FFF2-40B4-BE49-F238E27FC236}">
                <a16:creationId xmlns:a16="http://schemas.microsoft.com/office/drawing/2014/main" id="{1144ABB5-3F5C-DB3F-AD8C-07860C789515}"/>
              </a:ext>
            </a:extLst>
          </p:cNvPr>
          <p:cNvSpPr>
            <a:spLocks noGrp="1"/>
          </p:cNvSpPr>
          <p:nvPr>
            <p:ph idx="1"/>
          </p:nvPr>
        </p:nvSpPr>
        <p:spPr>
          <a:xfrm>
            <a:off x="645130" y="2052918"/>
            <a:ext cx="9972828" cy="4238700"/>
          </a:xfrm>
        </p:spPr>
        <p:txBody>
          <a:bodyPr/>
          <a:lstStyle/>
          <a:p>
            <a:r>
              <a:rPr lang="pt-BR" dirty="0"/>
              <a:t>No Brasil, o Pré-Modernismo desenvolveu-se na época de transição da República da Espada (ditadura militar) para a República das Oligarquias ou República do café com leite, onde o Brasil foi governado ora por donos de fazendas cafeeiras de São Paulo, ora por fazendeiros de Minas, os dois estados mais ricos do país.</a:t>
            </a:r>
          </a:p>
          <a:p>
            <a:r>
              <a:rPr lang="pt-BR" dirty="0"/>
              <a:t>Nas cidades, urgia uma classe média reformista e, nos quartéis, uma geração de militares, entusiasmados por ideias positivistas, que exigiam mudanças.</a:t>
            </a:r>
          </a:p>
          <a:p>
            <a:r>
              <a:rPr lang="pt-BR" dirty="0"/>
              <a:t>Ao mesmo tempo, surgia pela primeira vez no país uma massa popular insatisfeita e propensa a revoltas sem sentido, como por exemplo a rebelião contra a vacina obrigatória (Revolta da Vacina), em 1904.</a:t>
            </a:r>
          </a:p>
          <a:p>
            <a:endParaRPr lang="pt-BR" dirty="0"/>
          </a:p>
        </p:txBody>
      </p:sp>
    </p:spTree>
    <p:extLst>
      <p:ext uri="{BB962C8B-B14F-4D97-AF65-F5344CB8AC3E}">
        <p14:creationId xmlns:p14="http://schemas.microsoft.com/office/powerpoint/2010/main" val="2391824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 REGIONALISMO	</a:t>
            </a:r>
          </a:p>
        </p:txBody>
      </p:sp>
      <p:sp>
        <p:nvSpPr>
          <p:cNvPr id="3" name="Espaço Reservado para Conteúdo 2"/>
          <p:cNvSpPr>
            <a:spLocks noGrp="1"/>
          </p:cNvSpPr>
          <p:nvPr>
            <p:ph idx="1"/>
          </p:nvPr>
        </p:nvSpPr>
        <p:spPr>
          <a:xfrm>
            <a:off x="1371599" y="1416675"/>
            <a:ext cx="10412569" cy="4790941"/>
          </a:xfrm>
        </p:spPr>
        <p:txBody>
          <a:bodyPr/>
          <a:lstStyle/>
          <a:p>
            <a:endParaRPr lang="pt-BR" dirty="0"/>
          </a:p>
          <a:p>
            <a:r>
              <a:rPr lang="pt-BR" dirty="0"/>
              <a:t>Norte e nordeste com Euclides da Cunha;</a:t>
            </a:r>
          </a:p>
          <a:p>
            <a:r>
              <a:rPr lang="pt-BR" dirty="0"/>
              <a:t>O vale do paraíba e o interior paulista com Monteiro Lobato;</a:t>
            </a:r>
          </a:p>
          <a:p>
            <a:r>
              <a:rPr lang="pt-BR" dirty="0"/>
              <a:t>O Espírito Santo com Graça Aranha;</a:t>
            </a:r>
          </a:p>
          <a:p>
            <a:r>
              <a:rPr lang="pt-BR" dirty="0"/>
              <a:t>O subúrbio carioca com Lima Barreto;</a:t>
            </a:r>
          </a:p>
          <a:p>
            <a:pPr marL="0" indent="0">
              <a:buNone/>
            </a:pPr>
            <a:endParaRPr lang="pt-BR" dirty="0"/>
          </a:p>
          <a:p>
            <a:pPr marL="0" indent="0" algn="just">
              <a:buNone/>
            </a:pPr>
            <a:r>
              <a:rPr lang="pt-BR" dirty="0"/>
              <a:t>Tipos humanos marginalizados: o caipira, o sertanejo nordestino, os funcionários públicos, os mulatos</a:t>
            </a:r>
          </a:p>
          <a:p>
            <a:endParaRPr lang="pt-BR" dirty="0"/>
          </a:p>
        </p:txBody>
      </p:sp>
    </p:spTree>
    <p:extLst>
      <p:ext uri="{BB962C8B-B14F-4D97-AF65-F5344CB8AC3E}">
        <p14:creationId xmlns:p14="http://schemas.microsoft.com/office/powerpoint/2010/main" val="3071633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a:t>O Brasil republicano: conflitos e contrastes</a:t>
            </a:r>
          </a:p>
        </p:txBody>
      </p:sp>
      <p:sp>
        <p:nvSpPr>
          <p:cNvPr id="3" name="Espaço Reservado para Conteúdo 2"/>
          <p:cNvSpPr>
            <a:spLocks noGrp="1"/>
          </p:cNvSpPr>
          <p:nvPr>
            <p:ph idx="1"/>
          </p:nvPr>
        </p:nvSpPr>
        <p:spPr>
          <a:xfrm>
            <a:off x="437882" y="2194560"/>
            <a:ext cx="11243256" cy="4024125"/>
          </a:xfrm>
        </p:spPr>
        <p:txBody>
          <a:bodyPr>
            <a:normAutofit/>
          </a:bodyPr>
          <a:lstStyle/>
          <a:p>
            <a:pPr algn="just"/>
            <a:r>
              <a:rPr lang="pt-BR" dirty="0"/>
              <a:t>A Proclamação da República, em 1889, não representou uma mudança muito grande no cenário econômico brasileiro. A situação das famílias que viviam no campo, dois terços da população do país, continuava sendo determinada pelos grandes latifundiários, que controlavam extensas porções de terra tanto no litoral quanto no interior.</a:t>
            </a:r>
          </a:p>
          <a:p>
            <a:pPr marL="0" indent="0" algn="ctr">
              <a:buNone/>
            </a:pPr>
            <a:r>
              <a:rPr lang="pt-BR" dirty="0"/>
              <a:t>A reforma das cidades</a:t>
            </a:r>
          </a:p>
          <a:p>
            <a:pPr algn="just"/>
            <a:r>
              <a:rPr lang="pt-BR" dirty="0"/>
              <a:t>Com a República, os principais centros políticos passaram por uma transformação do espaço urbano que desencadeou um processo de "europeização do pais. Cidades como Rio de Janeiro. São Paulo, Manaus e Belém foram as mais afetadas pelo que ficou conhecido, na época, </a:t>
            </a:r>
            <a:r>
              <a:rPr lang="pt-BR" u="sng" dirty="0"/>
              <a:t>como bota abaixo: a abertura de largas avenidas e a imitação de prédios europeus, para eliminar os traços da arquitetura portuguesa que orientara a construção dessas cidades.</a:t>
            </a:r>
          </a:p>
          <a:p>
            <a:pPr algn="just"/>
            <a:endParaRPr lang="pt-BR" dirty="0"/>
          </a:p>
          <a:p>
            <a:endParaRPr lang="pt-BR" dirty="0"/>
          </a:p>
        </p:txBody>
      </p:sp>
    </p:spTree>
    <p:extLst>
      <p:ext uri="{BB962C8B-B14F-4D97-AF65-F5344CB8AC3E}">
        <p14:creationId xmlns:p14="http://schemas.microsoft.com/office/powerpoint/2010/main" val="3883065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26783" y="606494"/>
            <a:ext cx="5087155" cy="1293028"/>
          </a:xfrm>
        </p:spPr>
        <p:txBody>
          <a:bodyPr/>
          <a:lstStyle/>
          <a:p>
            <a:pPr algn="ctr"/>
            <a:r>
              <a:rPr lang="pt-BR" dirty="0"/>
              <a:t>Rio de Janeiro</a:t>
            </a:r>
          </a:p>
        </p:txBody>
      </p:sp>
      <p:pic>
        <p:nvPicPr>
          <p:cNvPr id="4" name="Espaço Reservado para Conteúdo 3"/>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214649" y="1928499"/>
            <a:ext cx="7662928" cy="4327301"/>
          </a:xfrm>
          <a:prstGeom prst="rect">
            <a:avLst/>
          </a:prstGeom>
        </p:spPr>
      </p:pic>
      <p:sp>
        <p:nvSpPr>
          <p:cNvPr id="6" name="CaixaDeTexto 5"/>
          <p:cNvSpPr txBox="1"/>
          <p:nvPr/>
        </p:nvSpPr>
        <p:spPr>
          <a:xfrm>
            <a:off x="7868991" y="448614"/>
            <a:ext cx="3940934" cy="6463308"/>
          </a:xfrm>
          <a:prstGeom prst="rect">
            <a:avLst/>
          </a:prstGeom>
          <a:noFill/>
        </p:spPr>
        <p:txBody>
          <a:bodyPr wrap="square" rtlCol="0">
            <a:spAutoFit/>
          </a:bodyPr>
          <a:lstStyle/>
          <a:p>
            <a:pPr marL="285750" indent="-285750" algn="just">
              <a:buFont typeface="Arial" panose="020B0604020202020204" pitchFamily="34" charset="0"/>
              <a:buChar char="•"/>
            </a:pPr>
            <a:r>
              <a:rPr lang="pt-BR" dirty="0"/>
              <a:t>Uma consequência imediata da reurbanização das grandes cidades foi o deslocamento de milhares de famílias pobres das áreas centrais, onde moravam em cortiços, para locais de difícil acesso. Nasciam, assim, as favelas, como um desdobramento negativo da tentativa de "embelezar" o país. </a:t>
            </a:r>
          </a:p>
          <a:p>
            <a:pPr marL="285750" indent="-285750" algn="just">
              <a:buFont typeface="Arial" panose="020B0604020202020204" pitchFamily="34" charset="0"/>
              <a:buChar char="•"/>
            </a:pPr>
            <a:r>
              <a:rPr lang="pt-BR" dirty="0"/>
              <a:t>Se a reurbanização sugeria prosperidade, ela era apenas aparente. Nos centros urbanos, escravos libertos viviam em um estado de quase completo abandono. Não tinham acesso à educação e não eram mais empregados pelos proprietários rurais. Essa elite econômica preferia "importar” imigrantes europeus.</a:t>
            </a:r>
          </a:p>
        </p:txBody>
      </p:sp>
    </p:spTree>
    <p:extLst>
      <p:ext uri="{BB962C8B-B14F-4D97-AF65-F5344CB8AC3E}">
        <p14:creationId xmlns:p14="http://schemas.microsoft.com/office/powerpoint/2010/main" val="2162469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895600" y="352249"/>
            <a:ext cx="8610600" cy="1293028"/>
          </a:xfrm>
        </p:spPr>
        <p:txBody>
          <a:bodyPr/>
          <a:lstStyle/>
          <a:p>
            <a:r>
              <a:rPr lang="pt-BR" dirty="0"/>
              <a:t>Os conflitos no Nordeste</a:t>
            </a:r>
          </a:p>
        </p:txBody>
      </p:sp>
      <p:sp>
        <p:nvSpPr>
          <p:cNvPr id="3" name="Espaço Reservado para Conteúdo 2"/>
          <p:cNvSpPr>
            <a:spLocks noGrp="1"/>
          </p:cNvSpPr>
          <p:nvPr>
            <p:ph idx="1"/>
          </p:nvPr>
        </p:nvSpPr>
        <p:spPr>
          <a:xfrm>
            <a:off x="566670" y="1645278"/>
            <a:ext cx="10939530" cy="4974464"/>
          </a:xfrm>
        </p:spPr>
        <p:txBody>
          <a:bodyPr>
            <a:normAutofit fontScale="92500" lnSpcReduction="10000"/>
          </a:bodyPr>
          <a:lstStyle/>
          <a:p>
            <a:pPr algn="just"/>
            <a:r>
              <a:rPr lang="pt-BR" dirty="0"/>
              <a:t>A região Nordeste do país enfrentava o crônico problema da seca. Vivendo de modo precário, muitos aderiram à pregação messiânica de Antônio Conselheiro, o beato que profetizava a transformação do sertão em mar, anunciando a aproximação do dia do Juízo Final.</a:t>
            </a:r>
          </a:p>
          <a:p>
            <a:pPr algn="just"/>
            <a:r>
              <a:rPr lang="pt-BR" dirty="0"/>
              <a:t>Instalado em uma velha fazenda no interior da Bahia, Conselheiro criou a comunidade de Belo Monte, para onde iam milhares de fiéis em busca da salvação. Logo o líder religioso se desentendeu com os poderes republicanos e os embates locais acabaram se transformando em um dos mais sangrentos confrontos internos do Brasil: a guerra de Canudos, que durou quase um ano (de novembro de 1896 a outubro de 1897). Estima-se que o conflito tenha dizimado cerca de 25 mil brasileiros, entre soldados e </a:t>
            </a:r>
            <a:r>
              <a:rPr lang="pt-BR" dirty="0" err="1"/>
              <a:t>conselheiristas</a:t>
            </a:r>
            <a:r>
              <a:rPr lang="pt-BR" dirty="0"/>
              <a:t>.</a:t>
            </a:r>
          </a:p>
          <a:p>
            <a:pPr algn="just"/>
            <a:r>
              <a:rPr lang="pt-BR" dirty="0"/>
              <a:t>Aqueles que não sentiam o chamado da religião atendiam a um outro apelo: o do cangaço. O sertão nordestino virou palco para batalhas entre a polícia e grupos de cangaceiros, que exigiam dos principais coronéis o pagamento de "taxas" de proteção para suas fazendas. O mais famoso líder do cangaço foi Virgulino Ferreira da Silva, o Lampião. Havia, além de seu bando, alguns outros de menor porte e fama.</a:t>
            </a:r>
          </a:p>
          <a:p>
            <a:pPr algn="just"/>
            <a:endParaRPr lang="pt-BR" dirty="0"/>
          </a:p>
        </p:txBody>
      </p:sp>
    </p:spTree>
    <p:extLst>
      <p:ext uri="{BB962C8B-B14F-4D97-AF65-F5344CB8AC3E}">
        <p14:creationId xmlns:p14="http://schemas.microsoft.com/office/powerpoint/2010/main" val="3894234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895600" y="468159"/>
            <a:ext cx="8610600" cy="1293028"/>
          </a:xfrm>
        </p:spPr>
        <p:txBody>
          <a:bodyPr>
            <a:normAutofit fontScale="90000"/>
          </a:bodyPr>
          <a:lstStyle/>
          <a:p>
            <a:pPr algn="ctr"/>
            <a:r>
              <a:rPr lang="pt-BR" dirty="0"/>
              <a:t>A riqueza da borracha e do café</a:t>
            </a:r>
          </a:p>
        </p:txBody>
      </p:sp>
      <p:sp>
        <p:nvSpPr>
          <p:cNvPr id="3" name="Espaço Reservado para Conteúdo 2"/>
          <p:cNvSpPr>
            <a:spLocks noGrp="1"/>
          </p:cNvSpPr>
          <p:nvPr>
            <p:ph idx="1"/>
          </p:nvPr>
        </p:nvSpPr>
        <p:spPr>
          <a:xfrm>
            <a:off x="321972" y="1954371"/>
            <a:ext cx="11300138" cy="4457498"/>
          </a:xfrm>
        </p:spPr>
        <p:txBody>
          <a:bodyPr/>
          <a:lstStyle/>
          <a:p>
            <a:pPr algn="just"/>
            <a:r>
              <a:rPr lang="pt-BR" dirty="0"/>
              <a:t>A </a:t>
            </a:r>
            <a:r>
              <a:rPr lang="pt-BR" u="sng" dirty="0"/>
              <a:t>Amazônia vivia, nesse momento, a fase áurea da extração da borracha</a:t>
            </a:r>
            <a:r>
              <a:rPr lang="pt-BR" dirty="0"/>
              <a:t>. </a:t>
            </a:r>
          </a:p>
          <a:p>
            <a:pPr algn="just"/>
            <a:r>
              <a:rPr lang="pt-BR" dirty="0"/>
              <a:t>Com a riqueza que ela gerava, cidades como Manaus e Belém prosperaram. Tornaram-se importantes centros culturais. </a:t>
            </a:r>
          </a:p>
          <a:p>
            <a:pPr algn="just"/>
            <a:r>
              <a:rPr lang="pt-BR" dirty="0"/>
              <a:t>São Paulo também passava por um momento de expansão econômica graças à cultura do café, que acelerou o processo de urbanização e de industrialização. A cidade atraiu muitos brasileiros esperançosos de conseguir um trabalho estável e mais bem remunerado.</a:t>
            </a:r>
          </a:p>
          <a:p>
            <a:pPr algn="just"/>
            <a:r>
              <a:rPr lang="pt-BR" dirty="0"/>
              <a:t>Olhar para o Brasil, nesse momento, significa ver um pais multifacetado, onde pequenas zonas de prosperidade e riqueza convivem com vastas extensões marcadas pela pobreza. O desafio da literatura será representar esses contrastes.</a:t>
            </a:r>
          </a:p>
          <a:p>
            <a:pPr algn="just"/>
            <a:endParaRPr lang="pt-BR" dirty="0"/>
          </a:p>
        </p:txBody>
      </p:sp>
    </p:spTree>
    <p:extLst>
      <p:ext uri="{BB962C8B-B14F-4D97-AF65-F5344CB8AC3E}">
        <p14:creationId xmlns:p14="http://schemas.microsoft.com/office/powerpoint/2010/main" val="1069739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República da Espada&gt; República do Café com Leite</a:t>
            </a:r>
          </a:p>
        </p:txBody>
      </p:sp>
      <p:sp>
        <p:nvSpPr>
          <p:cNvPr id="3" name="Espaço Reservado para Conteúdo 2"/>
          <p:cNvSpPr>
            <a:spLocks noGrp="1"/>
          </p:cNvSpPr>
          <p:nvPr>
            <p:ph idx="1"/>
          </p:nvPr>
        </p:nvSpPr>
        <p:spPr>
          <a:xfrm>
            <a:off x="646112" y="2052918"/>
            <a:ext cx="10043354" cy="4195481"/>
          </a:xfrm>
        </p:spPr>
        <p:txBody>
          <a:bodyPr>
            <a:normAutofit fontScale="92500" lnSpcReduction="10000"/>
          </a:bodyPr>
          <a:lstStyle/>
          <a:p>
            <a:pPr algn="just"/>
            <a:r>
              <a:rPr lang="pt-BR" dirty="0"/>
              <a:t>A partir de 1894, um novo período de sua história republicana: com a posse do paulista Prudente de Morais, primeiro presidente civil do país, iniciou-se, em substituição à "República da Espada" (governos do marechal Deodoro e do marechal Floriano), a "República do Café com Leite" dos grandes proprietários rurais. </a:t>
            </a:r>
          </a:p>
          <a:p>
            <a:pPr algn="just"/>
            <a:r>
              <a:rPr lang="pt-BR" dirty="0"/>
              <a:t>Esse período foi marcado pelo auge da economia cafeeira no Sudeste, pela entrada no país de grandes levas de imigrantes (notadamente os italianos), pelo esplendor da Amazônia, com o ciclo da borracha, e pelo surto de urbanização de São Paulo.</a:t>
            </a:r>
          </a:p>
          <a:p>
            <a:pPr algn="just"/>
            <a:r>
              <a:rPr lang="pt-BR" dirty="0"/>
              <a:t>Toda essa prosperidade, entretanto, acabou por acentuar os já existentes fortes contrastes da realidade brasileira. Por isso houve, nesse período, várias agitações sociais: ocorreu a Revolta de Canudos; o Ceará foi palco de conflitos que tiveram como figura central o padre Cicero, o famoso "</a:t>
            </a:r>
            <a:r>
              <a:rPr lang="pt-BR" dirty="0" err="1"/>
              <a:t>Padim</a:t>
            </a:r>
            <a:r>
              <a:rPr lang="pt-BR" dirty="0"/>
              <a:t> </a:t>
            </a:r>
            <a:r>
              <a:rPr lang="pt-BR" dirty="0" err="1"/>
              <a:t>Ciço</a:t>
            </a:r>
            <a:r>
              <a:rPr lang="pt-BR" dirty="0"/>
              <a:t>"; o sertão viveu o tempo do cangaço, com a figura lendária de Lampião.</a:t>
            </a:r>
          </a:p>
          <a:p>
            <a:pPr marL="0" indent="0" algn="just">
              <a:buNone/>
            </a:pPr>
            <a:endParaRPr lang="pt-BR" dirty="0"/>
          </a:p>
        </p:txBody>
      </p:sp>
    </p:spTree>
    <p:extLst>
      <p:ext uri="{BB962C8B-B14F-4D97-AF65-F5344CB8AC3E}">
        <p14:creationId xmlns:p14="http://schemas.microsoft.com/office/powerpoint/2010/main" val="4367120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Íon">
  <a:themeElements>
    <a:clrScheme name="Í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Í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Í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1913</TotalTime>
  <Words>2415</Words>
  <Application>Microsoft Office PowerPoint</Application>
  <PresentationFormat>Widescreen</PresentationFormat>
  <Paragraphs>92</Paragraphs>
  <Slides>17</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17</vt:i4>
      </vt:variant>
    </vt:vector>
  </HeadingPairs>
  <TitlesOfParts>
    <vt:vector size="22" baseType="lpstr">
      <vt:lpstr>Arial</vt:lpstr>
      <vt:lpstr>Calibri</vt:lpstr>
      <vt:lpstr>Century Gothic</vt:lpstr>
      <vt:lpstr>Wingdings 3</vt:lpstr>
      <vt:lpstr>Íon</vt:lpstr>
      <vt:lpstr>Pré-modernismo</vt:lpstr>
      <vt:lpstr>Apresentação do PowerPoint</vt:lpstr>
      <vt:lpstr>Contexto histórico</vt:lpstr>
      <vt:lpstr>O REGIONALISMO </vt:lpstr>
      <vt:lpstr>O Brasil republicano: conflitos e contrastes</vt:lpstr>
      <vt:lpstr>Rio de Janeiro</vt:lpstr>
      <vt:lpstr>Os conflitos no Nordeste</vt:lpstr>
      <vt:lpstr>A riqueza da borracha e do café</vt:lpstr>
      <vt:lpstr>República da Espada&gt; República do Café com Leite</vt:lpstr>
      <vt:lpstr>Apresentação do PowerPoint</vt:lpstr>
      <vt:lpstr>Apresentação do PowerPoint</vt:lpstr>
      <vt:lpstr>Que país é este?</vt:lpstr>
      <vt:lpstr>Características das obras pré-modernistas</vt:lpstr>
      <vt:lpstr>Apresentação do PowerPoint</vt:lpstr>
      <vt:lpstr>Os agentes do discurso</vt:lpstr>
      <vt:lpstr>O Pré-Modernismo e o público</vt:lpstr>
      <vt:lpstr>Linguagem: a agilidade jornalística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TEXTO I</dc:title>
  <dc:creator>Beatriz Oliveira</dc:creator>
  <cp:lastModifiedBy>Beatriz Barbosa</cp:lastModifiedBy>
  <cp:revision>97</cp:revision>
  <cp:lastPrinted>2021-02-22T21:46:56Z</cp:lastPrinted>
  <dcterms:created xsi:type="dcterms:W3CDTF">2020-01-30T20:59:19Z</dcterms:created>
  <dcterms:modified xsi:type="dcterms:W3CDTF">2023-03-12T20:33:07Z</dcterms:modified>
</cp:coreProperties>
</file>