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71" r:id="rId3"/>
    <p:sldId id="257" r:id="rId4"/>
    <p:sldId id="272" r:id="rId5"/>
    <p:sldId id="273" r:id="rId6"/>
    <p:sldId id="274" r:id="rId7"/>
    <p:sldId id="259" r:id="rId8"/>
    <p:sldId id="260" r:id="rId9"/>
    <p:sldId id="275" r:id="rId10"/>
    <p:sldId id="261" r:id="rId11"/>
    <p:sldId id="298" r:id="rId12"/>
    <p:sldId id="299" r:id="rId13"/>
    <p:sldId id="276" r:id="rId14"/>
    <p:sldId id="281" r:id="rId15"/>
    <p:sldId id="282" r:id="rId16"/>
    <p:sldId id="283" r:id="rId17"/>
    <p:sldId id="284" r:id="rId18"/>
    <p:sldId id="285" r:id="rId19"/>
    <p:sldId id="300" r:id="rId20"/>
    <p:sldId id="286" r:id="rId21"/>
    <p:sldId id="287" r:id="rId22"/>
    <p:sldId id="288" r:id="rId23"/>
    <p:sldId id="297" r:id="rId24"/>
    <p:sldId id="296" r:id="rId25"/>
    <p:sldId id="301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9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2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63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21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9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4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75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34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5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7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2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0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5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3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1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c_Jzn0bW8w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R1gC4GsFGM&amp;ab_channel=NeyMatogross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carlosdrummond.com.b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8884" y="1380068"/>
            <a:ext cx="8574622" cy="261619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Modernismo</a:t>
            </a:r>
            <a:b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brasileiro</a:t>
            </a:r>
            <a:b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2ª fase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61795" y="3996267"/>
            <a:ext cx="9448800" cy="685800"/>
          </a:xfrm>
        </p:spPr>
        <p:txBody>
          <a:bodyPr/>
          <a:lstStyle/>
          <a:p>
            <a:pPr algn="ctr"/>
            <a:r>
              <a:rPr lang="pt-BR" b="1" dirty="0" smtClean="0"/>
              <a:t>poesia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3507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37239" y="1494082"/>
            <a:ext cx="3114675" cy="47291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Poema de Sete Faces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nasci, </a:t>
            </a:r>
            <a:r>
              <a:rPr lang="pt-B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anjo torto</a:t>
            </a:r>
            <a:br>
              <a:rPr lang="pt-B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desses que vivem na sombra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disse: Vai, Carlos! </a:t>
            </a:r>
            <a:r>
              <a:rPr lang="pt-B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 </a:t>
            </a:r>
            <a:r>
              <a:rPr lang="pt-BR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gauche</a:t>
            </a:r>
            <a:r>
              <a:rPr lang="pt-B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na vida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casas espiam os homens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correm atrás de mulheres.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tarde talvez fosse azul,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houvesse tantos desejos.</a:t>
            </a:r>
          </a:p>
          <a:p>
            <a:pPr marL="0" indent="0" fontAlgn="base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bonde passa cheio de pernas: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pernas brancas pretas amarelas.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tanta perna, meu Deus, pergunta meu coração.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Porém meus olhos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perguntam nada.</a:t>
            </a:r>
          </a:p>
          <a:p>
            <a:pPr marL="0" indent="0">
              <a:buNone/>
            </a:pPr>
            <a:endParaRPr lang="pt-B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83734" y="715982"/>
            <a:ext cx="37863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homem atrás do bigode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sério, simples e forte.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Quase não conversa.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poucos, raros amigos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homem atrás dos óculos e do bigode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 Deus, por que me abandonaste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sabias que eu não era Deus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sabias que eu era fraco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Mundo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vasto mundo,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eu me chamasse Raimundo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 uma rima, não seria uma solução.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Mundo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vasto mundo,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vasto é meu coração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não devia te dizer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essa lua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esse conhaque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botam a gente comovido como o diabo.</a:t>
            </a:r>
          </a:p>
          <a:p>
            <a:pPr fontAlgn="base"/>
            <a:endParaRPr lang="pt-B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46552" y="5494291"/>
            <a:ext cx="2957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Andrade, Carlos Drummond de,  Alguma poesia— 1a ed. — São Paulo: Companhia das Letras, 2013.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01943" y="173080"/>
            <a:ext cx="332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Obs.: </a:t>
            </a:r>
          </a:p>
          <a:p>
            <a:r>
              <a:rPr lang="pt-BR" b="1" dirty="0" smtClean="0">
                <a:solidFill>
                  <a:schemeClr val="accent1"/>
                </a:solidFill>
              </a:rPr>
              <a:t>O desencontro do eu com o mundo é o foco aqui.</a:t>
            </a:r>
          </a:p>
          <a:p>
            <a:pPr algn="just"/>
            <a:r>
              <a:rPr lang="pt-BR" b="1" dirty="0" smtClean="0">
                <a:solidFill>
                  <a:schemeClr val="accent1"/>
                </a:solidFill>
              </a:rPr>
              <a:t>O poeta enxerga o mundo de forma diferente dos outros, de forma torta (gauche) e tem um tom pessimista.</a:t>
            </a:r>
            <a:endParaRPr lang="pt-B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9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1922" y="30444"/>
            <a:ext cx="3996743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</a:rPr>
              <a:t>A Cyro Novaes</a:t>
            </a:r>
          </a:p>
          <a:p>
            <a:r>
              <a:rPr lang="pt-BR" dirty="0">
                <a:latin typeface="Arial" panose="020B0604020202020204" pitchFamily="34" charset="0"/>
              </a:rPr>
              <a:t>Há pouco leite no país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É preciso entregá-lo cedo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Há muita sede no país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É preciso entregá-lo cedo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Há no país uma legenda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Que ladrão se mata com tiro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Então o moço que é leiteiro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De madrugada com sua lata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Sai correndo e distribuindo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Leite bom para gente ruim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Sua lata, suas garrafas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E seus sapatos de borracha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Vão dizendo aos homens no sono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Que alguém acordou cedinho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E veio do último subúrbio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Trazer o leite mais frio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E mais alvo da melhor vaca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Para todos criarem força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Na luta brava da </a:t>
            </a:r>
            <a:r>
              <a:rPr lang="pt-BR" dirty="0" smtClean="0">
                <a:latin typeface="Arial" panose="020B0604020202020204" pitchFamily="34" charset="0"/>
              </a:rPr>
              <a:t>cidade.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</a:rPr>
              <a:t>Na mão a garrafa branca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Não tem tempo de dizer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As coisas que lhe atribuo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Nem o moço leiteiro </a:t>
            </a:r>
            <a:r>
              <a:rPr lang="pt-BR" dirty="0" smtClean="0">
                <a:latin typeface="Arial" panose="020B0604020202020204" pitchFamily="34" charset="0"/>
              </a:rPr>
              <a:t>ignaro</a:t>
            </a:r>
            <a:endParaRPr lang="pt-B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198512" y="38505"/>
            <a:ext cx="352881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</a:rPr>
              <a:t>Morador na Rua Namur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Empregado no entreposto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Com 21 anos de idade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Sabe lá o que seja impulso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De humana compreensão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E já que tem pressa, o corpo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Vai deixando à beira das casas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Uma apenas mercadoria</a:t>
            </a:r>
          </a:p>
          <a:p>
            <a:endParaRPr lang="pt-BR" dirty="0" smtClean="0">
              <a:latin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</a:rPr>
              <a:t>E </a:t>
            </a:r>
            <a:r>
              <a:rPr lang="pt-BR" dirty="0">
                <a:latin typeface="Arial" panose="020B0604020202020204" pitchFamily="34" charset="0"/>
              </a:rPr>
              <a:t>como a porta dos fundos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Também escondesse gente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Que aspira ao pouco de leite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Disponível em nosso tempo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Avancemos por esse beco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Peguemos o corredor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Depositemos o litro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Sem fazer barulho, é claro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Que barulho nada resolve</a:t>
            </a:r>
          </a:p>
          <a:p>
            <a:endParaRPr lang="pt-BR" dirty="0" smtClean="0">
              <a:latin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</a:rPr>
              <a:t>Meu </a:t>
            </a:r>
            <a:r>
              <a:rPr lang="pt-BR" dirty="0">
                <a:latin typeface="Arial" panose="020B0604020202020204" pitchFamily="34" charset="0"/>
              </a:rPr>
              <a:t>leiteiro tão sutil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De passo maneiro e leve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Antes desliza que marcha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É certo que algum rumor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Sempre se faz: Passo errado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Vaso de flor no </a:t>
            </a:r>
            <a:r>
              <a:rPr lang="pt-BR" dirty="0" smtClean="0">
                <a:latin typeface="Arial" panose="020B0604020202020204" pitchFamily="34" charset="0"/>
              </a:rPr>
              <a:t>caminho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27323" y="168943"/>
            <a:ext cx="452477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</a:rPr>
              <a:t>Cão latindo por princípio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Ou um gato quizilento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E há sempre um senhor que acorda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Resmunga e torna a dormir</a:t>
            </a:r>
          </a:p>
          <a:p>
            <a:endParaRPr lang="pt-BR" dirty="0" smtClean="0">
              <a:latin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</a:rPr>
              <a:t>Mas </a:t>
            </a:r>
            <a:r>
              <a:rPr lang="pt-BR" dirty="0">
                <a:latin typeface="Arial" panose="020B0604020202020204" pitchFamily="34" charset="0"/>
              </a:rPr>
              <a:t>este acordou em pânico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(Ladrões infestam o bairro)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Não quis saber de mais nada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O revólver da gaveta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Saltou para sua mão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Ladrão? Se pega com tiro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Os tiros na madrugada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Liquidaram meu leiteiro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Se era noivo, se era virgem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Se era alegre, se era bom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Não sei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É tarde para saber</a:t>
            </a:r>
          </a:p>
          <a:p>
            <a:endParaRPr lang="pt-BR" dirty="0" smtClean="0">
              <a:latin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</a:rPr>
              <a:t>Mas </a:t>
            </a:r>
            <a:r>
              <a:rPr lang="pt-BR" dirty="0">
                <a:latin typeface="Arial" panose="020B0604020202020204" pitchFamily="34" charset="0"/>
              </a:rPr>
              <a:t>o homem perdeu o sono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De todo, e foge pra rua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Meu Deus, matei um inocente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Bala que mata gatuno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Também serve pra furtar</a:t>
            </a:r>
            <a:br>
              <a:rPr lang="pt-BR" dirty="0">
                <a:latin typeface="Arial" panose="020B06040202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069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1668" y="117693"/>
            <a:ext cx="51644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</a:rPr>
              <a:t>A vida de nosso irmão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Quem quiser que chame médico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Polícia não bota a mão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Neste filho de meu pai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Está salva a propriedade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A noite geral prossegue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A manhã custa a chegar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Mas o leiteiro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Estatelado, ao relento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Perdeu a pressa que tinha</a:t>
            </a:r>
          </a:p>
          <a:p>
            <a:endParaRPr lang="pt-BR" dirty="0" smtClean="0">
              <a:latin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</a:rPr>
              <a:t>Da </a:t>
            </a:r>
            <a:r>
              <a:rPr lang="pt-BR" dirty="0">
                <a:latin typeface="Arial" panose="020B0604020202020204" pitchFamily="34" charset="0"/>
              </a:rPr>
              <a:t>garrafa estilhaçada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No ladrilho já sereno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Escorre uma coisa espessa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Que é leite, sangue... Não sei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Por entre objetos confusos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Mal redimidos da noite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Duas cores se procuram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Suavemente se tocam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Amorosamente se enlaçam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Formando um terceiro tom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A que chamamos aurora</a:t>
            </a:r>
          </a:p>
          <a:p>
            <a:pPr algn="r"/>
            <a:r>
              <a:rPr lang="pt-BR" b="1" dirty="0"/>
              <a:t>A Rosa do Povo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57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81773"/>
            <a:ext cx="8610600" cy="1293028"/>
          </a:xfrm>
        </p:spPr>
        <p:txBody>
          <a:bodyPr/>
          <a:lstStyle/>
          <a:p>
            <a:r>
              <a:rPr lang="pt-BR" dirty="0" smtClean="0"/>
              <a:t>Outros temas abordados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6900" y="1371600"/>
            <a:ext cx="11150600" cy="5143500"/>
          </a:xfrm>
        </p:spPr>
        <p:txBody>
          <a:bodyPr/>
          <a:lstStyle/>
          <a:p>
            <a:r>
              <a:rPr lang="pt-BR" dirty="0" smtClean="0"/>
              <a:t>Referências à infância e a sua importância no presente.</a:t>
            </a:r>
          </a:p>
          <a:p>
            <a:pPr algn="just"/>
            <a:r>
              <a:rPr lang="pt-BR" dirty="0"/>
              <a:t>Em inúmeros poemas, Drummond aborda a função social do poeta: de anunciar a opressão e lutar pela construção de um mundo </a:t>
            </a:r>
            <a:r>
              <a:rPr lang="pt-BR" dirty="0" smtClean="0"/>
              <a:t>novo.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/>
              <a:t>Esse tema é abordado principalmente em Rosa do povo, livro publicado em 1945. Escritos sob o impacto da ditadura de Vargas e da Segunda Guerra Mundial, ali estão representados a angústia e o engajamento político do </a:t>
            </a:r>
            <a:r>
              <a:rPr lang="pt-BR" dirty="0" smtClean="0"/>
              <a:t>poeta.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4033837"/>
            <a:ext cx="7353300" cy="21431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82699" y="3619500"/>
            <a:ext cx="616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Mãos dadas –  livro - Sentimento do Mundo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55038" y="4002248"/>
            <a:ext cx="5692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serei o cantor de uma mulher, de uma história, não direi os suspiros ao anoitecer, a paisagem vista da janela, não distribuirei entorpecentes ou cartas de suicida, não fugirei para as ilhas nem serei raptado por serafins. O tempo é a minha matéria, do tempo presente, os homens presentes, a vida presente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6352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345273"/>
            <a:ext cx="8610600" cy="651369"/>
          </a:xfrm>
        </p:spPr>
        <p:txBody>
          <a:bodyPr/>
          <a:lstStyle/>
          <a:p>
            <a:r>
              <a:rPr lang="pt-BR" dirty="0" smtClean="0"/>
              <a:t>O olhar do  boi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8300" y="721217"/>
            <a:ext cx="11366500" cy="5497469"/>
          </a:xfrm>
        </p:spPr>
        <p:txBody>
          <a:bodyPr/>
          <a:lstStyle/>
          <a:p>
            <a:pPr algn="just"/>
            <a:r>
              <a:rPr lang="pt-BR" dirty="0" smtClean="0"/>
              <a:t>Em </a:t>
            </a:r>
            <a:r>
              <a:rPr lang="pt-BR" dirty="0"/>
              <a:t>sua poesia reflexiva Drummond define-se por perseguir algumas questões fundamentais para o poeta: que "coisa" é o ser humano? O que significa fazer parte da humanidade? Como combater as injustiças do presente? </a:t>
            </a:r>
            <a:endParaRPr lang="pt-BR" dirty="0" smtClean="0"/>
          </a:p>
          <a:p>
            <a:pPr algn="just"/>
            <a:r>
              <a:rPr lang="pt-BR" dirty="0" smtClean="0"/>
              <a:t>Às </a:t>
            </a:r>
            <a:r>
              <a:rPr lang="pt-BR" dirty="0"/>
              <a:t>vezes, o caminho encontrado para dar forma poética a essa reflexão surpreende pelo </a:t>
            </a:r>
            <a:r>
              <a:rPr lang="pt-BR" dirty="0" smtClean="0"/>
              <a:t>inusitado...</a:t>
            </a:r>
          </a:p>
          <a:p>
            <a:pPr algn="just"/>
            <a:endParaRPr lang="pt-BR" dirty="0"/>
          </a:p>
        </p:txBody>
      </p:sp>
      <p:pic>
        <p:nvPicPr>
          <p:cNvPr id="1026" name="Picture 2" descr="CARLOS DRUMMOND DE ANDRADE - ppt carre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1" y="2640169"/>
            <a:ext cx="5327650" cy="38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905500" y="38227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Olhar bovino sugere a estupidez humana, os </a:t>
            </a:r>
            <a:r>
              <a:rPr lang="pt-BR" dirty="0"/>
              <a:t>seres humanos são vistos a partir de seus comportamentos inexplicáveis, da sua incapacidade de reconhecer </a:t>
            </a:r>
            <a:r>
              <a:rPr lang="pt-BR" dirty="0" smtClean="0"/>
              <a:t>o </a:t>
            </a:r>
            <a:r>
              <a:rPr lang="pt-BR" dirty="0"/>
              <a:t>essencial, da correria em busca de algo desconhecido.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786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2ª fase – parte 2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399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059" y="476251"/>
            <a:ext cx="9149726" cy="1752599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 Black" panose="020B0A04020102020204" pitchFamily="34" charset="0"/>
              </a:rPr>
              <a:t>Cecília Meireles (</a:t>
            </a:r>
            <a:r>
              <a:rPr lang="pt-BR" sz="4000" dirty="0">
                <a:latin typeface="Arial Black" panose="020B0A04020102020204" pitchFamily="34" charset="0"/>
              </a:rPr>
              <a:t>1901-1964</a:t>
            </a:r>
            <a:r>
              <a:rPr lang="pt-BR" sz="4000" dirty="0" smtClean="0">
                <a:latin typeface="Arial Black" panose="020B0A04020102020204" pitchFamily="34" charset="0"/>
              </a:rPr>
              <a:t>) 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Poeta nascida no Rio de Janeiro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mulher alcançar destaque no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cenário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poesia brasileira Cecilia Meireles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escreveu vários livros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poesia em que desenvolveu as tendências da corrente espiritualista da segunda geração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 obra destacam-se Espectros (1919), Baladas para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El-Rei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(1925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Viagem (1939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música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(1942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absoluto (1945), Retrato natural (1949), Romanceiro 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inconfidência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(1953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Canções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(1956) o livro de poesias infantis Ou isto ou aquilo (1964).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sensibilidade manifestava-se na valorização da intuição e da emoção como formas de interpretar o mundo. O lirismo delicado que caracteriza sua poesia está intimamente ligado a imagens da natureza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 mar o ar, o vento, o espaço, a rosa, etc.) e do infinito, compondo uma atmosfera de sonho e de fuga.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Cecília Meireles tem com característica um lirismo musical em sua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seus poemas apresentam sonoridade e uma fluidez musical , o que faz lembrar a poesia simbolista.  Também foi característica de sua obra o olhar para acontecimentos históricos, exemplo disso é o  Romanceiro da Inconfidência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Obras de destaque: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Inconfidência(1953)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Absoluto (1945)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210" y="270285"/>
            <a:ext cx="1958565" cy="19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8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2" y="472441"/>
            <a:ext cx="7498503" cy="5623878"/>
          </a:xfrm>
        </p:spPr>
      </p:pic>
      <p:sp>
        <p:nvSpPr>
          <p:cNvPr id="6" name="CaixaDeTexto 5"/>
          <p:cNvSpPr txBox="1"/>
          <p:nvPr/>
        </p:nvSpPr>
        <p:spPr>
          <a:xfrm>
            <a:off x="8125281" y="760497"/>
            <a:ext cx="37490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vida é apresentada metaforicamente como uma rosa. O eu lírico cria a analogia a partir da ideia de que os seres humanos se apegam às aparências (à imagem), que estão destinadas a desaparecer com a passagem do tempo. A regularidade dos ciclos da natureza (vida e morte, noite e dia) comprova a transitoriedade da vida.</a:t>
            </a:r>
          </a:p>
          <a:p>
            <a:pPr algn="just"/>
            <a:r>
              <a:rPr lang="pt-BR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Na última estrofe, revela-se a razão do sofrimento humano: as </a:t>
            </a:r>
            <a:r>
              <a:rPr lang="pt-BR" dirty="0" smtClean="0"/>
              <a:t>lembranças </a:t>
            </a:r>
            <a:r>
              <a:rPr lang="pt-BR" dirty="0"/>
              <a:t>do passado (o perfume da rosa) continuam a existir, mesmo depois da destruição da forma que as gerou.</a:t>
            </a:r>
          </a:p>
        </p:txBody>
      </p:sp>
    </p:spTree>
    <p:extLst>
      <p:ext uri="{BB962C8B-B14F-4D97-AF65-F5344CB8AC3E}">
        <p14:creationId xmlns:p14="http://schemas.microsoft.com/office/powerpoint/2010/main" val="2471961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965916"/>
            <a:ext cx="10820400" cy="5252770"/>
          </a:xfrm>
        </p:spPr>
        <p:txBody>
          <a:bodyPr/>
          <a:lstStyle/>
          <a:p>
            <a:pPr algn="just"/>
            <a:r>
              <a:rPr lang="pt-BR" dirty="0"/>
              <a:t>Recorrendo a formas poéticas simples como </a:t>
            </a:r>
            <a:r>
              <a:rPr lang="pt-BR" u="sng" dirty="0"/>
              <a:t>a cantiga, Cecília Meireles desenvolve temas como o amor, o tempo, a transitoriedade da vida e a fugacidade das coisas. Em toda a sua produção poética, a natureza marca os ritmos da vida.</a:t>
            </a:r>
          </a:p>
          <a:p>
            <a:pPr algn="just"/>
            <a:r>
              <a:rPr lang="pt-BR" dirty="0"/>
              <a:t>A autora escreveu também o poema “Romanceiro da Inconfidência", em </a:t>
            </a:r>
            <a:r>
              <a:rPr lang="pt-BR" u="sng" dirty="0"/>
              <a:t>que reconstitui a história da Inconfidência Mineira e mostra como o olhar do poeta consegue atribuir novas dimensões à história de um povo e de seu país.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7466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96473" y="1347147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srgbClr val="404040"/>
                </a:solidFill>
                <a:latin typeface="Georgia" panose="02040502050405020303" pitchFamily="18" charset="0"/>
              </a:rPr>
              <a:t>Motivo</a:t>
            </a:r>
          </a:p>
          <a:p>
            <a:endParaRPr lang="pt-BR" dirty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r>
              <a:rPr lang="pt-BR" dirty="0" smtClean="0">
                <a:solidFill>
                  <a:srgbClr val="404040"/>
                </a:solidFill>
                <a:latin typeface="Georgia" panose="02040502050405020303" pitchFamily="18" charset="0"/>
              </a:rPr>
              <a:t>Eu </a:t>
            </a:r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canto porque o instante existe</a:t>
            </a:r>
            <a:b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e a minha vida está completa.</a:t>
            </a:r>
            <a:b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Não sou alegre nem sou triste:</a:t>
            </a:r>
            <a:b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sou poeta.</a:t>
            </a:r>
          </a:p>
          <a:p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Irmão das coisas fugidias,</a:t>
            </a:r>
            <a:b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não sinto gozo nem tormento.</a:t>
            </a:r>
            <a:b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Atravesso noites e dias</a:t>
            </a:r>
            <a:b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no vento.</a:t>
            </a:r>
          </a:p>
          <a:p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Se desmorono ou se edifico,</a:t>
            </a:r>
            <a:b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se permaneço ou me desfaço,</a:t>
            </a:r>
            <a:b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— não sei, não sei. Não sei se fico</a:t>
            </a:r>
            <a:b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ou passo.</a:t>
            </a:r>
          </a:p>
          <a:p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Sei que canto. E a canção é tudo.</a:t>
            </a:r>
            <a:b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Tem sangue eterno a asa ritmada.</a:t>
            </a:r>
            <a:b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E um dia sei que estarei mudo:</a:t>
            </a:r>
            <a:b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— mais nada.</a:t>
            </a:r>
            <a:endParaRPr lang="pt-BR" b="0" i="0" dirty="0">
              <a:solidFill>
                <a:srgbClr val="40404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4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3792" y="1287886"/>
            <a:ext cx="11359166" cy="4675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Exposto </a:t>
            </a:r>
            <a:r>
              <a:rPr lang="pt-BR" dirty="0"/>
              <a:t>ao horror de duas grandes guerras, o ser humano vive tempos sombrios em meados do século XX. </a:t>
            </a:r>
            <a:r>
              <a:rPr lang="pt-BR" b="1" dirty="0"/>
              <a:t>O que significa estar no mundo? A esperança deve ser depositada nos indivíduos ou projetada na espiritualidade? </a:t>
            </a:r>
            <a:r>
              <a:rPr lang="pt-BR" dirty="0"/>
              <a:t>Confrontada com questões como essas, a literatura precisa encontrar novos caminhos, abandonando a relativa leveza que a marcou no início do século XX</a:t>
            </a:r>
            <a:r>
              <a:rPr lang="pt-BR" dirty="0" smtClean="0"/>
              <a:t>.</a:t>
            </a:r>
          </a:p>
          <a:p>
            <a:pPr marL="0" indent="0" algn="ctr">
              <a:buNone/>
            </a:pPr>
            <a:endParaRPr lang="pt-BR" dirty="0" smtClean="0"/>
          </a:p>
          <a:p>
            <a:pPr algn="just"/>
            <a:r>
              <a:rPr lang="pt-BR" dirty="0" smtClean="0"/>
              <a:t>Walter Benjamin, O narrador (escrito em março de 1936). Magia, técnica, arte e  política – textos passam a ser estudados no Brasil só na década de 60 do século XX, mas tem o assunto contemporâneo, assim como Adorno (autor de Indústria Cultural – de 1947). Ambos da escola da </a:t>
            </a:r>
            <a:r>
              <a:rPr lang="pt-BR" b="1" dirty="0"/>
              <a:t>Escola</a:t>
            </a:r>
            <a:r>
              <a:rPr lang="pt-BR" dirty="0"/>
              <a:t> de </a:t>
            </a:r>
            <a:r>
              <a:rPr lang="pt-BR" b="1" dirty="0" smtClean="0"/>
              <a:t>Frankfurt (desde 1926).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905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10" y="459217"/>
            <a:ext cx="9244012" cy="1485900"/>
          </a:xfrm>
        </p:spPr>
        <p:txBody>
          <a:bodyPr/>
          <a:lstStyle/>
          <a:p>
            <a:r>
              <a:rPr lang="pt-BR" sz="3600" dirty="0" smtClean="0">
                <a:latin typeface="Arial Black" panose="020B0A04020102020204" pitchFamily="34" charset="0"/>
              </a:rPr>
              <a:t>Vinicius de Moraes (1913-1980</a:t>
            </a:r>
            <a:r>
              <a:rPr lang="pt-BR" sz="3600" dirty="0">
                <a:latin typeface="Arial Black" panose="020B0A04020102020204" pitchFamily="34" charset="0"/>
              </a:rPr>
              <a:t>)</a:t>
            </a:r>
            <a:r>
              <a:rPr lang="pt-BR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002268"/>
            <a:ext cx="10820400" cy="4216418"/>
          </a:xfrm>
        </p:spPr>
        <p:txBody>
          <a:bodyPr>
            <a:noAutofit/>
          </a:bodyPr>
          <a:lstStyle/>
          <a:p>
            <a:pPr algn="just"/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Poeta, cantor e compositor ,nascido no Rio de </a:t>
            </a:r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Janeiro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conhecido pelas suas </a:t>
            </a:r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composições 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musicais, Vinicius de Moraes iniciou sua obra poética na década de 1930, com a publicação de O caminho para a distância (1933). Sua poesia, naquele momento, conserva uma clara influência da estética simbolista</a:t>
            </a:r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 obras iniciais, Vinicius aproximou-se de temas trabalhados por outros autores da sua geração, como a religiosidade e a angústia associada à oscilação entre matéria e espírito. Aos poucos, porém, seu interesse voltou-se para aspectos do cotidiano e para o relacionamento amoroso. Nos seus inúmeros poemas de amor, a influência da poesia camoniana é muito forte e pode ser observada na tentativa de analisar o amor, na preferência pelo soneto como forma poética e no uso frequente de antíteses para expressar as contradições 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próprias desse sentimento.</a:t>
            </a:r>
            <a:endParaRPr lang="pt-B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Obras de destaque: Poemas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Sonetos e </a:t>
            </a:r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Baladas (1946), 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Livro de Sonetos, poesia, </a:t>
            </a:r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(1956)</a:t>
            </a:r>
            <a:endParaRPr lang="pt-B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12" y="40206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36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2" y="212068"/>
            <a:ext cx="5435246" cy="6547577"/>
          </a:xfrm>
        </p:spPr>
      </p:pic>
      <p:sp>
        <p:nvSpPr>
          <p:cNvPr id="7" name="CaixaDeTexto 6"/>
          <p:cNvSpPr txBox="1"/>
          <p:nvPr/>
        </p:nvSpPr>
        <p:spPr>
          <a:xfrm>
            <a:off x="7031864" y="669702"/>
            <a:ext cx="43788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Em muitos sonetos de Vinicius de Moraes, o amor é apresentado como um sentimento poderoso e fugaz.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É </a:t>
            </a:r>
            <a:r>
              <a:rPr lang="pt-BR" dirty="0"/>
              <a:t>essa a ideia central do "Soneto de separação", em que as antíteses mostram o impacto da perda do amor na vida das pessoas: o riso torna-se pranto, traz a dor, a tristeza.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tragédia, que provoca o espanto, é constatar que toda essa transformação acontece de repente, em um breve instante.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Das </a:t>
            </a:r>
            <a:r>
              <a:rPr lang="pt-BR" dirty="0"/>
              <a:t>inúmeras obras de Vinicius, podemos destacar: Novos poemas (1938), Poemas, sonetos e baladas (1946), Pátria minha (1949) e a peça de teatro Orfeu da Conceição (1956</a:t>
            </a:r>
          </a:p>
        </p:txBody>
      </p:sp>
    </p:spTree>
    <p:extLst>
      <p:ext uri="{BB962C8B-B14F-4D97-AF65-F5344CB8AC3E}">
        <p14:creationId xmlns:p14="http://schemas.microsoft.com/office/powerpoint/2010/main" val="1497724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13644" y="1335203"/>
            <a:ext cx="44947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SONETO DE FIDELIDADE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tudo, ao meu amor serei atento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Antes, e com tal zelo, e sempre, e tanto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mesmo em face do maior encanto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 se encante mais meu pensamento.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Quero vivê-lo em cada vão momento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em louvor hei de espalhar meu canto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rir meu riso e derramar meu pranto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seu pesar ou seu contentamento.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assim, quando mais tarde me procure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sabe a morte, angústia de quem vive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sabe a solidão, fim de quem ama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possa me dizer do amor (que tive):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não seja imortal, posto que é chama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que seja infinito enquanto dure.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Estoril, outubro de 1939</a:t>
            </a:r>
            <a:endParaRPr lang="pt-BR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79583" y="1648496"/>
            <a:ext cx="5331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Interpretando soneto de fidelidade: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Alunos...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277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60620" y="987680"/>
            <a:ext cx="76886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30303"/>
                </a:solidFill>
                <a:latin typeface="Roboto"/>
              </a:rPr>
              <a:t>EU SEI QUE VOU TE AMAR POR </a:t>
            </a:r>
            <a:endParaRPr lang="pt-BR" dirty="0" smtClean="0">
              <a:solidFill>
                <a:srgbClr val="030303"/>
              </a:solidFill>
              <a:latin typeface="Roboto"/>
            </a:endParaRP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TODA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A MINHA VIDA EU VOU TE AMAR </a:t>
            </a:r>
            <a:endParaRPr lang="pt-BR" dirty="0" smtClean="0">
              <a:solidFill>
                <a:srgbClr val="030303"/>
              </a:solidFill>
              <a:latin typeface="Roboto"/>
            </a:endParaRP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EM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CADA DESPEDIDA </a:t>
            </a:r>
            <a:endParaRPr lang="pt-BR" dirty="0" smtClean="0">
              <a:solidFill>
                <a:srgbClr val="030303"/>
              </a:solidFill>
              <a:latin typeface="Roboto"/>
            </a:endParaRP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EU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VOU TE AMAR </a:t>
            </a:r>
            <a:r>
              <a:rPr lang="pt-BR" dirty="0" smtClean="0">
                <a:solidFill>
                  <a:srgbClr val="030303"/>
                </a:solidFill>
                <a:latin typeface="Roboto"/>
              </a:rPr>
              <a:t>DESESPERADAMENTE</a:t>
            </a:r>
          </a:p>
          <a:p>
            <a:endParaRPr lang="pt-BR" dirty="0">
              <a:solidFill>
                <a:srgbClr val="030303"/>
              </a:solidFill>
              <a:latin typeface="Roboto"/>
            </a:endParaRP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EU SEI QUE VOU TE AMAR </a:t>
            </a:r>
            <a:endParaRPr lang="pt-BR" dirty="0" smtClean="0">
              <a:solidFill>
                <a:srgbClr val="030303"/>
              </a:solidFill>
              <a:latin typeface="Roboto"/>
            </a:endParaRP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EM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CADA VERSO MEU SERÁ </a:t>
            </a:r>
            <a:r>
              <a:rPr lang="pt-BR" dirty="0" smtClean="0">
                <a:solidFill>
                  <a:srgbClr val="030303"/>
                </a:solidFill>
                <a:latin typeface="Roboto"/>
              </a:rPr>
              <a:t>PRÁ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TE DIZER </a:t>
            </a:r>
            <a:endParaRPr lang="pt-BR" dirty="0" smtClean="0">
              <a:solidFill>
                <a:srgbClr val="030303"/>
              </a:solidFill>
              <a:latin typeface="Roboto"/>
            </a:endParaRP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QUE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EU SEI QUE VOU TE </a:t>
            </a:r>
            <a:r>
              <a:rPr lang="pt-BR" dirty="0" smtClean="0">
                <a:solidFill>
                  <a:srgbClr val="030303"/>
                </a:solidFill>
                <a:latin typeface="Roboto"/>
              </a:rPr>
              <a:t>AMAR</a:t>
            </a: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POR TODA A MINHA VIDA </a:t>
            </a:r>
            <a:endParaRPr lang="pt-BR" dirty="0" smtClean="0">
              <a:solidFill>
                <a:srgbClr val="030303"/>
              </a:solidFill>
              <a:latin typeface="Roboto"/>
            </a:endParaRPr>
          </a:p>
          <a:p>
            <a:endParaRPr lang="pt-BR" dirty="0">
              <a:solidFill>
                <a:srgbClr val="030303"/>
              </a:solidFill>
              <a:latin typeface="Roboto"/>
            </a:endParaRP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EU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SEI QUE VOU CHORAR </a:t>
            </a:r>
            <a:endParaRPr lang="pt-BR" dirty="0" smtClean="0">
              <a:solidFill>
                <a:srgbClr val="030303"/>
              </a:solidFill>
              <a:latin typeface="Roboto"/>
            </a:endParaRP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A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CADA AUSÊNCIA TUA </a:t>
            </a:r>
            <a:endParaRPr lang="pt-BR" dirty="0" smtClean="0">
              <a:solidFill>
                <a:srgbClr val="030303"/>
              </a:solidFill>
              <a:latin typeface="Roboto"/>
            </a:endParaRP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EU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VOU CHORAR </a:t>
            </a:r>
            <a:endParaRPr lang="pt-BR" dirty="0" smtClean="0">
              <a:solidFill>
                <a:srgbClr val="030303"/>
              </a:solidFill>
              <a:latin typeface="Roboto"/>
            </a:endParaRPr>
          </a:p>
          <a:p>
            <a:endParaRPr lang="pt-BR" dirty="0" smtClean="0">
              <a:solidFill>
                <a:srgbClr val="030303"/>
              </a:solidFill>
              <a:latin typeface="Roboto"/>
            </a:endParaRP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MAS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CADA VOLTA TUA HÁ DE APLACAR </a:t>
            </a:r>
            <a:endParaRPr lang="pt-BR" dirty="0" smtClean="0">
              <a:solidFill>
                <a:srgbClr val="030303"/>
              </a:solidFill>
              <a:latin typeface="Roboto"/>
            </a:endParaRP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QUE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ESSA AUSÊNCA TUA ME CAUSOU </a:t>
            </a:r>
            <a:endParaRPr lang="pt-BR" dirty="0" smtClean="0">
              <a:solidFill>
                <a:srgbClr val="030303"/>
              </a:solidFill>
              <a:latin typeface="Roboto"/>
            </a:endParaRP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EU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SEI QUE VOU </a:t>
            </a:r>
            <a:r>
              <a:rPr lang="pt-BR" dirty="0" smtClean="0">
                <a:solidFill>
                  <a:srgbClr val="030303"/>
                </a:solidFill>
                <a:latin typeface="Roboto"/>
              </a:rPr>
              <a:t>SOFRER</a:t>
            </a: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A ETERNA DESVENTURA DE VIVER </a:t>
            </a:r>
            <a:endParaRPr lang="pt-BR" dirty="0" smtClean="0">
              <a:solidFill>
                <a:srgbClr val="030303"/>
              </a:solidFill>
              <a:latin typeface="Roboto"/>
            </a:endParaRP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A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ESPERA DE VIVER AO LADO TEU </a:t>
            </a:r>
            <a:endParaRPr lang="pt-BR" dirty="0" smtClean="0">
              <a:solidFill>
                <a:srgbClr val="030303"/>
              </a:solidFill>
              <a:latin typeface="Roboto"/>
            </a:endParaRPr>
          </a:p>
          <a:p>
            <a:r>
              <a:rPr lang="pt-BR" dirty="0" smtClean="0">
                <a:solidFill>
                  <a:srgbClr val="030303"/>
                </a:solidFill>
                <a:latin typeface="Roboto"/>
              </a:rPr>
              <a:t>POR 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TODA A MINHA VIDA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34142" y="3155324"/>
            <a:ext cx="3979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Música: </a:t>
            </a:r>
            <a:r>
              <a:rPr lang="pt-BR" dirty="0" smtClean="0">
                <a:hlinkClick r:id="rId2"/>
              </a:rPr>
              <a:t>https://www.youtube.com/watch?v=ec_Jzn0bW8w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Vinícius e Tom Jobim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8694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3043" y="734096"/>
            <a:ext cx="7791719" cy="578080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Rosa de Hiroshima</a:t>
            </a:r>
          </a:p>
          <a:p>
            <a:endParaRPr lang="pt-BR" dirty="0"/>
          </a:p>
          <a:p>
            <a:r>
              <a:rPr lang="pt-BR" dirty="0" smtClean="0"/>
              <a:t>Pensem </a:t>
            </a:r>
            <a:r>
              <a:rPr lang="pt-BR" dirty="0"/>
              <a:t>nas crianças</a:t>
            </a:r>
            <a:br>
              <a:rPr lang="pt-BR" dirty="0"/>
            </a:br>
            <a:r>
              <a:rPr lang="pt-BR" dirty="0"/>
              <a:t>Mudas telepáticas</a:t>
            </a:r>
            <a:br>
              <a:rPr lang="pt-BR" dirty="0"/>
            </a:br>
            <a:r>
              <a:rPr lang="pt-BR" dirty="0"/>
              <a:t>Pensem nas meninas</a:t>
            </a:r>
            <a:br>
              <a:rPr lang="pt-BR" dirty="0"/>
            </a:br>
            <a:r>
              <a:rPr lang="pt-BR" dirty="0"/>
              <a:t>Cegas inexatas</a:t>
            </a:r>
            <a:br>
              <a:rPr lang="pt-BR" dirty="0"/>
            </a:br>
            <a:r>
              <a:rPr lang="pt-BR" dirty="0"/>
              <a:t>Pensem nas mulheres</a:t>
            </a:r>
            <a:br>
              <a:rPr lang="pt-BR" dirty="0"/>
            </a:br>
            <a:r>
              <a:rPr lang="pt-BR" dirty="0"/>
              <a:t>Rotas alteradas</a:t>
            </a:r>
            <a:br>
              <a:rPr lang="pt-BR" dirty="0"/>
            </a:br>
            <a:r>
              <a:rPr lang="pt-BR" dirty="0"/>
              <a:t>Pensem nas feridas</a:t>
            </a:r>
            <a:br>
              <a:rPr lang="pt-BR" dirty="0"/>
            </a:br>
            <a:r>
              <a:rPr lang="pt-BR" dirty="0"/>
              <a:t>Como rosas cálidas</a:t>
            </a:r>
            <a:br>
              <a:rPr lang="pt-BR" dirty="0"/>
            </a:br>
            <a:r>
              <a:rPr lang="pt-BR" dirty="0"/>
              <a:t>Mas oh não se esqueçam</a:t>
            </a:r>
            <a:br>
              <a:rPr lang="pt-BR" dirty="0"/>
            </a:br>
            <a:r>
              <a:rPr lang="pt-BR" dirty="0"/>
              <a:t>Da rosa da rosa</a:t>
            </a:r>
            <a:br>
              <a:rPr lang="pt-BR" dirty="0"/>
            </a:br>
            <a:r>
              <a:rPr lang="pt-BR" dirty="0"/>
              <a:t>Da rosa de Hiroshima</a:t>
            </a:r>
            <a:br>
              <a:rPr lang="pt-BR" dirty="0"/>
            </a:br>
            <a:r>
              <a:rPr lang="pt-BR" dirty="0"/>
              <a:t>A rosa hereditária</a:t>
            </a:r>
            <a:br>
              <a:rPr lang="pt-BR" dirty="0"/>
            </a:br>
            <a:r>
              <a:rPr lang="pt-BR" dirty="0"/>
              <a:t>A rosa radioativa</a:t>
            </a:r>
            <a:br>
              <a:rPr lang="pt-BR" dirty="0"/>
            </a:br>
            <a:r>
              <a:rPr lang="pt-BR" dirty="0"/>
              <a:t>Estúpida e inválida</a:t>
            </a:r>
            <a:br>
              <a:rPr lang="pt-BR" dirty="0"/>
            </a:br>
            <a:r>
              <a:rPr lang="pt-BR" dirty="0"/>
              <a:t>A rosa com cirrose</a:t>
            </a:r>
            <a:br>
              <a:rPr lang="pt-BR" dirty="0"/>
            </a:br>
            <a:r>
              <a:rPr lang="pt-BR" dirty="0"/>
              <a:t>A </a:t>
            </a:r>
            <a:r>
              <a:rPr lang="pt-BR" dirty="0" err="1"/>
              <a:t>antirrosa</a:t>
            </a:r>
            <a:r>
              <a:rPr lang="pt-BR" dirty="0"/>
              <a:t> atômica</a:t>
            </a:r>
            <a:br>
              <a:rPr lang="pt-BR" dirty="0"/>
            </a:br>
            <a:r>
              <a:rPr lang="pt-BR" dirty="0"/>
              <a:t>Sem cor sem perfume</a:t>
            </a:r>
            <a:br>
              <a:rPr lang="pt-BR" dirty="0"/>
            </a:br>
            <a:r>
              <a:rPr lang="pt-BR" dirty="0"/>
              <a:t>Sem rosa sem nada.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748530" y="2424168"/>
            <a:ext cx="3503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www.youtube.com/watch?v=sR1gC4GsFGM&amp;ab_channel=NeyMatogrosso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900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10885" y="789981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cap="all" dirty="0">
                <a:latin typeface="Open Sans"/>
              </a:rPr>
              <a:t>SONETO DO AMOR TOTAL</a:t>
            </a:r>
          </a:p>
          <a:p>
            <a:r>
              <a:rPr lang="pt-BR" dirty="0">
                <a:latin typeface="Open Sans"/>
              </a:rPr>
              <a:t>Rio de Janeiro , 1951</a:t>
            </a:r>
          </a:p>
          <a:p>
            <a:endParaRPr lang="pt-BR" dirty="0" smtClean="0">
              <a:latin typeface="Open Sans"/>
            </a:endParaRPr>
          </a:p>
          <a:p>
            <a:r>
              <a:rPr lang="pt-BR" dirty="0" smtClean="0">
                <a:latin typeface="Open Sans"/>
              </a:rPr>
              <a:t>Amo-te </a:t>
            </a:r>
            <a:r>
              <a:rPr lang="pt-BR" dirty="0">
                <a:latin typeface="Open Sans"/>
              </a:rPr>
              <a:t>tanto, meu amor... não cante </a:t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>O humano coração com mais verdade... </a:t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>Amo-te como amigo e como amante </a:t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>Numa sempre diversa realidade </a:t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/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>Amo-te afim, de um calmo amor prestante, </a:t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>E te amo além, presente na saudade. </a:t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>Amo-te, enfim, com grande liberdade </a:t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>Dentro da eternidade e a cada instante. </a:t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/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>Amo-te como um bicho, simplesmente, </a:t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>De um amor sem mistério e sem virtude </a:t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>Com um desejo maciço e permanente. </a:t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/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>E de te amar assim muito e amiúde, </a:t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>É que um dia em teu corpo de repente </a:t>
            </a:r>
            <a:br>
              <a:rPr lang="pt-BR" dirty="0">
                <a:latin typeface="Open Sans"/>
              </a:rPr>
            </a:br>
            <a:r>
              <a:rPr lang="pt-BR" dirty="0">
                <a:latin typeface="Open Sans"/>
              </a:rPr>
              <a:t>Hei de morrer de amar mais do que pude.</a:t>
            </a:r>
            <a:endParaRPr lang="pt-BR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98181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6070" y="579231"/>
            <a:ext cx="9111728" cy="1229061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Murilo Mendes (1901-1975)</a:t>
            </a:r>
            <a:br>
              <a:rPr lang="pt-BR" dirty="0" smtClean="0">
                <a:latin typeface="Arial Black" panose="020B0A04020102020204" pitchFamily="34" charset="0"/>
              </a:rPr>
            </a:b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06070" y="2171698"/>
            <a:ext cx="11300130" cy="4046987"/>
          </a:xfrm>
        </p:spPr>
        <p:txBody>
          <a:bodyPr/>
          <a:lstStyle/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Poeta nascido em Minas</a:t>
            </a:r>
          </a:p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Obras de destaque :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Metamorfoses (1944), Convergência (1972)</a:t>
            </a:r>
          </a:p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 como características </a:t>
            </a:r>
            <a:r>
              <a:rPr lang="pt-B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sua obra o conflito religioso em contraste com uma poesia socia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 e tamb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com a atmosfera onírica , influência do Surrealismo. Seu primeiro livro </a:t>
            </a: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Poemas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publicado em 1930.</a:t>
            </a:r>
            <a:endParaRPr lang="pt-BR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poesia de Murilo Mendes revela tendências bastante distintas. Na sua produção inicial, a influência do olhar irreverente dos primeiros modernistas é marcante, mas foi também um entusiasmado seguidor da vanguarda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surrealista. </a:t>
            </a:r>
          </a:p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Criou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porém, um estilo próprio, povoando o universo de sonhos surrealistas com imagens do catolicismo. O sentido de humanidade e a consciência social são sempre associados, na poesia de Murilo Mendes, à dimensão espiritual. O catolicismo, religião seguida pelo poeta, era a base para essa reflexão.</a:t>
            </a:r>
          </a:p>
          <a:p>
            <a:endParaRPr lang="pt-BR" sz="14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98" y="215825"/>
            <a:ext cx="1823931" cy="19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4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0" y="478352"/>
            <a:ext cx="6394928" cy="5778524"/>
          </a:xfrm>
        </p:spPr>
      </p:pic>
      <p:sp>
        <p:nvSpPr>
          <p:cNvPr id="7" name="CaixaDeTexto 6"/>
          <p:cNvSpPr txBox="1"/>
          <p:nvPr/>
        </p:nvSpPr>
        <p:spPr>
          <a:xfrm>
            <a:off x="6993228" y="1506828"/>
            <a:ext cx="44303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eu </a:t>
            </a:r>
            <a:r>
              <a:rPr lang="pt-BR" dirty="0" err="1"/>
              <a:t>lirico</a:t>
            </a:r>
            <a:r>
              <a:rPr lang="pt-BR" dirty="0"/>
              <a:t> fala da agonia da rejeição por Deus.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incapacidade de transformar a realidade é explicitada na série de perguntas que retomam aquele que foi o principal objetivo do projeto literário da segunda geração modernista: entender como se dá a relação entre o "eu" e o mundo.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As </a:t>
            </a:r>
            <a:r>
              <a:rPr lang="pt-BR" dirty="0"/>
              <a:t>principais obras de Murilo Mendes foram A poesia em pânico (1938), O visionário (1941) e As metamorfoses (1944).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9218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4711" y="441961"/>
            <a:ext cx="8167395" cy="1752599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 Black" panose="020B0A04020102020204" pitchFamily="34" charset="0"/>
              </a:rPr>
              <a:t>Jorge de Lima </a:t>
            </a:r>
            <a:r>
              <a:rPr lang="pt-BR" sz="4000" dirty="0">
                <a:latin typeface="Arial Black" panose="020B0A04020102020204" pitchFamily="34" charset="0"/>
              </a:rPr>
              <a:t>(1895-1953)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2194560"/>
            <a:ext cx="11261501" cy="4128967"/>
          </a:xfrm>
        </p:spPr>
        <p:txBody>
          <a:bodyPr>
            <a:normAutofit/>
          </a:bodyPr>
          <a:lstStyle/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Poeta alagoano</a:t>
            </a:r>
          </a:p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Obras de destaque: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e 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Eternidade (1935)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 colaboração com Murilo Mendes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Invenção de Orfeu (1952)</a:t>
            </a:r>
          </a:p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Jorge de Lima tem como características o misticismo em sua poesia, abordagem regionalista do nordeste focando em sua realidade social e existencialista. Também, e importante ressaltar que  faz a representação da figura do negro em sua obra.</a:t>
            </a:r>
          </a:p>
          <a:p>
            <a:pPr algn="just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poema "Homenagem a Jorge de Lima", de Murilo Mendes, permite conhecer algumas características da obra desse poeta.</a:t>
            </a:r>
          </a:p>
          <a:p>
            <a:pPr algn="just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conclamação feita na abertura do livro de poesias Tempo e eternidade é um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testemunho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eloquente da filiação católica de J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orge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Lima: "Restauremos a poesia em Cristo". O primeiro poema desse livro pode ser lido como uma apresentação de sua poética.</a:t>
            </a:r>
          </a:p>
          <a:p>
            <a:pPr algn="just"/>
            <a:r>
              <a:rPr lang="pt-B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Jorge de Lima aprendeu com o mestre Manuel Bandeira que a poesia está nas coisas mais simples: o sal da água e a luz do céu. Mas relê a lição modernista pela lente do catolicismo e encontra inspiração em tudo o que considera manifestação de Deus</a:t>
            </a:r>
            <a:endParaRPr lang="pt-BR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106" y="100013"/>
            <a:ext cx="2817858" cy="196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43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0" y="1459828"/>
            <a:ext cx="10514549" cy="4024313"/>
          </a:xfrm>
        </p:spPr>
      </p:pic>
    </p:spTree>
    <p:extLst>
      <p:ext uri="{BB962C8B-B14F-4D97-AF65-F5344CB8AC3E}">
        <p14:creationId xmlns:p14="http://schemas.microsoft.com/office/powerpoint/2010/main" val="215188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463639"/>
            <a:ext cx="10018713" cy="97879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Um mundo as avessas: guerra e </a:t>
            </a:r>
            <a:r>
              <a:rPr lang="pt-BR" b="1" dirty="0" smtClean="0"/>
              <a:t>autoritarismo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670" y="1545465"/>
            <a:ext cx="10936353" cy="4868214"/>
          </a:xfrm>
        </p:spPr>
        <p:txBody>
          <a:bodyPr>
            <a:normAutofit fontScale="92500"/>
          </a:bodyPr>
          <a:lstStyle/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Quebra da bolsa de valores, diminuição do mercado consumidor no mundo e consequentemente do café brasileiro.</a:t>
            </a:r>
          </a:p>
          <a:p>
            <a:pPr marL="0" indent="0" algn="ctr">
              <a:buNone/>
            </a:pPr>
            <a:r>
              <a:rPr lang="pt-BR" dirty="0" smtClean="0">
                <a:latin typeface="Arial Black" panose="020B0A04020102020204" pitchFamily="34" charset="0"/>
              </a:rPr>
              <a:t>A </a:t>
            </a:r>
            <a:r>
              <a:rPr lang="pt-BR" dirty="0">
                <a:latin typeface="Arial Black" panose="020B0A04020102020204" pitchFamily="34" charset="0"/>
              </a:rPr>
              <a:t>segunda </a:t>
            </a:r>
            <a:r>
              <a:rPr lang="pt-BR" dirty="0" smtClean="0">
                <a:latin typeface="Arial Black" panose="020B0A04020102020204" pitchFamily="34" charset="0"/>
              </a:rPr>
              <a:t>fase modernista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segunda fase do modernismo  tem como marco 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ano de 1930 e final de 1945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Nesse período vigorou 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“Era Vargas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ditadura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Estado Novo e foi marcado por um período que culminou a Segunda Guerra mundial, o que influenciou a escrita  da poesia dos autores da segunda fase.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1937, o Congresso Nacional foi fechado. Estava decretado o Estado Novo. Vargas passou a exercer o poder de modo autoritário e centralizador. O Departamento de Imprensa e Propaganda (DIP) perseguiu e prendeu muitos escritores, acusados de subversão.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Segunda Guerra deixou como legado mais do que ruínas de cidades arrasadas por bombardeios. Ela nos obrigou a enfrentar a barbárie humana e a reconhecer que o preconceito e o desejo desmedido de poder podem levar à perda de milhões de vidas.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"Meus olhos são pequenos para ver o mundo que se esvai em sujo e sangue",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escreve Drummond em 1944, registrando o espanto dos poetas ao refletir sobre a perversidade de que o ser humano é capaz.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635615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8" y="154546"/>
            <a:ext cx="10820400" cy="3553448"/>
          </a:xfrm>
        </p:spPr>
      </p:pic>
      <p:sp>
        <p:nvSpPr>
          <p:cNvPr id="5" name="CaixaDeTexto 4"/>
          <p:cNvSpPr txBox="1"/>
          <p:nvPr/>
        </p:nvSpPr>
        <p:spPr>
          <a:xfrm>
            <a:off x="176548" y="3718679"/>
            <a:ext cx="11890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Na </a:t>
            </a:r>
            <a:r>
              <a:rPr lang="pt-BR" dirty="0"/>
              <a:t>produção literária de Jorge de Lima, destacam-se: XIV alexandrinos (1914), O mundo do menino impossível (1925), Poemas escolhidos (1932), Tempo e eternidade (escrito em parceria com Murilo Mendes; 1945), Poemas negros (1947), Anunciação e encontro de Mira-Celi (1950) e Invenção de Orfeu (1952).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5576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613" y="489397"/>
            <a:ext cx="4159876" cy="614322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Poemas negros é a sua obra mais conhecida. </a:t>
            </a:r>
          </a:p>
          <a:p>
            <a:pPr algn="just"/>
            <a:r>
              <a:rPr lang="pt-BR" dirty="0"/>
              <a:t>Nela, as memórias do menino branco nordestino, que teve uma infância marcada pela convivência com negros, denunciam o preconceito profundo e disfarçado da sociedade brasileira. O mais conhecido desses poemas é "Essa negra </a:t>
            </a:r>
            <a:r>
              <a:rPr lang="pt-BR" dirty="0" err="1"/>
              <a:t>Fulô</a:t>
            </a:r>
            <a:r>
              <a:rPr lang="pt-BR" dirty="0"/>
              <a:t>", que tematiza a relação entre os escravos e seus senhores, estabelecendo uma crítica à maneira como os negros eram física e emocionalmente torturados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5344732" y="489397"/>
            <a:ext cx="53962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Jorge de Lima articula a dura vida e as duras condições existenciais a que eram submetidos os escravos aos aspectos sensuais e sedutores das escravas. Com isso, ele toma como foco a beleza física das escravas, valorizando assim os atributos físicos e as belezas da raça afro.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— Vai forrar a minha cama</a:t>
            </a:r>
          </a:p>
          <a:p>
            <a:pPr algn="just"/>
            <a:r>
              <a:rPr lang="pt-BR" dirty="0"/>
              <a:t>pentear os meus cabelos,</a:t>
            </a:r>
          </a:p>
          <a:p>
            <a:pPr algn="just"/>
            <a:r>
              <a:rPr lang="pt-BR" dirty="0"/>
              <a:t>vem ajudar a tirar</a:t>
            </a:r>
          </a:p>
          <a:p>
            <a:pPr algn="just"/>
            <a:r>
              <a:rPr lang="pt-BR" dirty="0"/>
              <a:t>a minha roupa, </a:t>
            </a:r>
            <a:r>
              <a:rPr lang="pt-BR" dirty="0" err="1"/>
              <a:t>Fulô</a:t>
            </a:r>
            <a:r>
              <a:rPr lang="pt-BR" dirty="0"/>
              <a:t>!</a:t>
            </a:r>
          </a:p>
          <a:p>
            <a:pPr algn="just"/>
            <a:r>
              <a:rPr lang="pt-BR" dirty="0"/>
              <a:t>Essa negra </a:t>
            </a:r>
            <a:r>
              <a:rPr lang="pt-BR" dirty="0" err="1"/>
              <a:t>Fulô</a:t>
            </a:r>
            <a:r>
              <a:rPr lang="pt-BR" dirty="0"/>
              <a:t>!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Ó </a:t>
            </a:r>
            <a:r>
              <a:rPr lang="pt-BR" dirty="0" err="1"/>
              <a:t>Fulô</a:t>
            </a:r>
            <a:r>
              <a:rPr lang="pt-BR" dirty="0"/>
              <a:t>! Ó </a:t>
            </a:r>
            <a:r>
              <a:rPr lang="pt-BR" dirty="0" err="1"/>
              <a:t>Fulô</a:t>
            </a:r>
            <a:r>
              <a:rPr lang="pt-BR" dirty="0"/>
              <a:t>!</a:t>
            </a:r>
          </a:p>
          <a:p>
            <a:pPr algn="just"/>
            <a:r>
              <a:rPr lang="pt-BR" dirty="0"/>
              <a:t>(Era a fala da Sinhá)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Essa negrinha </a:t>
            </a:r>
            <a:r>
              <a:rPr lang="pt-BR" dirty="0" err="1"/>
              <a:t>Fulô</a:t>
            </a:r>
            <a:r>
              <a:rPr lang="pt-BR" dirty="0"/>
              <a:t>!</a:t>
            </a:r>
          </a:p>
          <a:p>
            <a:pPr algn="just"/>
            <a:r>
              <a:rPr lang="pt-BR" dirty="0"/>
              <a:t>ficou logo pra mucama</a:t>
            </a:r>
          </a:p>
          <a:p>
            <a:pPr algn="just"/>
            <a:r>
              <a:rPr lang="pt-BR" dirty="0"/>
              <a:t>pra vigiar a Sinhá,</a:t>
            </a:r>
          </a:p>
          <a:p>
            <a:pPr algn="just"/>
            <a:r>
              <a:rPr lang="pt-BR" dirty="0"/>
              <a:t>pra engomar pro Sinhô!</a:t>
            </a:r>
          </a:p>
          <a:p>
            <a:pPr algn="just"/>
            <a:r>
              <a:rPr lang="pt-BR" dirty="0"/>
              <a:t>Essa negra </a:t>
            </a:r>
            <a:r>
              <a:rPr lang="pt-BR" dirty="0" err="1"/>
              <a:t>Fulô</a:t>
            </a:r>
            <a:r>
              <a:rPr lang="pt-BR" dirty="0"/>
              <a:t>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1253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9890" y="347730"/>
            <a:ext cx="11021096" cy="621868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Nesta obra, Jorge de Lima se debruça sobre as condições existenciais dos escravos, que eram concebidos como objetos. Para isso, ele fala do cotidiano da escrava Nega </a:t>
            </a:r>
            <a:r>
              <a:rPr lang="pt-BR" dirty="0" err="1"/>
              <a:t>Fulô</a:t>
            </a:r>
            <a:r>
              <a:rPr lang="pt-BR" dirty="0"/>
              <a:t>, retratando seus trabalhos domésticos, que eram solicitados por sua sinhá. São exemplos que podem ilustrar esses trabalhos domésticos: ajudar a tirar a roupa, forrar a cama, pentear cabelos, coçar as coceiras da sinhá, catar cafuné, balançar a rede, contar histórias etc.. Além disso, o autor retrata os castigos, ou melhor, as práticas punitivas a que era submetida a Nega </a:t>
            </a:r>
            <a:r>
              <a:rPr lang="pt-BR" dirty="0" err="1"/>
              <a:t>Fulô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Ó </a:t>
            </a:r>
            <a:r>
              <a:rPr lang="pt-BR" dirty="0" err="1"/>
              <a:t>Fulô</a:t>
            </a:r>
            <a:r>
              <a:rPr lang="pt-BR" dirty="0"/>
              <a:t>! Ó </a:t>
            </a:r>
            <a:r>
              <a:rPr lang="pt-BR" dirty="0" err="1"/>
              <a:t>Fulô</a:t>
            </a:r>
            <a:r>
              <a:rPr lang="pt-BR" dirty="0"/>
              <a:t>!</a:t>
            </a:r>
          </a:p>
          <a:p>
            <a:pPr algn="just"/>
            <a:r>
              <a:rPr lang="pt-BR" dirty="0"/>
              <a:t>(Era a fala da Sinhá)</a:t>
            </a:r>
          </a:p>
          <a:p>
            <a:pPr algn="just"/>
            <a:r>
              <a:rPr lang="pt-BR" dirty="0"/>
              <a:t>vem me ajudar, ó </a:t>
            </a:r>
            <a:r>
              <a:rPr lang="pt-BR" dirty="0" err="1"/>
              <a:t>Fulô</a:t>
            </a:r>
            <a:r>
              <a:rPr lang="pt-BR" dirty="0"/>
              <a:t>,</a:t>
            </a:r>
          </a:p>
          <a:p>
            <a:pPr algn="just"/>
            <a:r>
              <a:rPr lang="pt-BR" dirty="0"/>
              <a:t>vem abanar o meu corpo</a:t>
            </a:r>
          </a:p>
          <a:p>
            <a:pPr algn="just"/>
            <a:r>
              <a:rPr lang="pt-BR" dirty="0"/>
              <a:t>que eu estou suada, </a:t>
            </a:r>
            <a:r>
              <a:rPr lang="pt-BR" dirty="0" err="1"/>
              <a:t>Fulô</a:t>
            </a:r>
            <a:r>
              <a:rPr lang="pt-BR" dirty="0"/>
              <a:t>!</a:t>
            </a:r>
          </a:p>
          <a:p>
            <a:pPr algn="just"/>
            <a:r>
              <a:rPr lang="pt-BR" dirty="0"/>
              <a:t>vem coçar minha coceira,</a:t>
            </a:r>
          </a:p>
          <a:p>
            <a:pPr algn="just"/>
            <a:r>
              <a:rPr lang="pt-BR" dirty="0"/>
              <a:t>vem me catar cafuné,</a:t>
            </a:r>
          </a:p>
          <a:p>
            <a:pPr algn="just"/>
            <a:r>
              <a:rPr lang="pt-BR" dirty="0"/>
              <a:t>vem balançar minha rede,</a:t>
            </a:r>
          </a:p>
          <a:p>
            <a:pPr algn="just"/>
            <a:r>
              <a:rPr lang="pt-BR" dirty="0"/>
              <a:t>vem me contar uma história,</a:t>
            </a:r>
          </a:p>
          <a:p>
            <a:pPr algn="just"/>
            <a:r>
              <a:rPr lang="pt-BR" dirty="0"/>
              <a:t>que eu estou com sono, </a:t>
            </a:r>
            <a:r>
              <a:rPr lang="pt-BR" dirty="0" err="1"/>
              <a:t>Fulô</a:t>
            </a:r>
            <a:r>
              <a:rPr lang="pt-BR" dirty="0"/>
              <a:t>!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05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4851" y="1043190"/>
            <a:ext cx="11346287" cy="5559380"/>
          </a:xfrm>
        </p:spPr>
        <p:txBody>
          <a:bodyPr>
            <a:normAutofit/>
          </a:bodyPr>
          <a:lstStyle/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lançamento das bombas atômicas, em agosto de 1945, em Hiroshima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Nagasaki, criava definitivamente o contexto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a arte assumisse uma perspectiva mais intimista e procurasse respostas para as muitas dúvidas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existenciais,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desencadeadas por todo esse cenário de horror e de destruição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assim que, passada a agitação inicial, o Modernismo brasileiro atinge, por volta de 1930, sua fase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áurea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poesia, a fase </a:t>
            </a: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nacionalismo crítico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promovia a releitura do passado histórico do Brasil, é superada, e </a:t>
            </a: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autores passam a dedicar-se à reflexão sobre o mundo contemporâneo, usando todos os recursos a disposição da criação poética, aproveitando as conquistas da primeira geração e outras ferramentas relacionadas à forma.</a:t>
            </a:r>
            <a:endParaRPr lang="pt-B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 que marca o início do modernismo de segunda fase é o livro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Alguma poesia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escrito pelo poeta Carlos Drummond de Andrade, esse seria seu livro de estreia com poemas de destaque em sua obra como “  Poema de sete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faces”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“ No meio do caminho”.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3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8479" y="532553"/>
            <a:ext cx="8610600" cy="116745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O projeto literário da poesia da segunda geração modernista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608" y="1841679"/>
            <a:ext cx="11487955" cy="468791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do ser humano e de suas angústias, o desejo de compreender a relação entre o indivíduo e a sociedade da qual faz parte são os elementos recorrentes na poesia produzida na década de 1930. </a:t>
            </a:r>
          </a:p>
          <a:p>
            <a:pPr marL="0" indent="0" algn="ctr">
              <a:buNone/>
            </a:pPr>
            <a:r>
              <a:rPr lang="pt-B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</a:t>
            </a:r>
            <a:r>
              <a:rPr lang="pt-B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mesmo espírito de troca de experiências que caracterizou o grupo organizador da Semana de Arte Moderna contamina jovens escritores de diferentes partes do Brasil e os leva a aderir ao projeto maior de transformação da literatura nacional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 como na primeira fase vigora a experiência estética inovadora;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voltada para problemáticas sociais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Inspiração no Surrealismo com uma poesia voltada também para o mundo onírico, como pode ser visto em Murilo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Mendes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coloquial, mas mais complexa em sua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0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442401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Linguagem: tendências </a:t>
            </a:r>
            <a:r>
              <a:rPr lang="pt-BR" dirty="0" smtClean="0"/>
              <a:t>diversas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8034" y="1918952"/>
            <a:ext cx="10978166" cy="4391696"/>
          </a:xfrm>
        </p:spPr>
        <p:txBody>
          <a:bodyPr/>
          <a:lstStyle/>
          <a:p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liberdade para explorar todo tipo de recurso </a:t>
            </a:r>
            <a:r>
              <a:rPr lang="pt-BR" dirty="0" smtClean="0"/>
              <a:t>formal;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seleção de palavras parece sugerir uma opção pela simplicidade, mas a </a:t>
            </a:r>
            <a:r>
              <a:rPr lang="pt-BR" u="sng" dirty="0"/>
              <a:t>estrutura sintática dos versos é muitas vezes mais elaborada, sinalizando a direção oposta</a:t>
            </a:r>
            <a:r>
              <a:rPr lang="pt-BR" dirty="0"/>
              <a:t>. Essa maior complexidade sintática pode ser associada à própria temática desenvolvida nos </a:t>
            </a:r>
            <a:r>
              <a:rPr lang="pt-BR" dirty="0" smtClean="0"/>
              <a:t>textos.</a:t>
            </a:r>
          </a:p>
          <a:p>
            <a:pPr algn="just"/>
            <a:r>
              <a:rPr lang="pt-BR" dirty="0"/>
              <a:t>Versos livres e brancos convivem com outros rimados e de métrica fixa. Formas poéticas fixas, como o soneto, também serão revisitadas por todos os poetas, que submetem a linguagem às suas necessidades, </a:t>
            </a:r>
            <a:r>
              <a:rPr lang="pt-BR" dirty="0" smtClean="0"/>
              <a:t>valendo-se </a:t>
            </a:r>
            <a:r>
              <a:rPr lang="pt-BR" dirty="0"/>
              <a:t>de todos os recursos (formais ou não) à sua disposição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99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74975"/>
            <a:ext cx="8610600" cy="1293028"/>
          </a:xfrm>
        </p:spPr>
        <p:txBody>
          <a:bodyPr/>
          <a:lstStyle/>
          <a:p>
            <a:r>
              <a:rPr lang="pt-BR" b="1" dirty="0" smtClean="0">
                <a:latin typeface="Arial Black" panose="020B0A04020102020204" pitchFamily="34" charset="0"/>
              </a:rPr>
              <a:t>Autores importantes 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9093" y="1568003"/>
            <a:ext cx="11197107" cy="484567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Quando as experimentações </a:t>
            </a:r>
            <a:r>
              <a:rPr lang="pt-BR" dirty="0" smtClean="0"/>
              <a:t>estéticas, próprias da 1ª geração, </a:t>
            </a:r>
            <a:r>
              <a:rPr lang="pt-BR" dirty="0"/>
              <a:t>dão lugar a </a:t>
            </a:r>
            <a:r>
              <a:rPr lang="pt-BR" u="sng" dirty="0"/>
              <a:t>uma poesia mais voltada para as indagações humanas</a:t>
            </a:r>
            <a:r>
              <a:rPr lang="pt-BR" dirty="0"/>
              <a:t>, o interesse dos leitores pela poesia da segunda geração cresce muito e torna célebres alguns de seus </a:t>
            </a:r>
            <a:r>
              <a:rPr lang="pt-BR" dirty="0" smtClean="0"/>
              <a:t>representantes, que são conhecidos e comentados até os dias de hoje.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Os autores:</a:t>
            </a:r>
            <a:endParaRPr lang="pt-BR" b="1" dirty="0"/>
          </a:p>
          <a:p>
            <a:pPr algn="just"/>
            <a:r>
              <a:rPr lang="pt-BR" dirty="0" smtClean="0"/>
              <a:t>Carlos Drummond de Andrade</a:t>
            </a:r>
          </a:p>
          <a:p>
            <a:pPr algn="just"/>
            <a:r>
              <a:rPr lang="pt-BR" dirty="0" smtClean="0"/>
              <a:t>Murilo Mendes </a:t>
            </a:r>
          </a:p>
          <a:p>
            <a:pPr algn="just"/>
            <a:r>
              <a:rPr lang="pt-BR" dirty="0" smtClean="0"/>
              <a:t>Jorge de Lima</a:t>
            </a:r>
          </a:p>
          <a:p>
            <a:pPr algn="just"/>
            <a:r>
              <a:rPr lang="pt-BR" dirty="0" smtClean="0"/>
              <a:t>Cecília Meireles </a:t>
            </a:r>
          </a:p>
          <a:p>
            <a:pPr algn="just"/>
            <a:r>
              <a:rPr lang="pt-BR" dirty="0" smtClean="0"/>
              <a:t>Vinicius de Moraes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58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110" y="625497"/>
            <a:ext cx="9601200" cy="14859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 Black" panose="020B0A04020102020204" pitchFamily="34" charset="0"/>
              </a:rPr>
              <a:t>Carlos Drummond de Andrade (1902-1987)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87" y="2286001"/>
            <a:ext cx="11127347" cy="4217830"/>
          </a:xfrm>
        </p:spPr>
        <p:txBody>
          <a:bodyPr>
            <a:noAutofit/>
          </a:bodyPr>
          <a:lstStyle/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Poeta mineiro, nascido em Itabira.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Obras de destaque: 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 poesia (1930)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rosa do Povo(1945)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 (1951)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  possui uma </a:t>
            </a:r>
            <a:r>
              <a:rPr lang="pt-B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 voltada para o cotidiano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 a partir de </a:t>
            </a: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rosa do povo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passa a ter uma poesia marcada pelo 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cunho social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Além disse é conhecido como 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“gauche”*. 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intitula dessa forma no </a:t>
            </a: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Poema de Sete Faces”,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livro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 Poesia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uma espécie de poema apresentação do poeta.</a:t>
            </a:r>
          </a:p>
          <a:p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Presença de metapoemas ( “Procura da poesia” e “ Consideração do poema”) e a importância de se falar sobre a construção poética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Além de poeta , Drummond escrevia crônicas pra jornais e publicou diversos livros de crônicas como “ A bolsa e a vida”, “ Fala , Amendoeira!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Nesse site pode-se encontrar a biografia completa do autor e a cronologia de todas as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suas obras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http://www.carlosdrummond.com.br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gauche: palavra francesa, significado :desajeitado</a:t>
            </a: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199" y="164490"/>
            <a:ext cx="1384375" cy="21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1321" y="599273"/>
            <a:ext cx="8610600" cy="1293028"/>
          </a:xfrm>
        </p:spPr>
        <p:txBody>
          <a:bodyPr/>
          <a:lstStyle/>
          <a:p>
            <a:r>
              <a:rPr lang="pt-BR" dirty="0" smtClean="0"/>
              <a:t>A controvérsia de um poema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03400"/>
            <a:ext cx="4762678" cy="4635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816421" y="2032000"/>
            <a:ext cx="5905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pt-BR" dirty="0"/>
              <a:t>O</a:t>
            </a:r>
            <a:r>
              <a:rPr lang="pt-BR" dirty="0" smtClean="0"/>
              <a:t>s </a:t>
            </a:r>
            <a:r>
              <a:rPr lang="pt-BR" dirty="0"/>
              <a:t>modernistas o reconheciam como uma manifestação significativa dos novos valores estéticos. </a:t>
            </a:r>
            <a:endParaRPr lang="pt-BR" dirty="0" smtClean="0"/>
          </a:p>
          <a:p>
            <a:pPr indent="457200" algn="just"/>
            <a:r>
              <a:rPr lang="pt-BR" dirty="0" smtClean="0"/>
              <a:t>De </a:t>
            </a:r>
            <a:r>
              <a:rPr lang="pt-BR" dirty="0"/>
              <a:t>outro, a opinião pública via o poema como uma síntese do desrespeito da nova geração de poetas em relação à "boa" literatura</a:t>
            </a:r>
            <a:r>
              <a:rPr lang="pt-BR" dirty="0" smtClean="0"/>
              <a:t>.</a:t>
            </a:r>
          </a:p>
          <a:p>
            <a:pPr indent="457200" algn="just"/>
            <a:endParaRPr lang="pt-BR" dirty="0"/>
          </a:p>
          <a:p>
            <a:pPr indent="457200" algn="just"/>
            <a:r>
              <a:rPr lang="pt-BR" dirty="0" smtClean="0"/>
              <a:t>Obs.: As pedras podem ser obstáculos e acontecimentos marcantes para a vida da pessoa.</a:t>
            </a:r>
            <a:endParaRPr lang="pt-BR" dirty="0"/>
          </a:p>
          <a:p>
            <a:pPr indent="45720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5093466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Trilha de Vapor</Template>
  <TotalTime>1364</TotalTime>
  <Words>2905</Words>
  <Application>Microsoft Office PowerPoint</Application>
  <PresentationFormat>Widescreen</PresentationFormat>
  <Paragraphs>209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Century Gothic</vt:lpstr>
      <vt:lpstr>Georgia</vt:lpstr>
      <vt:lpstr>Open Sans</vt:lpstr>
      <vt:lpstr>Roboto</vt:lpstr>
      <vt:lpstr>Times New Roman</vt:lpstr>
      <vt:lpstr>Wingdings</vt:lpstr>
      <vt:lpstr>Trilha de Vapor</vt:lpstr>
      <vt:lpstr> Modernismo brasileiro 2ª fase</vt:lpstr>
      <vt:lpstr>Apresentação do PowerPoint</vt:lpstr>
      <vt:lpstr>Um mundo as avessas: guerra e autoritarismo</vt:lpstr>
      <vt:lpstr>Apresentação do PowerPoint</vt:lpstr>
      <vt:lpstr>O projeto literário da poesia da segunda geração modernista</vt:lpstr>
      <vt:lpstr>Linguagem: tendências diversas</vt:lpstr>
      <vt:lpstr>Autores importantes </vt:lpstr>
      <vt:lpstr>Carlos Drummond de Andrade (1902-1987)</vt:lpstr>
      <vt:lpstr>A controvérsia de um poema</vt:lpstr>
      <vt:lpstr>Apresentação do PowerPoint</vt:lpstr>
      <vt:lpstr>Apresentação do PowerPoint</vt:lpstr>
      <vt:lpstr>Apresentação do PowerPoint</vt:lpstr>
      <vt:lpstr>Outros temas abordados</vt:lpstr>
      <vt:lpstr>O olhar do  boi</vt:lpstr>
      <vt:lpstr>2ª fase – parte 2</vt:lpstr>
      <vt:lpstr>Cecília Meireles (1901-1964) </vt:lpstr>
      <vt:lpstr>Apresentação do PowerPoint</vt:lpstr>
      <vt:lpstr>Apresentação do PowerPoint</vt:lpstr>
      <vt:lpstr>Apresentação do PowerPoint</vt:lpstr>
      <vt:lpstr>Vinicius de Moraes (1913-1980)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Murilo Mendes (1901-1975) </vt:lpstr>
      <vt:lpstr>Apresentação do PowerPoint</vt:lpstr>
      <vt:lpstr>Jorge de Lima (1895-1953)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Modernismo brasileiro 2ªfase</dc:title>
  <dc:creator>Bruna De Oliveira Brito</dc:creator>
  <cp:lastModifiedBy>Beatriz Oliveira</cp:lastModifiedBy>
  <cp:revision>69</cp:revision>
  <dcterms:created xsi:type="dcterms:W3CDTF">2018-01-26T15:55:15Z</dcterms:created>
  <dcterms:modified xsi:type="dcterms:W3CDTF">2021-06-28T22:40:26Z</dcterms:modified>
</cp:coreProperties>
</file>